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134804866" r:id="rId2"/>
    <p:sldId id="2134808513" r:id="rId3"/>
    <p:sldId id="2134806249" r:id="rId4"/>
    <p:sldId id="2134808507" r:id="rId5"/>
    <p:sldId id="2134806438" r:id="rId6"/>
    <p:sldId id="2134808503" r:id="rId7"/>
    <p:sldId id="2134806534" r:id="rId8"/>
    <p:sldId id="2134806126" r:id="rId9"/>
    <p:sldId id="2134808504" r:id="rId10"/>
    <p:sldId id="2134806224" r:id="rId11"/>
    <p:sldId id="2134804867" r:id="rId12"/>
    <p:sldId id="2134806277" r:id="rId13"/>
    <p:sldId id="2134808511" r:id="rId14"/>
    <p:sldId id="2134808512" r:id="rId15"/>
    <p:sldId id="2134806134" r:id="rId16"/>
    <p:sldId id="2134808508" r:id="rId17"/>
    <p:sldId id="2134806129" r:id="rId18"/>
    <p:sldId id="2134808505" r:id="rId19"/>
    <p:sldId id="2134806131" r:id="rId20"/>
    <p:sldId id="2134808506" r:id="rId21"/>
    <p:sldId id="2134806130" r:id="rId22"/>
    <p:sldId id="2134806133" r:id="rId23"/>
    <p:sldId id="2134806132" r:id="rId24"/>
    <p:sldId id="2134806888" r:id="rId25"/>
  </p:sldIdLst>
  <p:sldSz cx="9144000" cy="6858000" type="screen4x3"/>
  <p:notesSz cx="6858000" cy="9144000"/>
  <p:embeddedFontLst>
    <p:embeddedFont>
      <p:font typeface="Air Strip Arabic" panose="020B0604020202020204" charset="-78"/>
      <p:regular r:id="rId27"/>
    </p:embeddedFont>
    <p:embeddedFont>
      <p:font typeface="Dosis" pitchFamily="2" charset="0"/>
      <p:regular r:id="rId28"/>
      <p:bold r:id="rId29"/>
    </p:embeddedFont>
    <p:embeddedFont>
      <p:font typeface="Microsoft Uighur" panose="02000000000000000000" pitchFamily="2" charset="-78"/>
      <p:regular r:id="rId30"/>
      <p:bold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D5FFFF"/>
    <a:srgbClr val="B9C0CE"/>
    <a:srgbClr val="F1737E"/>
    <a:srgbClr val="5DC1B9"/>
    <a:srgbClr val="F4FAFA"/>
    <a:srgbClr val="005954"/>
    <a:srgbClr val="338B85"/>
    <a:srgbClr val="CCFF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11.sv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.png"/><Relationship Id="rId1" Type="http://schemas.openxmlformats.org/officeDocument/2006/relationships/tags" Target="../tags/tag5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3.jpe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678886" y="4078004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  <a:p>
            <a:pPr algn="ctr" rtl="1"/>
            <a:r>
              <a:rPr lang="a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</a:t>
            </a:r>
            <a:r>
              <a:rPr lang="f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الأول : أين أسكن؟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D06634-9154-2BE8-C984-B363EE2B2235}"/>
              </a:ext>
            </a:extLst>
          </p:cNvPr>
          <p:cNvSpPr txBox="1"/>
          <p:nvPr/>
        </p:nvSpPr>
        <p:spPr>
          <a:xfrm>
            <a:off x="795622" y="1624848"/>
            <a:ext cx="7361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40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6170A-EE1B-9B5B-B8DD-E2C8A7FF978E}"/>
              </a:ext>
            </a:extLst>
          </p:cNvPr>
          <p:cNvSpPr txBox="1"/>
          <p:nvPr/>
        </p:nvSpPr>
        <p:spPr>
          <a:xfrm>
            <a:off x="817295" y="1911513"/>
            <a:ext cx="73616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76171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تربوية</a:t>
            </a:r>
            <a:endParaRPr kumimoji="0" lang="fr-FR" sz="138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76171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9280950-CC94-D3A6-999A-D38AA8D7DDC0}"/>
              </a:ext>
            </a:extLst>
          </p:cNvPr>
          <p:cNvGrpSpPr/>
          <p:nvPr/>
        </p:nvGrpSpPr>
        <p:grpSpPr>
          <a:xfrm>
            <a:off x="3286015" y="5302697"/>
            <a:ext cx="2571970" cy="880615"/>
            <a:chOff x="3448841" y="4654860"/>
            <a:chExt cx="2571970" cy="88061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2C87A05-3D5E-49CB-26C6-E67FECC521E2}"/>
                </a:ext>
              </a:extLst>
            </p:cNvPr>
            <p:cNvSpPr/>
            <p:nvPr/>
          </p:nvSpPr>
          <p:spPr>
            <a:xfrm rot="21338648" flipV="1">
              <a:off x="3570241" y="4654860"/>
              <a:ext cx="2450570" cy="88061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1E3F48"/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8BDD6EF-B547-2165-0F44-FC4B6E8100FE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الأسبوع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3C3862E-5BA1-3F4D-EC77-E1EB387F4DB3}"/>
              </a:ext>
            </a:extLst>
          </p:cNvPr>
          <p:cNvSpPr txBox="1"/>
          <p:nvPr/>
        </p:nvSpPr>
        <p:spPr>
          <a:xfrm rot="18995272">
            <a:off x="-2432960" y="850874"/>
            <a:ext cx="7361637" cy="769441"/>
          </a:xfrm>
          <a:prstGeom prst="rect">
            <a:avLst/>
          </a:prstGeom>
          <a:solidFill>
            <a:srgbClr val="F1737E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FR" sz="44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3E9C2-C157-1410-223E-8E18491E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2C3699-919A-51C5-D9D3-49885CC7DCC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5C0ACAF-8096-29ED-0CFF-E095B30F0E6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90ED643-44A2-81D1-ECF5-DEEA11C963E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5638A5D-6448-BDE0-EDB5-708BD5A596A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9C7827A-AC09-657F-5CFD-64AA3183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833A662-A36F-324B-5320-2E90344AA31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9DEB376-A7FE-CAB7-F905-83D196B2B5AD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0F99849-44E6-229E-0C2E-6DE10F9D7F93}"/>
              </a:ext>
            </a:extLst>
          </p:cNvPr>
          <p:cNvSpPr txBox="1"/>
          <p:nvPr/>
        </p:nvSpPr>
        <p:spPr>
          <a:xfrm>
            <a:off x="1699128" y="204367"/>
            <a:ext cx="563535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B68D195-1268-CDC1-069A-618B25D2608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2DBBB16-AF67-B77F-D1BF-B4EAF25AD8FD}"/>
              </a:ext>
            </a:extLst>
          </p:cNvPr>
          <p:cNvSpPr/>
          <p:nvPr/>
        </p:nvSpPr>
        <p:spPr>
          <a:xfrm flipH="1">
            <a:off x="467033" y="1062498"/>
            <a:ext cx="8209933" cy="5259229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7343B4-36AB-1BED-7FA6-E6B07AFB02BC}"/>
              </a:ext>
            </a:extLst>
          </p:cNvPr>
          <p:cNvSpPr txBox="1"/>
          <p:nvPr/>
        </p:nvSpPr>
        <p:spPr>
          <a:xfrm>
            <a:off x="562625" y="1461175"/>
            <a:ext cx="80187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ابتداء من الوحدة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942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20435" y="3471969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3294345" y="4989311"/>
            <a:ext cx="1405549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7E49E9-2B67-1122-B905-F295FDD8E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961" y="1168809"/>
            <a:ext cx="6241842" cy="5067701"/>
          </a:xfrm>
          <a:prstGeom prst="round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D20623-CCCB-EC04-72B9-6322CB93448D}"/>
              </a:ext>
            </a:extLst>
          </p:cNvPr>
          <p:cNvSpPr/>
          <p:nvPr/>
        </p:nvSpPr>
        <p:spPr>
          <a:xfrm>
            <a:off x="3775587" y="1757537"/>
            <a:ext cx="716475" cy="412954"/>
          </a:xfrm>
          <a:prstGeom prst="rect">
            <a:avLst/>
          </a:prstGeom>
          <a:solidFill>
            <a:srgbClr val="B9C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4692385" y="5338916"/>
            <a:ext cx="365026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8EF5E-90D4-85EB-7A80-B1123EE6B08A}"/>
              </a:ext>
            </a:extLst>
          </p:cNvPr>
          <p:cNvSpPr/>
          <p:nvPr/>
        </p:nvSpPr>
        <p:spPr>
          <a:xfrm>
            <a:off x="6661789" y="5663380"/>
            <a:ext cx="1297388" cy="29496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E7924-5D38-2B9F-885A-AE42A78D7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C96894-23BA-F279-AA7B-03A5A77DED0B}"/>
              </a:ext>
            </a:extLst>
          </p:cNvPr>
          <p:cNvGrpSpPr/>
          <p:nvPr/>
        </p:nvGrpSpPr>
        <p:grpSpPr>
          <a:xfrm>
            <a:off x="28682" y="0"/>
            <a:ext cx="9086627" cy="6570005"/>
            <a:chOff x="339407" y="227366"/>
            <a:chExt cx="8518967" cy="657000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5870532-4624-2719-C777-D91A50159608}"/>
                </a:ext>
              </a:extLst>
            </p:cNvPr>
            <p:cNvSpPr/>
            <p:nvPr/>
          </p:nvSpPr>
          <p:spPr>
            <a:xfrm>
              <a:off x="339407" y="634799"/>
              <a:ext cx="8518967" cy="616257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38D83E2-A10F-DDC6-09BB-AA545B8BDC8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F489DAF0-CD9E-A213-2EB3-7233C7BEABE6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193102AA-4569-0AC8-7C15-DE4D43033E8C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D4B847-69B5-2F97-3B2C-17654020FBF9}"/>
              </a:ext>
            </a:extLst>
          </p:cNvPr>
          <p:cNvSpPr txBox="1"/>
          <p:nvPr/>
        </p:nvSpPr>
        <p:spPr>
          <a:xfrm>
            <a:off x="2081198" y="314213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0D8313D-8B18-B19E-D753-46530BD9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18136"/>
              </p:ext>
            </p:extLst>
          </p:nvPr>
        </p:nvGraphicFramePr>
        <p:xfrm>
          <a:off x="174507" y="865755"/>
          <a:ext cx="8784546" cy="5588327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630066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947316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88375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106609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112180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المجال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صحتي في تغذيتي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عاداتي الصحية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07482"/>
                  </a:ext>
                </a:extLst>
              </a:tr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r>
                        <a:rPr lang="ar-MA" sz="1200" kern="100" dirty="0">
                          <a:effectLst/>
                        </a:rPr>
                        <a:t>الأسابيع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372777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ربوة – مروج – تهامس – بساتين – حظيرة - جدول</a:t>
                      </a:r>
                      <a:endParaRPr lang="a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ترسو – باخرة – زقاق – أذهل- مسرح - اقتنى</a:t>
                      </a: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تلبدت – تشدو –جراب – عليل – ينع - الغلال</a:t>
                      </a: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دوي – تطاير – وميض – هب – شتلة - وارف</a:t>
                      </a: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335451"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877870"/>
                  </a:ext>
                </a:extLst>
              </a:tr>
              <a:tr h="136385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مرحبا بمعلمتي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بغرض وصف القرية</a:t>
                      </a: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رسالة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بغرض وصف المدينة</a:t>
                      </a: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الفصول الأربعة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بغرض وصف المدينة</a:t>
                      </a: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حكاية شجرة الخوخ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تقديم نصائح للعناية بالطبيعة</a:t>
                      </a: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13682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المعلمة الجديدة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عروس الشمال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كل الفصول جميلة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r>
                        <a:rPr lang="ar-MA" sz="1200" b="1" kern="100" dirty="0">
                          <a:effectLst/>
                        </a:rPr>
                        <a:t>طرح الأسئلة/</a:t>
                      </a:r>
                      <a:r>
                        <a:rPr lang="ar-MA" sz="1200" b="1" u="sng" kern="100" dirty="0">
                          <a:effectLst/>
                        </a:rPr>
                        <a:t>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شجرة الخوخ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8618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فعل الأمر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الأمر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3663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الاسمية / الفعلية (القرار النحوي)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الاسمية / الفعلي القرار النحوي)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الاسمية / الفعلية ( القرار النحوي)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الفعلية (الحال)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30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720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وصف معالم القرية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بجمل بغرض الوصف باستعمال روابط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وصف عالم الفصول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وصف عالم الفصول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2B55BE-B567-A69D-10B5-D779F046F1B0}"/>
              </a:ext>
            </a:extLst>
          </p:cNvPr>
          <p:cNvSpPr/>
          <p:nvPr/>
        </p:nvSpPr>
        <p:spPr>
          <a:xfrm>
            <a:off x="6371302" y="1173322"/>
            <a:ext cx="1979727" cy="5277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69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404288"/>
              </p:ext>
            </p:extLst>
          </p:nvPr>
        </p:nvGraphicFramePr>
        <p:xfrm>
          <a:off x="479622" y="1378311"/>
          <a:ext cx="8160774" cy="49381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9697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التوليف والدعم 20د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(20د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endParaRPr lang="ar-M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20د)</a:t>
                      </a: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30د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المعجم 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709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أنشطة التوليف والدعم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21827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الإثرائية 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التعبير الكتابي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تمارين كتابية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(35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ورشة 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10256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 2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ح1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 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الخط والنقل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A533C9-3A11-B052-17B7-7C3FF3A5C2C8}"/>
              </a:ext>
            </a:extLst>
          </p:cNvPr>
          <p:cNvSpPr/>
          <p:nvPr/>
        </p:nvSpPr>
        <p:spPr>
          <a:xfrm>
            <a:off x="7313017" y="935175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1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ABF722C-4FDC-AE4E-689E-CF10B1EDF423}"/>
              </a:ext>
            </a:extLst>
          </p:cNvPr>
          <p:cNvSpPr/>
          <p:nvPr/>
        </p:nvSpPr>
        <p:spPr>
          <a:xfrm>
            <a:off x="5943989" y="931780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2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949BD9-7E8D-3B18-AE42-2384C1378C81}"/>
              </a:ext>
            </a:extLst>
          </p:cNvPr>
          <p:cNvSpPr/>
          <p:nvPr/>
        </p:nvSpPr>
        <p:spPr>
          <a:xfrm>
            <a:off x="4579673" y="93822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3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7742CC-D25B-EA47-7B87-DE9A4011BA21}"/>
              </a:ext>
            </a:extLst>
          </p:cNvPr>
          <p:cNvSpPr/>
          <p:nvPr/>
        </p:nvSpPr>
        <p:spPr>
          <a:xfrm>
            <a:off x="3237568" y="95297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4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E20DA7-120E-4632-4565-123835628495}"/>
              </a:ext>
            </a:extLst>
          </p:cNvPr>
          <p:cNvSpPr/>
          <p:nvPr/>
        </p:nvSpPr>
        <p:spPr>
          <a:xfrm>
            <a:off x="1857339" y="94719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5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5017B6-A717-D0F8-87D7-683DE6EBCFD1}"/>
              </a:ext>
            </a:extLst>
          </p:cNvPr>
          <p:cNvSpPr/>
          <p:nvPr/>
        </p:nvSpPr>
        <p:spPr>
          <a:xfrm>
            <a:off x="496172" y="94466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6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141404" cy="2502514"/>
            <a:chOff x="645917" y="5152424"/>
            <a:chExt cx="8141404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061335" y="5185748"/>
              <a:ext cx="2725986" cy="1573274"/>
              <a:chOff x="4969954" y="1523505"/>
              <a:chExt cx="2725986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4969954" y="1947844"/>
                <a:ext cx="2725986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مرحبا بمعلمتي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استرجاع معلومات – إعادة السرد – لعب الأدوار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tx2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أسماء الإشارة</a:t>
                </a:r>
              </a:p>
              <a:p>
                <a:pPr algn="ctr" rtl="1"/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مشاهد متسلسلة بجمل بغرض وصف معالم القرية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92D183-A036-6A8B-DAF5-F4502CC33262}"/>
              </a:ext>
            </a:extLst>
          </p:cNvPr>
          <p:cNvGrpSpPr/>
          <p:nvPr/>
        </p:nvGrpSpPr>
        <p:grpSpPr>
          <a:xfrm>
            <a:off x="2521255" y="4007234"/>
            <a:ext cx="6178249" cy="2108547"/>
            <a:chOff x="2478873" y="5129550"/>
            <a:chExt cx="6178249" cy="126758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61F827-42E1-ED17-D768-C426E61A38B3}"/>
                </a:ext>
              </a:extLst>
            </p:cNvPr>
            <p:cNvGrpSpPr/>
            <p:nvPr/>
          </p:nvGrpSpPr>
          <p:grpSpPr>
            <a:xfrm>
              <a:off x="6645313" y="5144488"/>
              <a:ext cx="2011809" cy="1252646"/>
              <a:chOff x="5553932" y="1482245"/>
              <a:chExt cx="2011809" cy="125264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ADA35E5-E6F5-BC78-15EE-D8FC4CF12C36}"/>
                  </a:ext>
                </a:extLst>
              </p:cNvPr>
              <p:cNvSpPr/>
              <p:nvPr/>
            </p:nvSpPr>
            <p:spPr>
              <a:xfrm>
                <a:off x="5553932" y="1906584"/>
                <a:ext cx="2011809" cy="828307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8A766AA-ABCB-891F-4997-9E70FE771634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المعجم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22FCB05-3908-96FA-91BF-B65FEB8480B0}"/>
                </a:ext>
              </a:extLst>
            </p:cNvPr>
            <p:cNvGrpSpPr/>
            <p:nvPr/>
          </p:nvGrpSpPr>
          <p:grpSpPr>
            <a:xfrm>
              <a:off x="4579858" y="5129550"/>
              <a:ext cx="1872865" cy="1267584"/>
              <a:chOff x="5453934" y="1467307"/>
              <a:chExt cx="1872865" cy="1267584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F424DA-9389-7F22-93B4-3DD80D83DACB}"/>
                  </a:ext>
                </a:extLst>
              </p:cNvPr>
              <p:cNvSpPr/>
              <p:nvPr/>
            </p:nvSpPr>
            <p:spPr>
              <a:xfrm>
                <a:off x="5453934" y="1891647"/>
                <a:ext cx="187286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400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أساليب الوصف (الأماكن)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BC3A9A-1213-C339-03A0-F84CA4E38524}"/>
                  </a:ext>
                </a:extLst>
              </p:cNvPr>
              <p:cNvSpPr/>
              <p:nvPr/>
            </p:nvSpPr>
            <p:spPr>
              <a:xfrm>
                <a:off x="5453934" y="1467307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الأساليب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1AB68EB-B098-EDED-4484-90AEBEDEFF29}"/>
                </a:ext>
              </a:extLst>
            </p:cNvPr>
            <p:cNvGrpSpPr/>
            <p:nvPr/>
          </p:nvGrpSpPr>
          <p:grpSpPr>
            <a:xfrm>
              <a:off x="2478873" y="5129551"/>
              <a:ext cx="1908395" cy="1267583"/>
              <a:chOff x="5309617" y="1467308"/>
              <a:chExt cx="1908395" cy="126758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6E061E4-F003-1000-780D-C95FD612CB4D}"/>
                  </a:ext>
                </a:extLst>
              </p:cNvPr>
              <p:cNvSpPr/>
              <p:nvPr/>
            </p:nvSpPr>
            <p:spPr>
              <a:xfrm>
                <a:off x="5309617" y="1891647"/>
                <a:ext cx="190839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تركيب جمل فعلية واسمية  (القرار النحوي)- إنتاج جمل تتضمن حالا. تحويلات حسب الضمائر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(فعل الأمر)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DA3648-7830-CEEB-EC98-D9E1A75D295C}"/>
                  </a:ext>
                </a:extLst>
              </p:cNvPr>
              <p:cNvSpPr/>
              <p:nvPr/>
            </p:nvSpPr>
            <p:spPr>
              <a:xfrm>
                <a:off x="5309617" y="1467308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البنيات</a:t>
                </a:r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اللغوية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390525" y="3959803"/>
            <a:ext cx="2011809" cy="2074680"/>
            <a:chOff x="3531597" y="5335118"/>
            <a:chExt cx="2011809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النص: المعلمة الجديدة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المرادف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الكلمات المفاتيح (المرادف)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C0C3AE-0C1D-6249-93AA-14BE2879A4F5}"/>
              </a:ext>
            </a:extLst>
          </p:cNvPr>
          <p:cNvSpPr txBox="1"/>
          <p:nvPr/>
        </p:nvSpPr>
        <p:spPr>
          <a:xfrm>
            <a:off x="6868148" y="4919413"/>
            <a:ext cx="1717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ربوة – مروج – تهامس – بساتين – حظيرة - جدول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6E37586-BE60-6A20-8AFB-C98262ECC265}"/>
              </a:ext>
            </a:extLst>
          </p:cNvPr>
          <p:cNvSpPr txBox="1"/>
          <p:nvPr/>
        </p:nvSpPr>
        <p:spPr>
          <a:xfrm>
            <a:off x="442616" y="4896092"/>
            <a:ext cx="1872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تِلْكَ- وَهِيَ - وَهُوَ – أَيَّتُها – أَلِهذا  - وَبَيْنَما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112" y="2317397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06" y="2234685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8  إلى ص 19 -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04BB7A-581D-4018-7C97-92B6503D6E25}"/>
              </a:ext>
            </a:extLst>
          </p:cNvPr>
          <p:cNvSpPr/>
          <p:nvPr/>
        </p:nvSpPr>
        <p:spPr>
          <a:xfrm>
            <a:off x="2764187" y="1360616"/>
            <a:ext cx="3529067" cy="41629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المشهد العام للحكاية – ص 10</a:t>
            </a:r>
            <a:endParaRPr lang="fr-MA" sz="24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B8B0BF-FB5D-AE8C-7DCF-FDD3CB776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00" y="1825601"/>
            <a:ext cx="8072019" cy="453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8BC9-B8A5-22A6-C5C5-7E0F2BEA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261B11-67E2-2AE2-0A8F-8B7615FCB0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993ECF-DEE9-7902-929C-FAFBBD581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9B9080F-E388-7D83-1A53-21E8EBA7239A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9F763CD-FEF9-7288-053F-4D552934D40E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C1F7A33-62EF-B131-DBBD-812F2A3DC877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948799-6974-6CA4-76B1-31DE28911052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8 إلى ص 19 -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944FA8-D4B0-BC5E-6D6B-6A1EE2198B2A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F2EB14-DBE2-E645-99DB-4662EB1B92B7}"/>
              </a:ext>
            </a:extLst>
          </p:cNvPr>
          <p:cNvSpPr/>
          <p:nvPr/>
        </p:nvSpPr>
        <p:spPr>
          <a:xfrm>
            <a:off x="5696366" y="1135417"/>
            <a:ext cx="2413578" cy="32059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النص القرائي ص 12</a:t>
            </a:r>
            <a:endParaRPr lang="fr-MA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465ECA-F319-D34D-04A0-B12B1FB3E9B2}"/>
              </a:ext>
            </a:extLst>
          </p:cNvPr>
          <p:cNvSpPr/>
          <p:nvPr/>
        </p:nvSpPr>
        <p:spPr>
          <a:xfrm>
            <a:off x="1724632" y="1104210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 9 </a:t>
            </a:r>
            <a:endParaRPr lang="fr-MA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09321D6-1F95-77B4-5DF9-8131D502572E}"/>
              </a:ext>
            </a:extLst>
          </p:cNvPr>
          <p:cNvSpPr/>
          <p:nvPr/>
        </p:nvSpPr>
        <p:spPr>
          <a:xfrm>
            <a:off x="1267822" y="3246629"/>
            <a:ext cx="2634619" cy="40448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الطلاقة-التوليف ص 19  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AA05AE-69CC-97F5-B7AB-B5E5571A1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059" y="1508643"/>
            <a:ext cx="3658191" cy="4915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CF69B6-D5EF-BA5C-B8DD-30B91EB57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515" y="1403211"/>
            <a:ext cx="4545234" cy="1717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FF4FF4-CA33-415D-A6F2-E777F8E5D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515" y="3587540"/>
            <a:ext cx="4545234" cy="2836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687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7E0A-B343-0AD4-3652-CDF93276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BADF5-1BF6-B9B3-D1BE-453FCC8BEF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2E827C-1849-E1DA-1231-FEC75570AE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C93C52-D11B-88EE-0426-235022A98879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638C444-38FC-8925-6C78-865DE1ED7585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313AE-FEF6-EFA1-BCA3-7A0AC3A9EB30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FC43B-A943-6EC9-35E0-EAACEFDB1C9B}"/>
              </a:ext>
            </a:extLst>
          </p:cNvPr>
          <p:cNvSpPr txBox="1"/>
          <p:nvPr/>
        </p:nvSpPr>
        <p:spPr>
          <a:xfrm>
            <a:off x="1859119" y="316197"/>
            <a:ext cx="5689381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1513C2-AD76-FB14-FF06-5536DF27542C}"/>
              </a:ext>
            </a:extLst>
          </p:cNvPr>
          <p:cNvSpPr/>
          <p:nvPr/>
        </p:nvSpPr>
        <p:spPr>
          <a:xfrm>
            <a:off x="3378771" y="1041320"/>
            <a:ext cx="2100775" cy="4673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النشيد ص 9</a:t>
            </a:r>
            <a:endParaRPr lang="fr-MA" sz="24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C7AE640-8E44-4523-79F1-E7D9529BD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19" y="1490429"/>
            <a:ext cx="8336183" cy="4927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2811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الواجب المنزلي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029" y="1197252"/>
            <a:ext cx="8209933" cy="2772905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C80533-4FAF-03B9-6FC6-3655B50B2C54}"/>
              </a:ext>
            </a:extLst>
          </p:cNvPr>
          <p:cNvSpPr txBox="1"/>
          <p:nvPr/>
        </p:nvSpPr>
        <p:spPr>
          <a:xfrm>
            <a:off x="467033" y="1181919"/>
            <a:ext cx="80717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افتتاح كل حصة يومية يتم تتبع الواجب المنزلي، ونظرا لصعوبة تتبع كل الإنجازات، يمكن اعتماد ما يلي قصد تدبير أنجع للوقت و رفع  معدل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الواجبات المنزلية :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اعتماد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شبكة لتتبع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تتضمن أسماء التلاميذ حيث يتم التأشير على الذين لم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ينجزوه بعلامة؛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اختيار اسم تلميذ أو تلميذين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بسحب عشوائي في كل حصة، لمراقبة واجبه المنزلي من قبل الأستاذ؛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3.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مكافأة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التلاميذ المواظبين على إنجاز واجباتهم المنزلية باحتساب الإنجاز المتتالي ل10 واجبات منزلي 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في استحقاق نجمة التفوق في مكون الواجب المنزلي.</a:t>
            </a: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467027" y="4278078"/>
            <a:ext cx="8209933" cy="1680270"/>
          </a:xfrm>
          <a:prstGeom prst="roundRect">
            <a:avLst>
              <a:gd name="adj" fmla="val 2580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486949" y="4525674"/>
            <a:ext cx="807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تغذية راجعة جماعية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للمتعلمين على السبورة، ويوجه التلاميذ إلى التصحيح في منازلهم ربحا للوقت الذي يستهلكه المتعلمون في تدوين التصحيح في هذه المرحلة العمرية أو الاكتفاء بالتصحيح الشفوي التفاعلي.</a:t>
            </a:r>
          </a:p>
        </p:txBody>
      </p:sp>
    </p:spTree>
    <p:extLst>
      <p:ext uri="{BB962C8B-B14F-4D97-AF65-F5344CB8AC3E}">
        <p14:creationId xmlns:p14="http://schemas.microsoft.com/office/powerpoint/2010/main" val="2579524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حصة الطلاقة</a:t>
            </a:r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اليوم الأول من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709651" y="119725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505050" y="3419570"/>
            <a:ext cx="8209933" cy="2801821"/>
          </a:xfrm>
          <a:prstGeom prst="roundRect">
            <a:avLst>
              <a:gd name="adj" fmla="val 1134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2" y="117706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5" y="1329981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بمهمة محددة.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790516" y="1732991"/>
            <a:ext cx="3701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حصة الطلاقة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الكراسة فقرتين. سيتم الاشتغال عليهما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بأ|نشطة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قرائية تناسب كل فئة من الفئات الثلاث.</a:t>
            </a:r>
            <a:endParaRPr lang="ar-MA" sz="2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B414DB-97C3-DC5B-3C4F-ADEFCD94BB54}"/>
              </a:ext>
            </a:extLst>
          </p:cNvPr>
          <p:cNvSpPr txBox="1"/>
          <p:nvPr/>
        </p:nvSpPr>
        <p:spPr>
          <a:xfrm>
            <a:off x="455977" y="3612394"/>
            <a:ext cx="8071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كالتالي: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12F1DB8-E79E-D4B9-D7CE-3BD355653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358157"/>
              </p:ext>
            </p:extLst>
          </p:nvPr>
        </p:nvGraphicFramePr>
        <p:xfrm>
          <a:off x="647443" y="4359490"/>
          <a:ext cx="7925143" cy="1783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390022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A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9EE1-3E69-3784-A399-DDAF0B8E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3C0E02D-208D-635D-FE2E-296BC413A51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D1BE7C5-AA63-2400-9E17-BBBAB67C0223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3F63D6-39EA-9D6C-4184-77F73DC1E739}"/>
              </a:ext>
            </a:extLst>
          </p:cNvPr>
          <p:cNvGrpSpPr/>
          <p:nvPr/>
        </p:nvGrpSpPr>
        <p:grpSpPr>
          <a:xfrm>
            <a:off x="127000" y="162146"/>
            <a:ext cx="8928099" cy="6622112"/>
            <a:chOff x="312517" y="165730"/>
            <a:chExt cx="8518967" cy="62582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18B2BA-ED83-3478-9FBD-62E7332786D2}"/>
                </a:ext>
              </a:extLst>
            </p:cNvPr>
            <p:cNvSpPr/>
            <p:nvPr/>
          </p:nvSpPr>
          <p:spPr>
            <a:xfrm>
              <a:off x="312517" y="412048"/>
              <a:ext cx="8518967" cy="601190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54C4EF0-8B2D-86CA-3E90-D577B6126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52714D-3D75-5BD7-4E25-614DC5F03F33}"/>
                </a:ext>
              </a:extLst>
            </p:cNvPr>
            <p:cNvSpPr/>
            <p:nvPr/>
          </p:nvSpPr>
          <p:spPr>
            <a:xfrm>
              <a:off x="486963" y="165730"/>
              <a:ext cx="444305" cy="407210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76B07E0-5265-BA15-EA54-46B4302614DA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427684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69F1F3F-7864-7AD0-9445-16122ECFF0FA}"/>
              </a:ext>
            </a:extLst>
          </p:cNvPr>
          <p:cNvSpPr txBox="1"/>
          <p:nvPr/>
        </p:nvSpPr>
        <p:spPr>
          <a:xfrm>
            <a:off x="1689393" y="237479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تحدي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35E9C41-71FB-2132-0F97-CA7E89D1051F}"/>
              </a:ext>
            </a:extLst>
          </p:cNvPr>
          <p:cNvSpPr txBox="1"/>
          <p:nvPr/>
        </p:nvSpPr>
        <p:spPr>
          <a:xfrm>
            <a:off x="7398676" y="140408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255A5584-BCE9-02BD-14A5-03BD9798648A}"/>
              </a:ext>
            </a:extLst>
          </p:cNvPr>
          <p:cNvSpPr/>
          <p:nvPr/>
        </p:nvSpPr>
        <p:spPr>
          <a:xfrm flipH="1">
            <a:off x="309821" y="743698"/>
            <a:ext cx="8618277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5BF72B-0F1A-1A1E-2A39-D632497E1648}"/>
              </a:ext>
            </a:extLst>
          </p:cNvPr>
          <p:cNvSpPr txBox="1"/>
          <p:nvPr/>
        </p:nvSpPr>
        <p:spPr>
          <a:xfrm>
            <a:off x="752959" y="814789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فقرة قرائية لتنمية الدقة والاسترسال في كل حصة أسبوعية ابتداء من الحصة الثانية.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DE178C44-DCE3-4EC9-70C5-68653E7410D1}"/>
              </a:ext>
            </a:extLst>
          </p:cNvPr>
          <p:cNvSpPr/>
          <p:nvPr/>
        </p:nvSpPr>
        <p:spPr>
          <a:xfrm flipH="1">
            <a:off x="309821" y="1438230"/>
            <a:ext cx="8618276" cy="128554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23F460-7377-0305-CE7A-167029765684}"/>
              </a:ext>
            </a:extLst>
          </p:cNvPr>
          <p:cNvSpPr txBox="1"/>
          <p:nvPr/>
        </p:nvSpPr>
        <p:spPr>
          <a:xfrm>
            <a:off x="255722" y="1472960"/>
            <a:ext cx="857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تفاديا لتأثير حفظ النص واسترجاعه من الذاكرة أثناء القراءة تم توظيف نصوص تروج رصيدا لغويا مزدوجا: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ثابتا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تحافظ نصوص الطلاقة المعتمدة في الأسبوع الواحد على قدر من الكلمات والبنيات اللغوية.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متجددا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يتم تغيير بعض الكلمات والمقاطع بأخرى (الترادف،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تغييرالعدد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تغيير الجنس...)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489CC404-E194-FC3B-9472-BE9F8FA475B3}"/>
              </a:ext>
            </a:extLst>
          </p:cNvPr>
          <p:cNvSpPr/>
          <p:nvPr/>
        </p:nvSpPr>
        <p:spPr>
          <a:xfrm flipH="1">
            <a:off x="309824" y="6118959"/>
            <a:ext cx="8575760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EF51FF-C297-B805-E77F-9510A475CFE3}"/>
              </a:ext>
            </a:extLst>
          </p:cNvPr>
          <p:cNvSpPr txBox="1"/>
          <p:nvPr/>
        </p:nvSpPr>
        <p:spPr>
          <a:xfrm>
            <a:off x="752960" y="6193664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المتعلم الذي نجح مرتين في أحد تحديات  القراءة إلى التحدي الأعلى منه بتوظيف سجل الطلاقة.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635C4A36-35A1-CC4B-52E1-DCEFCAE906C6}"/>
              </a:ext>
            </a:extLst>
          </p:cNvPr>
          <p:cNvSpPr/>
          <p:nvPr/>
        </p:nvSpPr>
        <p:spPr>
          <a:xfrm flipH="1">
            <a:off x="267309" y="2814188"/>
            <a:ext cx="8618275" cy="3221672"/>
          </a:xfrm>
          <a:prstGeom prst="roundRect">
            <a:avLst>
              <a:gd name="adj" fmla="val 4509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A0E9A-B1EE-0FC4-85F1-DF9AE146DBAD}"/>
              </a:ext>
            </a:extLst>
          </p:cNvPr>
          <p:cNvSpPr txBox="1"/>
          <p:nvPr/>
        </p:nvSpPr>
        <p:spPr>
          <a:xfrm>
            <a:off x="424518" y="2922312"/>
            <a:ext cx="83644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توظيف فقرة قرائية واحدة في كل حصة وفق 3 تحديات للقراءة 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التلاميذ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المموضعون في مستوى أقل من  كلمة  5 كلمات من كلمات النص وفق التقييم التالي: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5 كلمات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كلمات 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كلمتين أو أقل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التلاميذ المموضعون في مستوى كلمة  جملة على الأقل من جمل الفقرة القصيرة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ارتكب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التلاميذ المموضعون في مستوى فقرة الفقرة كلها.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947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الاستماع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86954" y="2234283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506879" y="2438906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السماعي (الحكاية) في خمس حصص تقدم في اليوم الأول و الثاني والثالث والرابع والخامس من الأسبوع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4" y="3580042"/>
            <a:ext cx="8209933" cy="2751932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651623" y="3617180"/>
            <a:ext cx="7880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كل أسبوع من أسابيع الوحدة الثانية على حكاية واحدة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تعرف عناصر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تعرف بنية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استثمار فهم المسموع لإنجاز أنشطة تطبيقية على الكراسة.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إعادة إنتاج الحكاية من خلال إعادة السرد.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4A071C-F151-C3E3-5677-FA935D5ACAB4}"/>
              </a:ext>
            </a:extLst>
          </p:cNvPr>
          <p:cNvSpPr/>
          <p:nvPr/>
        </p:nvSpPr>
        <p:spPr>
          <a:xfrm flipH="1">
            <a:off x="467033" y="862171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1B6A3F-FA9C-05D6-D32D-16C1693AD1BC}"/>
              </a:ext>
            </a:extLst>
          </p:cNvPr>
          <p:cNvSpPr txBox="1"/>
          <p:nvPr/>
        </p:nvSpPr>
        <p:spPr>
          <a:xfrm>
            <a:off x="513468" y="900207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ابتداء من الوحدة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D1E3-9E02-E17E-4005-70ADBE08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B21B37-D181-DE69-C12E-E802B93373D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10CAB5A-6639-417F-FDEC-ACDB26765C4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3682F9-46B9-6C29-92C7-FF52D202192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C1B768-814B-BCE8-3661-669A89167A7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4DD02F2-4AB5-690F-77DE-3293298B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B477FA-37BA-1CAC-503D-0051354667B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A51A663-C750-73DD-0810-74103D63A419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316D633-8E3B-44E7-4900-5397FE645FB3}"/>
              </a:ext>
            </a:extLst>
          </p:cNvPr>
          <p:cNvSpPr txBox="1"/>
          <p:nvPr/>
        </p:nvSpPr>
        <p:spPr>
          <a:xfrm>
            <a:off x="1674192" y="279804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التحدث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882308C-16A0-08F7-06A8-CE0F3F5138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0D3257C1-7A54-1C6B-C3BF-5D0C85B4CB9F}"/>
              </a:ext>
            </a:extLst>
          </p:cNvPr>
          <p:cNvSpPr/>
          <p:nvPr/>
        </p:nvSpPr>
        <p:spPr>
          <a:xfrm flipH="1">
            <a:off x="467033" y="2384828"/>
            <a:ext cx="8209933" cy="80643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F1B565-565A-9637-7232-33023F4306D4}"/>
              </a:ext>
            </a:extLst>
          </p:cNvPr>
          <p:cNvSpPr txBox="1"/>
          <p:nvPr/>
        </p:nvSpPr>
        <p:spPr>
          <a:xfrm>
            <a:off x="486959" y="2589451"/>
            <a:ext cx="801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وضعية التحدث في 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حصص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في اليوم 2 و 3 و 4 من الأسبوع التربوي. 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0EE6BF3-74DD-FE5B-D3B7-8E492195FD0F}"/>
              </a:ext>
            </a:extLst>
          </p:cNvPr>
          <p:cNvSpPr/>
          <p:nvPr/>
        </p:nvSpPr>
        <p:spPr>
          <a:xfrm flipH="1">
            <a:off x="486957" y="3485740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0D1DD0-16D7-1329-B53C-BD2DEC771ED0}"/>
              </a:ext>
            </a:extLst>
          </p:cNvPr>
          <p:cNvSpPr txBox="1"/>
          <p:nvPr/>
        </p:nvSpPr>
        <p:spPr>
          <a:xfrm>
            <a:off x="631701" y="3765544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الأول من الفترة الثالثة على مهارة  إنتاج مقاطع بغرض وصف القرية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خلال وضعية تواصلية مرتبطة بالحكاية،  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تقديم الوضعية التواصلية (النمذجة +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تملك بنيات الفعل الكلامي من خلال الترديد ولعب الأدوار (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الحصة الثالثة : توظيف الأفعال الكلامية المكتسبة في وضعيات جديدة (استثمار الفعل الكلامي)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FCA3338F-92CA-25E5-40EC-3C4A29562ABE}"/>
              </a:ext>
            </a:extLst>
          </p:cNvPr>
          <p:cNvSpPr/>
          <p:nvPr/>
        </p:nvSpPr>
        <p:spPr>
          <a:xfrm flipH="1">
            <a:off x="467033" y="989526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CA715A-0BFE-0525-41F5-F2A348187D09}"/>
              </a:ext>
            </a:extLst>
          </p:cNvPr>
          <p:cNvSpPr txBox="1"/>
          <p:nvPr/>
        </p:nvSpPr>
        <p:spPr>
          <a:xfrm>
            <a:off x="513468" y="1027562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ابتداء من الوحدة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207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2" y="2395177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486957" y="2599800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النص القرائي في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 أسبوعية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تلقيه سماعا في اليوم 1 كمتن حكائي.  وتوزع حصصه الأربعة على اليوم 2 و 3 و 4 و 5 للأسبوع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F877110-D47A-67F3-92AD-106483EBD348}"/>
              </a:ext>
            </a:extLst>
          </p:cNvPr>
          <p:cNvSpPr/>
          <p:nvPr/>
        </p:nvSpPr>
        <p:spPr>
          <a:xfrm flipH="1">
            <a:off x="467032" y="3746058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303C35-4A0B-4501-091B-F8CA79905C96}"/>
              </a:ext>
            </a:extLst>
          </p:cNvPr>
          <p:cNvSpPr txBox="1"/>
          <p:nvPr/>
        </p:nvSpPr>
        <p:spPr>
          <a:xfrm>
            <a:off x="631701" y="4093381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تناول النص القرائي في أربع حصص أسبوعية كما يلي: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1. الحصة الأولى: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وتوظيف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المفردات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الكلمة الضد)؛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2. الحصة الثانية: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الفهم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مفاتيح السياق)؛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3. الحصة الثالثة: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القرائي بإنجاز أنشطة تطبيقية على الكراسة؛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4. الحصة الرابعة: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استخلاص العبر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النص.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D0BA331A-308D-E68E-14C9-9E7B65BEADBC}"/>
              </a:ext>
            </a:extLst>
          </p:cNvPr>
          <p:cNvSpPr/>
          <p:nvPr/>
        </p:nvSpPr>
        <p:spPr>
          <a:xfrm flipH="1">
            <a:off x="467033" y="989526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99A5BF-336D-22DE-865B-1C86E9EE30C7}"/>
              </a:ext>
            </a:extLst>
          </p:cNvPr>
          <p:cNvSpPr txBox="1"/>
          <p:nvPr/>
        </p:nvSpPr>
        <p:spPr>
          <a:xfrm>
            <a:off x="513468" y="1027562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وابتداء من الوحدة الثالثة سيتم الاشتغال على نص قرائي لتنمية الطلاقة و استراتيجيات المفردات والفهم القرائي إلى جانب نص الحكاية.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الاكتفاء باستثمار مقطع من النص كمتن للقراءة الجهرية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719834" y="2840632"/>
            <a:ext cx="7805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جزئيا بقراءة جملة على الأقل؛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شديدي التعثر بقراءة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الكتابة- الإملاء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أسبوعيا على مكون الإملاء عبر مدخلين: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 مدخل النشاط الاعتيادي: حيث سيتم التركيز على كتابة أسماء الإشارة.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 مدخل الحصتين الأسبوعيتين القارتين لدرس الإملاء: حيث يتم تقديم ظاهرة إملائية واحدة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الأولى: نمذجة المهارة والتدرب عليها من خلال الممارسة الموجهة باستعمال الألواح؛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الحصة الثانية: تخصص للممارسة المستقلة باستعمال الألواح و الكراسات.</a:t>
            </a:r>
          </a:p>
          <a:p>
            <a:pPr algn="just" rtl="1"/>
            <a:endParaRPr lang="ar-MA" sz="28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367BD6-D696-2CDD-626E-4B9C7F459A04}"/>
              </a:ext>
            </a:extLst>
          </p:cNvPr>
          <p:cNvGrpSpPr/>
          <p:nvPr/>
        </p:nvGrpSpPr>
        <p:grpSpPr>
          <a:xfrm>
            <a:off x="936317" y="4078770"/>
            <a:ext cx="7603895" cy="1989478"/>
            <a:chOff x="894703" y="4163725"/>
            <a:chExt cx="7603895" cy="198947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DAF544D-B59F-E7E5-33CB-A4E3D94E1C66}"/>
                </a:ext>
              </a:extLst>
            </p:cNvPr>
            <p:cNvSpPr txBox="1"/>
            <p:nvPr/>
          </p:nvSpPr>
          <p:spPr>
            <a:xfrm>
              <a:off x="5284618" y="4773221"/>
              <a:ext cx="272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68F99D-CB0C-010B-ED46-1376A16B553D}"/>
                </a:ext>
              </a:extLst>
            </p:cNvPr>
            <p:cNvSpPr txBox="1"/>
            <p:nvPr/>
          </p:nvSpPr>
          <p:spPr>
            <a:xfrm>
              <a:off x="894703" y="4793184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الأسبوعي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CB0E7C-CA5B-0D11-E0FA-244E9EE5A6EA}"/>
                </a:ext>
              </a:extLst>
            </p:cNvPr>
            <p:cNvSpPr txBox="1"/>
            <p:nvPr/>
          </p:nvSpPr>
          <p:spPr>
            <a:xfrm>
              <a:off x="3131447" y="4163725"/>
              <a:ext cx="2720839" cy="64918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مضامين الأسبوع 1 الوحدة 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EF9BB-8E5C-8217-7515-DC0A9BF1E63A}"/>
                </a:ext>
              </a:extLst>
            </p:cNvPr>
            <p:cNvSpPr txBox="1"/>
            <p:nvPr/>
          </p:nvSpPr>
          <p:spPr>
            <a:xfrm>
              <a:off x="1144215" y="5662645"/>
              <a:ext cx="21664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 (1)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3DB9D7-2DAF-D75A-233B-2DF06EA8DD33}"/>
                </a:ext>
              </a:extLst>
            </p:cNvPr>
            <p:cNvSpPr txBox="1"/>
            <p:nvPr/>
          </p:nvSpPr>
          <p:spPr>
            <a:xfrm>
              <a:off x="4791475" y="5691538"/>
              <a:ext cx="370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 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BE96F1B-0360-5321-CFF9-318858F50CE0}"/>
                </a:ext>
              </a:extLst>
            </p:cNvPr>
            <p:cNvCxnSpPr/>
            <p:nvPr/>
          </p:nvCxnSpPr>
          <p:spPr>
            <a:xfrm>
              <a:off x="5852286" y="4448627"/>
              <a:ext cx="850339" cy="40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A7B6800-E880-A8E0-E644-CEDB53A3B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108" y="4448627"/>
              <a:ext cx="850339" cy="48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1B25DB-8AF2-E2FA-C0F0-B8C00ADC31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1138" y="448831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B6CCAD2-8849-5FA0-0401-3E21F57DFC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748" y="4495378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826BADB-0732-371B-5238-96A4FED9DE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5662" y="525534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A9D80B7-3DA0-FCDC-F441-FC7B827CA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3260" y="533069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 - التعبير الكتابي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86955" y="89535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536109" y="1542317"/>
            <a:ext cx="8071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 في الأسبوع على مهارة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متسلسلة بجمل بغرض وصف معالم القرية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86955" y="2947486"/>
            <a:ext cx="8209933" cy="162867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86955" y="3178103"/>
            <a:ext cx="8209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دعم فرص ممارسة المتعلمين للأداء الكتابي وفرص التدرب على الكتابة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حصة المعجم</a:t>
            </a:r>
          </a:p>
          <a:p>
            <a:pPr algn="just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بعض حصص القراءة من أجل كتابة 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انطلاقا من مشهد أو اعتمادا على مهارة الإكمال  أو بإعادة كتابة جواب شفوي على سؤال من أسئلة الفهم المتعلقة بالنص القرائي.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946C8363-0DEF-177D-2105-66906BE489CB}"/>
              </a:ext>
            </a:extLst>
          </p:cNvPr>
          <p:cNvSpPr/>
          <p:nvPr/>
        </p:nvSpPr>
        <p:spPr>
          <a:xfrm flipH="1">
            <a:off x="467033" y="4901402"/>
            <a:ext cx="8209933" cy="120032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15D77F-405B-0419-EE4F-8B244FA2DBAB}"/>
              </a:ext>
            </a:extLst>
          </p:cNvPr>
          <p:cNvSpPr txBox="1"/>
          <p:nvPr/>
        </p:nvSpPr>
        <p:spPr>
          <a:xfrm>
            <a:off x="625110" y="5055791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أيضا ابتداء من الوحدة الثانية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نشاط الواجب المنزلي من أجل التعبير كتابيا  بجملة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مشهد أو اعتمادا على مهارة الإكمال أو بالقرار النحوي أو بالإجابة على سؤال للفهم.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16726</TotalTime>
  <Words>2909</Words>
  <Application>Microsoft Office PowerPoint</Application>
  <PresentationFormat>Affichage à l'écran (4:3)</PresentationFormat>
  <Paragraphs>375</Paragraphs>
  <Slides>24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3" baseType="lpstr">
      <vt:lpstr>Arial</vt:lpstr>
      <vt:lpstr>Wingdings</vt:lpstr>
      <vt:lpstr>A Massir Ballpoint</vt:lpstr>
      <vt:lpstr>Calibri</vt:lpstr>
      <vt:lpstr>Dosis</vt:lpstr>
      <vt:lpstr>Microsoft Uighur</vt:lpstr>
      <vt:lpstr>Calibri Light</vt:lpstr>
      <vt:lpstr>Air Strip Arabic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106</cp:revision>
  <dcterms:created xsi:type="dcterms:W3CDTF">2023-09-20T21:35:22Z</dcterms:created>
  <dcterms:modified xsi:type="dcterms:W3CDTF">2025-04-23T15:52:34Z</dcterms:modified>
</cp:coreProperties>
</file>