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3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45"/>
  </p:notesMasterIdLst>
  <p:sldIdLst>
    <p:sldId id="2134804866" r:id="rId2"/>
    <p:sldId id="2134804867" r:id="rId3"/>
    <p:sldId id="2134806249" r:id="rId4"/>
    <p:sldId id="2134804869" r:id="rId5"/>
    <p:sldId id="2134808277" r:id="rId6"/>
    <p:sldId id="2134806127" r:id="rId7"/>
    <p:sldId id="2134806128" r:id="rId8"/>
    <p:sldId id="2134806224" r:id="rId9"/>
    <p:sldId id="2134806226" r:id="rId10"/>
    <p:sldId id="2134806141" r:id="rId11"/>
    <p:sldId id="2134806179" r:id="rId12"/>
    <p:sldId id="2134806592" r:id="rId13"/>
    <p:sldId id="2134806180" r:id="rId14"/>
    <p:sldId id="2134806417" r:id="rId15"/>
    <p:sldId id="2134806501" r:id="rId16"/>
    <p:sldId id="2134806502" r:id="rId17"/>
    <p:sldId id="2134806503" r:id="rId18"/>
    <p:sldId id="2134806521" r:id="rId19"/>
    <p:sldId id="2134806241" r:id="rId20"/>
    <p:sldId id="2134806349" r:id="rId21"/>
    <p:sldId id="2134806152" r:id="rId22"/>
    <p:sldId id="2134806161" r:id="rId23"/>
    <p:sldId id="2134806416" r:id="rId24"/>
    <p:sldId id="2134806522" r:id="rId25"/>
    <p:sldId id="2134806162" r:id="rId26"/>
    <p:sldId id="2134806488" r:id="rId27"/>
    <p:sldId id="2134806533" r:id="rId28"/>
    <p:sldId id="2134806523" r:id="rId29"/>
    <p:sldId id="2134806491" r:id="rId30"/>
    <p:sldId id="2134806285" r:id="rId31"/>
    <p:sldId id="2134806163" r:id="rId32"/>
    <p:sldId id="2134806524" r:id="rId33"/>
    <p:sldId id="2134806164" r:id="rId34"/>
    <p:sldId id="2134806287" r:id="rId35"/>
    <p:sldId id="2134806165" r:id="rId36"/>
    <p:sldId id="2134806525" r:id="rId37"/>
    <p:sldId id="2134806166" r:id="rId38"/>
    <p:sldId id="2134806593" r:id="rId39"/>
    <p:sldId id="2134806594" r:id="rId40"/>
    <p:sldId id="2134806595" r:id="rId41"/>
    <p:sldId id="2134806596" r:id="rId42"/>
    <p:sldId id="2134806320" r:id="rId43"/>
    <p:sldId id="2134806505" r:id="rId44"/>
    <p:sldId id="2134806492" r:id="rId45"/>
    <p:sldId id="2134806432" r:id="rId46"/>
    <p:sldId id="2134806431" r:id="rId47"/>
    <p:sldId id="2134808310" r:id="rId48"/>
    <p:sldId id="2134806424" r:id="rId49"/>
    <p:sldId id="2134806506" r:id="rId50"/>
    <p:sldId id="2134808311" r:id="rId51"/>
    <p:sldId id="2134806439" r:id="rId52"/>
    <p:sldId id="2134808302" r:id="rId53"/>
    <p:sldId id="2134806535" r:id="rId54"/>
    <p:sldId id="2134806536" r:id="rId55"/>
    <p:sldId id="2134806537" r:id="rId56"/>
    <p:sldId id="2134806538" r:id="rId57"/>
    <p:sldId id="2134806493" r:id="rId58"/>
    <p:sldId id="2134806300" r:id="rId59"/>
    <p:sldId id="2134806583" r:id="rId60"/>
    <p:sldId id="2134806550" r:id="rId61"/>
    <p:sldId id="2134806402" r:id="rId62"/>
    <p:sldId id="2134808281" r:id="rId63"/>
    <p:sldId id="2134808314" r:id="rId64"/>
    <p:sldId id="2134808312" r:id="rId65"/>
    <p:sldId id="2134808313" r:id="rId66"/>
    <p:sldId id="2134806173" r:id="rId67"/>
    <p:sldId id="2134806552" r:id="rId68"/>
    <p:sldId id="2134806554" r:id="rId69"/>
    <p:sldId id="2134806555" r:id="rId70"/>
    <p:sldId id="2134806564" r:id="rId71"/>
    <p:sldId id="2134808315" r:id="rId72"/>
    <p:sldId id="2134806558" r:id="rId73"/>
    <p:sldId id="2134806557" r:id="rId74"/>
    <p:sldId id="2134806559" r:id="rId75"/>
    <p:sldId id="2134806566" r:id="rId76"/>
    <p:sldId id="2134806561" r:id="rId77"/>
    <p:sldId id="2134808278" r:id="rId78"/>
    <p:sldId id="2134806568" r:id="rId79"/>
    <p:sldId id="2134806562" r:id="rId80"/>
    <p:sldId id="2134808316" r:id="rId81"/>
    <p:sldId id="2134808317" r:id="rId82"/>
    <p:sldId id="2134808318" r:id="rId83"/>
    <p:sldId id="2134808319" r:id="rId84"/>
    <p:sldId id="2134806301" r:id="rId85"/>
    <p:sldId id="2134806403" r:id="rId86"/>
    <p:sldId id="2134806515" r:id="rId87"/>
    <p:sldId id="2134806516" r:id="rId88"/>
    <p:sldId id="2134806517" r:id="rId89"/>
    <p:sldId id="2134806518" r:id="rId90"/>
    <p:sldId id="2134806569" r:id="rId91"/>
    <p:sldId id="2134808320" r:id="rId92"/>
    <p:sldId id="2134808321" r:id="rId93"/>
    <p:sldId id="2134808285" r:id="rId94"/>
    <p:sldId id="2134808283" r:id="rId95"/>
    <p:sldId id="2134808284" r:id="rId96"/>
    <p:sldId id="2134808322" r:id="rId97"/>
    <p:sldId id="2134808323" r:id="rId98"/>
    <p:sldId id="2134808286" r:id="rId99"/>
    <p:sldId id="2134806146" r:id="rId100"/>
    <p:sldId id="2134806324" r:id="rId101"/>
    <p:sldId id="2134808275" r:id="rId102"/>
    <p:sldId id="2134806499" r:id="rId103"/>
    <p:sldId id="2134806397" r:id="rId104"/>
    <p:sldId id="2134806530" r:id="rId105"/>
    <p:sldId id="2134806398" r:id="rId106"/>
    <p:sldId id="2134808282" r:id="rId107"/>
    <p:sldId id="2134806531" r:id="rId108"/>
    <p:sldId id="2134808330" r:id="rId109"/>
    <p:sldId id="2134808287" r:id="rId110"/>
    <p:sldId id="2134808326" r:id="rId111"/>
    <p:sldId id="2134808288" r:id="rId112"/>
    <p:sldId id="2134808289" r:id="rId113"/>
    <p:sldId id="2134808290" r:id="rId114"/>
    <p:sldId id="2134808325" r:id="rId115"/>
    <p:sldId id="2134808304" r:id="rId116"/>
    <p:sldId id="2134808291" r:id="rId117"/>
    <p:sldId id="2134808305" r:id="rId118"/>
    <p:sldId id="2134808333" r:id="rId119"/>
    <p:sldId id="2134806534" r:id="rId120"/>
    <p:sldId id="2134808306" r:id="rId121"/>
    <p:sldId id="2134808334" r:id="rId122"/>
    <p:sldId id="2134806529" r:id="rId123"/>
    <p:sldId id="2134808307" r:id="rId124"/>
    <p:sldId id="2134808294" r:id="rId125"/>
    <p:sldId id="2134808327" r:id="rId126"/>
    <p:sldId id="2134806520" r:id="rId127"/>
    <p:sldId id="2134808295" r:id="rId128"/>
    <p:sldId id="2134806526" r:id="rId129"/>
    <p:sldId id="2134808296" r:id="rId130"/>
    <p:sldId id="2134808297" r:id="rId131"/>
    <p:sldId id="2134808298" r:id="rId132"/>
    <p:sldId id="2134808328" r:id="rId133"/>
    <p:sldId id="2134808329" r:id="rId134"/>
    <p:sldId id="2134808299" r:id="rId135"/>
    <p:sldId id="2134808300" r:id="rId136"/>
    <p:sldId id="2134808301" r:id="rId137"/>
    <p:sldId id="2134806136" r:id="rId138"/>
    <p:sldId id="2134806383" r:id="rId139"/>
    <p:sldId id="2134806514" r:id="rId140"/>
    <p:sldId id="2134808331" r:id="rId141"/>
    <p:sldId id="2134806160" r:id="rId142"/>
    <p:sldId id="2134806386" r:id="rId143"/>
    <p:sldId id="2134806149" r:id="rId144"/>
  </p:sldIdLst>
  <p:sldSz cx="9144000" cy="6858000" type="screen4x3"/>
  <p:notesSz cx="6858000" cy="9144000"/>
  <p:embeddedFontLst>
    <p:embeddedFont>
      <p:font typeface="Air Strip Arabic" panose="020B0604020202020204" charset="-78"/>
      <p:regular r:id="rId146"/>
    </p:embeddedFont>
    <p:embeddedFont>
      <p:font typeface="Dosis" pitchFamily="2" charset="0"/>
      <p:regular r:id="rId147"/>
      <p:bold r:id="rId148"/>
    </p:embeddedFont>
    <p:embeddedFont>
      <p:font typeface="Microsoft Uighur" panose="02000000000000000000" pitchFamily="2" charset="-78"/>
      <p:regular r:id="rId149"/>
      <p:bold r:id="rId150"/>
    </p:embeddedFont>
    <p:embeddedFont>
      <p:font typeface="Roboto" panose="02000000000000000000" pitchFamily="2" charset="0"/>
      <p:regular r:id="rId151"/>
      <p:bold r:id="rId152"/>
      <p:italic r:id="rId153"/>
      <p:boldItalic r:id="rId15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01B"/>
    <a:srgbClr val="3B7E85"/>
    <a:srgbClr val="44A9C4"/>
    <a:srgbClr val="FDB159"/>
    <a:srgbClr val="6F5C50"/>
    <a:srgbClr val="413129"/>
    <a:srgbClr val="E39B51"/>
    <a:srgbClr val="CAFBFF"/>
    <a:srgbClr val="C3D215"/>
    <a:srgbClr val="ED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788" autoAdjust="0"/>
    <p:restoredTop sz="94660"/>
  </p:normalViewPr>
  <p:slideViewPr>
    <p:cSldViewPr snapToGrid="0">
      <p:cViewPr>
        <p:scale>
          <a:sx n="70" d="100"/>
          <a:sy n="70" d="100"/>
        </p:scale>
        <p:origin x="1205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font" Target="fonts/font9.fntdata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font" Target="fonts/font4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font" Target="fonts/font5.fntdata"/><Relationship Id="rId15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notesMaster" Target="notesMasters/notesMaster1.xml"/><Relationship Id="rId153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font" Target="fonts/font3.fntdata"/><Relationship Id="rId151" Type="http://schemas.openxmlformats.org/officeDocument/2006/relationships/font" Target="fonts/font6.fntdata"/><Relationship Id="rId15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font" Target="fonts/font1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font" Target="fonts/font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12/11/2024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79842-76E1-29D0-3F19-0085E7B38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1B213C-DAAC-5AD6-554E-E5420D6E90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EE74B4-5CD7-3310-7AB3-E8DE2351C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00E0FC-8B0C-B19E-EF92-455F2D2736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290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F98A4-3D5A-91AA-DCAC-96023498D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17A994-A69B-FE40-CE71-F64D4B121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3732E3-EB8C-E598-F04F-D53B5E3FF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616AC0-33C7-473B-80DB-89E25666E3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870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5177D-B1D8-90D0-D25E-3A3CE960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6E338F-DBC1-E86C-D38B-A4C7BB25C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4D4C0A-3515-E322-DBF7-5FB71519E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DB8328-A7E1-A642-9FB4-96E0FB9733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468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EC25A-F6B6-89D7-D741-D263F56F4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8280EB-74E0-0FB5-FFFD-CD86393B2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43F6A3-3834-CD23-B58C-4A0C12607C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7F81E-344A-BF6D-B49E-CB51A3F7B2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673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387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4BF1A-2527-4984-668C-F0B6B4AD3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A3DE3C-3C3E-6F54-4DB9-F99DA4F99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1F6610-6CD3-43B1-654A-A10DE76CB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D5C9A0-C536-37C8-F2B2-6D0448ABC0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3459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7CFA7-54EF-A220-9FA7-8E5AA9F89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A789EB-2A56-4663-501B-07D2229067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9B5CE0-A911-130E-E16A-46105BF3A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F231C2-C63F-5A36-DCE1-6511586DA7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970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563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38FB2-6174-DE34-1E60-21E99D77F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9C4196-E3BD-0B1D-E2B7-D3205DC61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277701-CF24-F0B3-AB9D-1A65AFFA8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FF2204-BF80-C58E-1246-141FB9313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178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8EC27-F954-098B-BC24-F26358550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787CD3-010E-9907-65C3-2F4FE83D0D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863A71-CB66-7385-8C42-CACB958A4E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E2FE15-F922-3B32-836A-60D29332FF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76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248F2-FDDA-01A9-C787-8416E355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37E7058-8FA0-8A38-81F5-8179D8694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9200B1-965F-9EBA-4345-ED6B2C0A9B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734783-F9E9-583F-B68E-4CD241EABA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0143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5F692-B28A-5642-5AFD-AF84B0FA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21E3B54-ACB6-1934-B28A-53B8C8068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D907A3-9483-FDE7-8CE4-C4995B27E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6819F4-05DA-2BAE-11D3-224757A485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923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DEEA8-91F2-5B8E-E3F8-7D56C490F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3EB3F3-548F-F94A-9C31-4F3ADFD9D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3B7715-F496-C398-6970-B886A4509F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566199-9EAB-B086-3266-F219C28D9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35417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12/11/2024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1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1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1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2.svg"/><Relationship Id="rId10" Type="http://schemas.openxmlformats.org/officeDocument/2006/relationships/image" Target="../media/image16.svg"/><Relationship Id="rId4" Type="http://schemas.openxmlformats.org/officeDocument/2006/relationships/image" Target="../media/image3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7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svg"/><Relationship Id="rId7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tags" Target="../tags/tag3.xml"/><Relationship Id="rId7" Type="http://schemas.openxmlformats.org/officeDocument/2006/relationships/image" Target="../media/image3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32.jp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32.jpg"/><Relationship Id="rId4" Type="http://schemas.openxmlformats.org/officeDocument/2006/relationships/image" Target="../media/image2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37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4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4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7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g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6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g"/><Relationship Id="rId4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37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4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2.svg"/><Relationship Id="rId7" Type="http://schemas.openxmlformats.org/officeDocument/2006/relationships/image" Target="../media/image48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tags" Target="../tags/tag5.xml"/><Relationship Id="rId7" Type="http://schemas.openxmlformats.org/officeDocument/2006/relationships/image" Target="../media/image31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44.png"/><Relationship Id="rId5" Type="http://schemas.openxmlformats.org/officeDocument/2006/relationships/image" Target="../media/image50.jpg"/><Relationship Id="rId4" Type="http://schemas.openxmlformats.org/officeDocument/2006/relationships/image" Target="../media/image22.sv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3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44.png"/><Relationship Id="rId5" Type="http://schemas.openxmlformats.org/officeDocument/2006/relationships/image" Target="../media/image50.jpg"/><Relationship Id="rId4" Type="http://schemas.openxmlformats.org/officeDocument/2006/relationships/image" Target="../media/image22.sv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2.svg"/><Relationship Id="rId7" Type="http://schemas.openxmlformats.org/officeDocument/2006/relationships/image" Target="../media/image5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jpg"/><Relationship Id="rId4" Type="http://schemas.openxmlformats.org/officeDocument/2006/relationships/image" Target="../media/image54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51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tags" Target="../tags/tag8.xml"/><Relationship Id="rId7" Type="http://schemas.openxmlformats.org/officeDocument/2006/relationships/image" Target="../media/image31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44.png"/><Relationship Id="rId5" Type="http://schemas.openxmlformats.org/officeDocument/2006/relationships/image" Target="../media/image50.jpg"/><Relationship Id="rId4" Type="http://schemas.openxmlformats.org/officeDocument/2006/relationships/image" Target="../media/image22.sv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44.png"/><Relationship Id="rId5" Type="http://schemas.openxmlformats.org/officeDocument/2006/relationships/image" Target="../media/image50.jpg"/><Relationship Id="rId4" Type="http://schemas.openxmlformats.org/officeDocument/2006/relationships/image" Target="../media/image22.sv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44.png"/><Relationship Id="rId5" Type="http://schemas.openxmlformats.org/officeDocument/2006/relationships/image" Target="../media/image50.jpg"/><Relationship Id="rId4" Type="http://schemas.openxmlformats.org/officeDocument/2006/relationships/image" Target="../media/image22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60.jpe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microsoft.com/office/2007/relationships/media" Target="../media/media3.wav"/><Relationship Id="rId7" Type="http://schemas.openxmlformats.org/officeDocument/2006/relationships/image" Target="../media/image22.sv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Relationship Id="rId9" Type="http://schemas.openxmlformats.org/officeDocument/2006/relationships/image" Target="../media/image31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33.png"/><Relationship Id="rId5" Type="http://schemas.openxmlformats.org/officeDocument/2006/relationships/image" Target="../media/image61.png"/><Relationship Id="rId4" Type="http://schemas.openxmlformats.org/officeDocument/2006/relationships/image" Target="../media/image22.sv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2.JP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50.jp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9" Type="http://schemas.openxmlformats.org/officeDocument/2006/relationships/image" Target="../media/image63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7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62.JPG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7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6" Type="http://schemas.openxmlformats.org/officeDocument/2006/relationships/image" Target="../media/image62.JPG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7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6" Type="http://schemas.openxmlformats.org/officeDocument/2006/relationships/image" Target="../media/image62.JPG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7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6" Type="http://schemas.openxmlformats.org/officeDocument/2006/relationships/image" Target="../media/image62.JPG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4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50.jp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6" Type="http://schemas.openxmlformats.org/officeDocument/2006/relationships/image" Target="../media/image64.jpeg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6" Type="http://schemas.openxmlformats.org/officeDocument/2006/relationships/image" Target="../media/image64.jpeg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6" Type="http://schemas.openxmlformats.org/officeDocument/2006/relationships/image" Target="../media/image64.jpeg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6" Type="http://schemas.openxmlformats.org/officeDocument/2006/relationships/image" Target="../media/image64.jpeg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5" Type="http://schemas.openxmlformats.org/officeDocument/2006/relationships/image" Target="../media/image32.jpg"/><Relationship Id="rId4" Type="http://schemas.openxmlformats.org/officeDocument/2006/relationships/image" Target="../media/image22.sv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5" Type="http://schemas.openxmlformats.org/officeDocument/2006/relationships/image" Target="../media/image32.jpg"/><Relationship Id="rId4" Type="http://schemas.openxmlformats.org/officeDocument/2006/relationships/image" Target="../media/image22.sv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5" Type="http://schemas.openxmlformats.org/officeDocument/2006/relationships/image" Target="../media/image32.jpg"/><Relationship Id="rId4" Type="http://schemas.openxmlformats.org/officeDocument/2006/relationships/image" Target="../media/image22.sv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5" Type="http://schemas.openxmlformats.org/officeDocument/2006/relationships/image" Target="../media/image32.jpg"/><Relationship Id="rId4" Type="http://schemas.openxmlformats.org/officeDocument/2006/relationships/image" Target="../media/image22.sv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66.svg"/><Relationship Id="rId4" Type="http://schemas.openxmlformats.org/officeDocument/2006/relationships/image" Target="../media/image65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50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6" Type="http://schemas.openxmlformats.org/officeDocument/2006/relationships/image" Target="../media/image66.svg"/><Relationship Id="rId5" Type="http://schemas.openxmlformats.org/officeDocument/2006/relationships/image" Target="../media/image65.png"/><Relationship Id="rId4" Type="http://schemas.openxmlformats.org/officeDocument/2006/relationships/image" Target="../media/image22.sv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5" Type="http://schemas.openxmlformats.org/officeDocument/2006/relationships/image" Target="../media/image50.jpg"/><Relationship Id="rId4" Type="http://schemas.openxmlformats.org/officeDocument/2006/relationships/image" Target="../media/image22.sv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33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5" Type="http://schemas.openxmlformats.org/officeDocument/2006/relationships/image" Target="../media/image50.jpg"/><Relationship Id="rId4" Type="http://schemas.openxmlformats.org/officeDocument/2006/relationships/image" Target="../media/image22.sv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50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22.sv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5" Type="http://schemas.openxmlformats.org/officeDocument/2006/relationships/image" Target="../media/image32.jpg"/><Relationship Id="rId4" Type="http://schemas.openxmlformats.org/officeDocument/2006/relationships/image" Target="../media/image22.sv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5" Type="http://schemas.openxmlformats.org/officeDocument/2006/relationships/image" Target="../media/image32.jpg"/><Relationship Id="rId4" Type="http://schemas.openxmlformats.org/officeDocument/2006/relationships/image" Target="../media/image22.sv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2.svg"/><Relationship Id="rId7" Type="http://schemas.openxmlformats.org/officeDocument/2006/relationships/image" Target="../media/image37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51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33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jpeg"/><Relationship Id="rId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34883" y="4354644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1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3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705B0A7-11E6-6A84-62F7-08CBCF6B54BB}"/>
              </a:ext>
            </a:extLst>
          </p:cNvPr>
          <p:cNvSpPr txBox="1"/>
          <p:nvPr/>
        </p:nvSpPr>
        <p:spPr>
          <a:xfrm>
            <a:off x="2178787" y="3517559"/>
            <a:ext cx="4572000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مرحلة تنشيط المستلزمات</a:t>
            </a:r>
            <a:endParaRPr lang="fr-FR" sz="3600" dirty="0">
              <a:solidFill>
                <a:srgbClr val="70B1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704480"/>
              </p:ext>
            </p:extLst>
          </p:nvPr>
        </p:nvGraphicFramePr>
        <p:xfrm>
          <a:off x="410865" y="837984"/>
          <a:ext cx="8289496" cy="5382593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1454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20484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878553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1990254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1985663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2142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46054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 مغامرة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شرارة –  الكثيفة -  صاعقة رعدية  -  اللهب  – فزعت  – مضخة  -  تستغيث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6211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العناصر: من- ماذا -أين -متى؟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التحدث: أصف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العناصر: من- ماذا -أين -متى؟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(التحدث: أصف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00592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ش؛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تصفية الصعوبات القرائية: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الحروف المتشابهة رسما: ع غ؛ ص ض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الطلاقة-القراءة الهرمية: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الطلاقة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قراءة فقرة بدقة واسترسال.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الفهم: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التدرب على الإجابة بجمل تامة.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تصفية الصعوبات القرائية: 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الحروف المتشابهة رسما: ف ق؛ ط ظ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الطلاقة-القراءة الهرمية: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الطلاقة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  قراءة فقرة بدقة واسترسال.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الفهم: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التدرب على الإجابة بجمل تامة.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5310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المؤنث / مذكر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المفرد / الجمع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المفرد / الجمع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868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الاسمية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173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الهمز  في بداية الكلمة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تنوين النصب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الألف المقصورة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0519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1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9"/>
            <a:ext cx="8175820" cy="1727894"/>
            <a:chOff x="481302" y="5144488"/>
            <a:chExt cx="8175820" cy="1109297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الخزانة </a:t>
                </a:r>
                <a:r>
                  <a:rPr lang="ar-MA" sz="28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المنسية</a:t>
                </a:r>
                <a:endParaRPr lang="fr-MA" sz="28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التوقع والتحقق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أسلوب الاستئذان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4661777" y="5144488"/>
              <a:ext cx="1945864" cy="1109297"/>
              <a:chOff x="5535853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5535853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الخزانة </a:t>
                </a:r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المنسية</a:t>
                </a:r>
                <a:endParaRPr lang="fr-MA" sz="24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الطلاقة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تصفية الصعوبات القرائية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5557348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2582287" y="5144488"/>
              <a:ext cx="1872865" cy="1109297"/>
              <a:chOff x="5413031" y="1482245"/>
              <a:chExt cx="1872865" cy="11092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5413031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مهارة الإكمال</a:t>
                </a:r>
              </a:p>
              <a:p>
                <a:pPr algn="ctr" rtl="1"/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كتابة </a:t>
                </a: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جمل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بالإكمال</a:t>
                </a:r>
              </a:p>
              <a:p>
                <a:pPr algn="ctr" rtl="1"/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5413031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التعبير الكتابي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الهمزة في بداية الكلمة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43029" y="4099856"/>
            <a:ext cx="8481761" cy="1870095"/>
            <a:chOff x="443029" y="4099856"/>
            <a:chExt cx="8481761" cy="187009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43029" y="4099856"/>
              <a:ext cx="8279234" cy="1870095"/>
              <a:chOff x="377888" y="5129550"/>
              <a:chExt cx="8279234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 باستعمال الجملة الاسمية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872865" cy="1109297"/>
                <a:chOff x="5309617" y="1467308"/>
                <a:chExt cx="187286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جمل اسمية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المذكر  / المؤنث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 اللغوية</a:t>
                  </a:r>
                </a:p>
              </p:txBody>
            </p:sp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84F6008-69C1-2E31-8C7E-9C267EB26BF9}"/>
                  </a:ext>
                </a:extLst>
              </p:cNvPr>
              <p:cNvGrpSpPr/>
              <p:nvPr/>
            </p:nvGrpSpPr>
            <p:grpSpPr>
              <a:xfrm>
                <a:off x="377888" y="5129551"/>
                <a:ext cx="1872865" cy="1109297"/>
                <a:chOff x="5589462" y="1467308"/>
                <a:chExt cx="1872865" cy="1109297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0D98877C-4378-587F-5E43-BD4CC5576AF2}"/>
                    </a:ext>
                  </a:extLst>
                </p:cNvPr>
                <p:cNvSpPr/>
                <p:nvPr/>
              </p:nvSpPr>
              <p:spPr>
                <a:xfrm>
                  <a:off x="5589462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تركيب جمل من خلال النسج على غرار / القراءة المسحية / القراءة الهرمية</a:t>
                  </a: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DF023E09-E0EA-8D08-1F2C-526C07044EA4}"/>
                    </a:ext>
                  </a:extLst>
                </p:cNvPr>
                <p:cNvSpPr/>
                <p:nvPr/>
              </p:nvSpPr>
              <p:spPr>
                <a:xfrm>
                  <a:off x="5589462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الاستراتيجيات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27349" y="4939396"/>
              <a:ext cx="2297441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لوحة إلكترونية – استلقت أعجبت – مغامرة – متحمسة مشوقة</a:t>
              </a:r>
              <a:endParaRPr lang="f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تمارين كتابية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المعجم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طلاقة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تمارين كتابية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النص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226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56046" y="1085750"/>
            <a:ext cx="7299109" cy="1109719"/>
            <a:chOff x="922446" y="1657338"/>
            <a:chExt cx="7299109" cy="109982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3196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24298"/>
              <a:chOff x="922446" y="1825195"/>
              <a:chExt cx="1266136" cy="924298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2429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06719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الألواح: كلمات تتضمن الحروف ج-ح-خ</a:t>
              </a: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93943" y="3532199"/>
            <a:ext cx="7299109" cy="1084070"/>
            <a:chOff x="922446" y="1657338"/>
            <a:chExt cx="7299109" cy="107795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51800" y="1825195"/>
              <a:ext cx="5781349" cy="822745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10098"/>
              <a:chOff x="922446" y="1825195"/>
              <a:chExt cx="1266136" cy="91009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841419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الاستماع والتحدث 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198570" y="1982059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الخزانة المنسية: الزمان والمكان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أسلوب الاستئذان: هل تسمحين لي.............؟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40A2CF-307B-3E02-B1A3-ED8943061BFC}"/>
              </a:ext>
            </a:extLst>
          </p:cNvPr>
          <p:cNvGrpSpPr/>
          <p:nvPr/>
        </p:nvGrpSpPr>
        <p:grpSpPr>
          <a:xfrm>
            <a:off x="879110" y="4773759"/>
            <a:ext cx="7313942" cy="1199793"/>
            <a:chOff x="885526" y="3622123"/>
            <a:chExt cx="7313942" cy="1199793"/>
          </a:xfrm>
        </p:grpSpPr>
        <p:sp>
          <p:nvSpPr>
            <p:cNvPr id="161" name="Rectangle : coins arrondis 18 - 2">
              <a:extLst>
                <a:ext uri="{FF2B5EF4-FFF2-40B4-BE49-F238E27FC236}">
                  <a16:creationId xmlns:a16="http://schemas.microsoft.com/office/drawing/2014/main" id="{1D084491-CDCC-2FAB-170F-CED281D17DD1}"/>
                </a:ext>
              </a:extLst>
            </p:cNvPr>
            <p:cNvSpPr/>
            <p:nvPr/>
          </p:nvSpPr>
          <p:spPr>
            <a:xfrm flipH="1">
              <a:off x="2229713" y="3828270"/>
              <a:ext cx="5767280" cy="967002"/>
            </a:xfrm>
            <a:prstGeom prst="roundRect">
              <a:avLst>
                <a:gd name="adj" fmla="val 9181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2" name="Oval 86">
              <a:extLst>
                <a:ext uri="{FF2B5EF4-FFF2-40B4-BE49-F238E27FC236}">
                  <a16:creationId xmlns:a16="http://schemas.microsoft.com/office/drawing/2014/main" id="{B95ECC63-F7FC-752B-687B-08655FBD5035}"/>
                </a:ext>
              </a:extLst>
            </p:cNvPr>
            <p:cNvSpPr/>
            <p:nvPr/>
          </p:nvSpPr>
          <p:spPr>
            <a:xfrm flipH="1">
              <a:off x="7811710" y="3674732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6" name="Rectangle : coins arrondis 18 - 2">
              <a:extLst>
                <a:ext uri="{FF2B5EF4-FFF2-40B4-BE49-F238E27FC236}">
                  <a16:creationId xmlns:a16="http://schemas.microsoft.com/office/drawing/2014/main" id="{212D6A81-A31A-B86F-0900-F28D8F3E571F}"/>
                </a:ext>
              </a:extLst>
            </p:cNvPr>
            <p:cNvSpPr/>
            <p:nvPr/>
          </p:nvSpPr>
          <p:spPr>
            <a:xfrm flipH="1">
              <a:off x="885526" y="3985161"/>
              <a:ext cx="1266136" cy="836755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58219" y="4168555"/>
              <a:ext cx="288697" cy="383989"/>
              <a:chOff x="1098817" y="1344834"/>
              <a:chExt cx="2184485" cy="2905526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64" name="Oval 86">
              <a:extLst>
                <a:ext uri="{FF2B5EF4-FFF2-40B4-BE49-F238E27FC236}">
                  <a16:creationId xmlns:a16="http://schemas.microsoft.com/office/drawing/2014/main" id="{39E509E6-B5D0-46E9-700E-255A3C333581}"/>
                </a:ext>
              </a:extLst>
            </p:cNvPr>
            <p:cNvSpPr/>
            <p:nvPr/>
          </p:nvSpPr>
          <p:spPr>
            <a:xfrm flipH="1">
              <a:off x="4409236" y="3622123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CB319A3C-91C9-BE1A-A4C3-338F4DC8BE98}"/>
                </a:ext>
              </a:extLst>
            </p:cNvPr>
            <p:cNvSpPr txBox="1"/>
            <p:nvPr/>
          </p:nvSpPr>
          <p:spPr>
            <a:xfrm>
              <a:off x="3269332" y="4043565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الصعوبات: ج ح خ 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البنيات اللغوية – الجملة الاسمية</a:t>
              </a:r>
            </a:p>
          </p:txBody>
        </p:sp>
      </p:grpSp>
      <p:sp>
        <p:nvSpPr>
          <p:cNvPr id="222" name="ZoneTexte 221">
            <a:extLst>
              <a:ext uri="{FF2B5EF4-FFF2-40B4-BE49-F238E27FC236}">
                <a16:creationId xmlns:a16="http://schemas.microsoft.com/office/drawing/2014/main" id="{5AFCF21F-F573-2594-B26C-293B87B41B97}"/>
              </a:ext>
            </a:extLst>
          </p:cNvPr>
          <p:cNvSpPr txBox="1"/>
          <p:nvPr/>
        </p:nvSpPr>
        <p:spPr>
          <a:xfrm>
            <a:off x="1309121" y="3878360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DB227BA-AEBF-FD99-7B25-4206E5E979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5281" y="5178252"/>
            <a:ext cx="577895" cy="76865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49ADD05-E1EA-C05C-059F-47F09C3D3C3F}"/>
              </a:ext>
            </a:extLst>
          </p:cNvPr>
          <p:cNvSpPr txBox="1"/>
          <p:nvPr/>
        </p:nvSpPr>
        <p:spPr>
          <a:xfrm>
            <a:off x="1274471" y="5316468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30د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4484EF7-5F79-A579-B5DF-72FDA1D398EA}"/>
              </a:ext>
            </a:extLst>
          </p:cNvPr>
          <p:cNvGrpSpPr/>
          <p:nvPr/>
        </p:nvGrpSpPr>
        <p:grpSpPr>
          <a:xfrm>
            <a:off x="856046" y="2393514"/>
            <a:ext cx="7400389" cy="978791"/>
            <a:chOff x="858515" y="2266629"/>
            <a:chExt cx="7400389" cy="978791"/>
          </a:xfrm>
        </p:grpSpPr>
        <p:sp>
          <p:nvSpPr>
            <p:cNvPr id="15" name="Rectangle : coins arrondis 18 - 2">
              <a:extLst>
                <a:ext uri="{FF2B5EF4-FFF2-40B4-BE49-F238E27FC236}">
                  <a16:creationId xmlns:a16="http://schemas.microsoft.com/office/drawing/2014/main" id="{5F28CD26-6738-E726-B4D1-CBD8054C93BD}"/>
                </a:ext>
              </a:extLst>
            </p:cNvPr>
            <p:cNvSpPr/>
            <p:nvPr/>
          </p:nvSpPr>
          <p:spPr>
            <a:xfrm flipH="1">
              <a:off x="2239492" y="2434486"/>
              <a:ext cx="5831006" cy="810934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Oval 86">
              <a:extLst>
                <a:ext uri="{FF2B5EF4-FFF2-40B4-BE49-F238E27FC236}">
                  <a16:creationId xmlns:a16="http://schemas.microsoft.com/office/drawing/2014/main" id="{7658B2C0-7C59-DB39-1281-E33E1E86F138}"/>
                </a:ext>
              </a:extLst>
            </p:cNvPr>
            <p:cNvSpPr/>
            <p:nvPr/>
          </p:nvSpPr>
          <p:spPr>
            <a:xfrm flipH="1">
              <a:off x="7871146" y="2266629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Oval 86">
              <a:extLst>
                <a:ext uri="{FF2B5EF4-FFF2-40B4-BE49-F238E27FC236}">
                  <a16:creationId xmlns:a16="http://schemas.microsoft.com/office/drawing/2014/main" id="{5A5C96D8-F3B4-37D3-972B-E37E019274D7}"/>
                </a:ext>
              </a:extLst>
            </p:cNvPr>
            <p:cNvSpPr/>
            <p:nvPr/>
          </p:nvSpPr>
          <p:spPr>
            <a:xfrm flipH="1">
              <a:off x="4468672" y="2266629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المعجم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5F9EA57-34B2-43B4-9B52-C1B82DB3ECD2}"/>
                </a:ext>
              </a:extLst>
            </p:cNvPr>
            <p:cNvSpPr txBox="1"/>
            <p:nvPr/>
          </p:nvSpPr>
          <p:spPr>
            <a:xfrm>
              <a:off x="3172536" y="2714469"/>
              <a:ext cx="43227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انشغلت – مغامرة – أعجبت - مشوقة</a:t>
              </a:r>
            </a:p>
          </p:txBody>
        </p:sp>
        <p:sp>
          <p:nvSpPr>
            <p:cNvPr id="24" name="Rectangle : coins arrondis 18 - 2">
              <a:extLst>
                <a:ext uri="{FF2B5EF4-FFF2-40B4-BE49-F238E27FC236}">
                  <a16:creationId xmlns:a16="http://schemas.microsoft.com/office/drawing/2014/main" id="{A10E90E6-6C91-B2A5-8AA2-5E72717569BA}"/>
                </a:ext>
              </a:extLst>
            </p:cNvPr>
            <p:cNvSpPr/>
            <p:nvPr/>
          </p:nvSpPr>
          <p:spPr>
            <a:xfrm flipH="1">
              <a:off x="858515" y="2352828"/>
              <a:ext cx="1266136" cy="711605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016B3F1-07AE-F5F7-7C4F-1EADC8DA5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10063" y="2395848"/>
              <a:ext cx="577895" cy="643337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7B3FD86-43B4-7252-68E2-703DB0A02410}"/>
                </a:ext>
              </a:extLst>
            </p:cNvPr>
            <p:cNvSpPr txBox="1"/>
            <p:nvPr/>
          </p:nvSpPr>
          <p:spPr>
            <a:xfrm>
              <a:off x="1287100" y="2465646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069697" y="3710841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بعض الأزمنة والأمكنة المذكورة في الحكاية.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073831" y="4414633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069697" y="4421980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الفعل الكلامي للاستئذان في وضعيات جديدة: هل تسمح لي....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57DAD0-4426-BC36-F060-7EDAB40E2E26}"/>
              </a:ext>
            </a:extLst>
          </p:cNvPr>
          <p:cNvGrpSpPr/>
          <p:nvPr/>
        </p:nvGrpSpPr>
        <p:grpSpPr>
          <a:xfrm>
            <a:off x="1069697" y="2957811"/>
            <a:ext cx="6703942" cy="461665"/>
            <a:chOff x="1329207" y="2003013"/>
            <a:chExt cx="6703942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80348096-08A6-F557-3D36-ADA24B0C8EE2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BC4D0F-0346-D222-2219-1CB0C69F93B5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وكتابة  كلمات تتضمن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الحروف المتشابهة: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الجيم والحاء والخاء.</a:t>
              </a:r>
            </a:p>
          </p:txBody>
        </p:sp>
        <p:sp>
          <p:nvSpPr>
            <p:cNvPr id="10" name="Oval 86">
              <a:extLst>
                <a:ext uri="{FF2B5EF4-FFF2-40B4-BE49-F238E27FC236}">
                  <a16:creationId xmlns:a16="http://schemas.microsoft.com/office/drawing/2014/main" id="{5AAFDD9C-3E95-F7A6-680C-2FD355FF5C62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CD37C513-7956-8D73-DF27-757EC521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تهييء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BDB4D8-F914-CC32-5A44-1A1226899FD5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1274" y="3922438"/>
            <a:ext cx="1137446" cy="149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51857A8-7074-073B-68B9-741EF7AAAE5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E4A6F33-FD5B-D496-ABDA-030738671BF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9F31FD1-7156-C0C0-4C86-D70C042801E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6033F0F-C838-DD72-4FC1-75E73925591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1E451F1-19F5-7B56-06B7-5282716A618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D1D4389-A68F-F078-F1E4-C6CAEB5FF87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8771CE-AA86-EB9D-B9A6-0CB2359A5A87}"/>
              </a:ext>
            </a:extLst>
          </p:cNvPr>
          <p:cNvGrpSpPr/>
          <p:nvPr/>
        </p:nvGrpSpPr>
        <p:grpSpPr>
          <a:xfrm>
            <a:off x="235602" y="-66777"/>
            <a:ext cx="8513394" cy="409467"/>
            <a:chOff x="312517" y="-84032"/>
            <a:chExt cx="8513394" cy="40946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73BC03F-3A63-09BE-53A3-65E9E9E8DD2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978220F-6DDE-C432-0749-99A954DA526E}"/>
                </a:ext>
              </a:extLst>
            </p:cNvPr>
            <p:cNvSpPr/>
            <p:nvPr/>
          </p:nvSpPr>
          <p:spPr>
            <a:xfrm>
              <a:off x="2015739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AF84EF9-BE7B-CBF4-C846-1D0B53DCD393}"/>
                </a:ext>
              </a:extLst>
            </p:cNvPr>
            <p:cNvSpPr/>
            <p:nvPr/>
          </p:nvSpPr>
          <p:spPr>
            <a:xfrm>
              <a:off x="3718960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4282C54-A469-A42C-C46D-C6ADFEA58C94}"/>
                </a:ext>
              </a:extLst>
            </p:cNvPr>
            <p:cNvSpPr/>
            <p:nvPr/>
          </p:nvSpPr>
          <p:spPr>
            <a:xfrm>
              <a:off x="5422182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768E7D0-85E7-F6BE-6EA2-79C1F53497DC}"/>
                </a:ext>
              </a:extLst>
            </p:cNvPr>
            <p:cNvSpPr/>
            <p:nvPr/>
          </p:nvSpPr>
          <p:spPr>
            <a:xfrm>
              <a:off x="7125405" y="-70384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BF389-B1FA-269B-4C85-6266E8523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1409754-4278-4A29-B69E-B050CD3F4D5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60D30C3-3A72-59ED-9814-5969F0A1C43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87845001-1956-C78D-E2AB-223D2411F82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5E995D6-B03B-0318-5CFD-3B1F54D36F6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2F7DAA1-B4DA-E3D7-C86D-AC913A506B0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D8AB769-DC69-FB77-F02A-4C6FFB229AE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BC8E430-146B-E60E-AE56-7CF732E02C4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555346B-92AE-0E48-384B-925288A1DA4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E3CE9C6-377B-7D43-90C5-6C1ACC84DE5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BFB06E3-1A21-5E0F-3F38-474CFD9DFF5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D210A03-6CD8-DEED-7010-BF41C9E55C5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C4EC5D2-3E47-F5B6-49D2-7070158CA43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50732B-A330-1418-810F-429DA2851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0261B7C-3093-F9DD-1045-0D619F33EDDA}"/>
              </a:ext>
            </a:extLst>
          </p:cNvPr>
          <p:cNvSpPr txBox="1"/>
          <p:nvPr/>
        </p:nvSpPr>
        <p:spPr>
          <a:xfrm>
            <a:off x="422071" y="41822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لنصحح الواجب المنزلي.  وقبل ذلك سأمر بين الصفوف لأراقب ما أنجزتموه.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تغذية راجعة جماعية على السبورة.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C4CE73F-A862-5F72-EAF3-7BFD1A37A972}"/>
              </a:ext>
            </a:extLst>
          </p:cNvPr>
          <p:cNvGrpSpPr/>
          <p:nvPr/>
        </p:nvGrpSpPr>
        <p:grpSpPr>
          <a:xfrm>
            <a:off x="1398372" y="1746840"/>
            <a:ext cx="5801973" cy="3604388"/>
            <a:chOff x="5354797" y="1519248"/>
            <a:chExt cx="3460538" cy="2342853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8446AED7-333C-3E7B-F1E7-85267DBDF2F6}"/>
                </a:ext>
              </a:extLst>
            </p:cNvPr>
            <p:cNvSpPr txBox="1"/>
            <p:nvPr/>
          </p:nvSpPr>
          <p:spPr>
            <a:xfrm>
              <a:off x="5354797" y="1519248"/>
              <a:ext cx="3141055" cy="20355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1</a:t>
              </a:r>
              <a:r>
                <a:rPr lang="ar-MA" sz="40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 </a:t>
              </a:r>
              <a:r>
                <a:rPr lang="ar-MA" sz="32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أَبْحَثُ عَنْ 3 أَسْماءٍ لِأَشْخاصٍ تَتَضَمَّنُ:</a:t>
              </a:r>
            </a:p>
            <a:p>
              <a:pPr marL="0" marR="0" lvl="0" indent="0" algn="r" defTabSz="4572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6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    - ح:  .................</a:t>
              </a:r>
            </a:p>
            <a:p>
              <a:pPr marL="0" marR="0" lvl="0" indent="0" algn="r" defTabSz="4572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6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    - ج: ..................</a:t>
              </a:r>
            </a:p>
            <a:p>
              <a:pPr marL="0" marR="0" lvl="0" indent="0" algn="r" defTabSz="4572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6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    - خ: .................</a:t>
              </a:r>
            </a:p>
          </p:txBody>
        </p:sp>
        <p:sp>
          <p:nvSpPr>
            <p:cNvPr id="9" name="Bulle narrative : rectangle à coins arrondis 8">
              <a:extLst>
                <a:ext uri="{FF2B5EF4-FFF2-40B4-BE49-F238E27FC236}">
                  <a16:creationId xmlns:a16="http://schemas.microsoft.com/office/drawing/2014/main" id="{5B2DCA87-D52A-BA46-0F84-0204C0A25ECA}"/>
                </a:ext>
              </a:extLst>
            </p:cNvPr>
            <p:cNvSpPr/>
            <p:nvPr/>
          </p:nvSpPr>
          <p:spPr>
            <a:xfrm>
              <a:off x="5513809" y="1583639"/>
              <a:ext cx="3301526" cy="2278462"/>
            </a:xfrm>
            <a:prstGeom prst="wedgeRoundRectCallout">
              <a:avLst>
                <a:gd name="adj1" fmla="val -49346"/>
                <a:gd name="adj2" fmla="val 24745"/>
                <a:gd name="adj3" fmla="val 16667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1290797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A244AAD-CA6D-677B-0D4A-ECDECD9CCCE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AAE4D36-054C-C9AC-5EBE-83C7121D523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BF7A61E-6CC9-2C75-E1C9-DFD3BA3A981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427C4D3-81B0-BC70-339F-C0D2D95B48C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7032288-F787-C576-0F05-8B5B09C03D6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8C531EA-7F03-13DB-8695-0A61F6A7431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752A11AB-F298-7A56-4C9E-EB9C6417084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25A27-E532-3021-4F89-10859897B5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7DE3A3-DDFA-8402-4F1D-1523F354D8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FB7764-CFFE-E0D6-72A9-B65F4FF3D9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2B0F8B-F1E4-A1F3-F23D-D555C6489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82CBDD-76CD-7A57-6314-8A5B34DA237E}"/>
              </a:ext>
            </a:extLst>
          </p:cNvPr>
          <p:cNvSpPr txBox="1"/>
          <p:nvPr/>
        </p:nvSpPr>
        <p:spPr>
          <a:xfrm>
            <a:off x="625979" y="49892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سوف تتدربون  على إنشاد نشيدنا الوطني بشكل جيد.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E0781D-9AB1-DFE8-60BD-6E904F8AAB0C}"/>
              </a:ext>
            </a:extLst>
          </p:cNvPr>
          <p:cNvGrpSpPr/>
          <p:nvPr/>
        </p:nvGrpSpPr>
        <p:grpSpPr>
          <a:xfrm>
            <a:off x="2044895" y="1436224"/>
            <a:ext cx="5110212" cy="4922850"/>
            <a:chOff x="2044895" y="1436224"/>
            <a:chExt cx="5110212" cy="4922850"/>
          </a:xfrm>
        </p:grpSpPr>
        <p:pic>
          <p:nvPicPr>
            <p:cNvPr id="2" name="Picture 2" descr="Pin by Med Aziz on صباحيات | Blog posts, Blog, M'diq">
              <a:extLst>
                <a:ext uri="{FF2B5EF4-FFF2-40B4-BE49-F238E27FC236}">
                  <a16:creationId xmlns:a16="http://schemas.microsoft.com/office/drawing/2014/main" id="{31324475-4982-925E-3302-9B14C12CA1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5213" y="1436224"/>
              <a:ext cx="3932903" cy="4922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49CACBC-C44B-6B0E-E060-305A39C7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096666" y="1442630"/>
              <a:ext cx="1058441" cy="1444089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4FBCFA8-86FA-5DE9-ED72-790D49C99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flipH="1">
              <a:off x="2044895" y="1442630"/>
              <a:ext cx="1058441" cy="13668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C4E7DC4-390C-3CD9-9311-5ED7493B364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CF02F82-2CBA-206B-2B5E-E675E568D08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84AE2FF-428A-E226-B9C6-CC39BCC069B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D2CDD5D-EB5C-BA49-D6A3-7D2CF6054BB7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EE1D8345-6E2B-8B9C-522B-071DA7FEC1E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CFF6114-187C-E1B5-9075-2C88E48F3F4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لنستمع لنشيدنا  الوطني.</a:t>
            </a:r>
          </a:p>
        </p:txBody>
      </p:sp>
      <p:pic>
        <p:nvPicPr>
          <p:cNvPr id="14" name="Lhymne national du Maroc النشيد الوطني المغربي ATARBAWI.COM (1)">
            <a:hlinkClick r:id="" action="ppaction://media"/>
            <a:extLst>
              <a:ext uri="{FF2B5EF4-FFF2-40B4-BE49-F238E27FC236}">
                <a16:creationId xmlns:a16="http://schemas.microsoft.com/office/drawing/2014/main" id="{99716CB3-1C3C-82FF-6A26-626C1F951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8912" y="385186"/>
            <a:ext cx="718858" cy="650713"/>
          </a:xfrm>
          <a:prstGeom prst="rect">
            <a:avLst/>
          </a:prstGeom>
        </p:spPr>
      </p:pic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BC798E53-7D93-545D-AFA4-047E5FAB1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13" y="1436224"/>
            <a:ext cx="3932903" cy="492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B0B75E-C67D-F13A-C452-24BE4083671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96666" y="1442630"/>
            <a:ext cx="1058441" cy="14440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9C9A9B-11EA-162F-574A-349ECE9F87D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2044895" y="1442630"/>
            <a:ext cx="1058441" cy="136688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24B260-28A3-FC39-FEF4-B1D4B863226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46" y="1035899"/>
            <a:ext cx="1090687" cy="93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3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74DB4-6840-674B-BC3D-C5A1E7EBF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D613668-9D0F-FCE4-2021-D053DDC0B1C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B51B384-11EE-E63D-E23F-A5638361F812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5610F9C-CD96-F256-A419-45CB150FD9D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F40A8CF-4316-1349-0427-41321879C6F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2EAA431-E89E-D863-F402-6129453BF6D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5DB61EE-8C57-1CFD-7C75-2193BD174E1C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F94F28F-D8E0-C388-8DB0-D10277640C8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AE84C1C-3303-9A43-3A44-9A3274C4085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362BC7-1911-D37D-E2D6-195137DB485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3D6124-4E19-AEC4-61E9-E310DC94685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6BCB84-B8DF-DC31-442E-E56EC86D7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4194C-32D6-4C88-6F53-621F41E82517}"/>
              </a:ext>
            </a:extLst>
          </p:cNvPr>
          <p:cNvSpPr txBox="1"/>
          <p:nvPr/>
        </p:nvSpPr>
        <p:spPr>
          <a:xfrm>
            <a:off x="422071" y="53461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الآن الجزء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الثالث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 أنصتوا جيدا كيف أنطق كلمات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النشيد 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E73420B-5830-EA35-EF5F-AFD980001FD3}"/>
              </a:ext>
            </a:extLst>
          </p:cNvPr>
          <p:cNvGrpSpPr/>
          <p:nvPr/>
        </p:nvGrpSpPr>
        <p:grpSpPr>
          <a:xfrm>
            <a:off x="921007" y="2854110"/>
            <a:ext cx="7360791" cy="1464509"/>
            <a:chOff x="921007" y="2863942"/>
            <a:chExt cx="7360791" cy="146450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8374552-8D80-293F-0ADF-D95A8E87F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8765" y="2863942"/>
              <a:ext cx="3353033" cy="144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 rtl="1"/>
              <a:r>
                <a:rPr lang="ar-SA" altLang="fr-FR" sz="44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بـِ</a:t>
              </a:r>
              <a:r>
                <a:rPr lang="ar-SA" altLang="fr-FR" sz="4400" b="1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رُّوحِ </a:t>
              </a:r>
              <a:r>
                <a:rPr lang="ar-SA" altLang="fr-FR" sz="44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بِـﭐلْجَسَ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ـــــــــــــ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دِ</a:t>
              </a:r>
            </a:p>
            <a:p>
              <a:pPr lvl="0" algn="ctr" defTabSz="914400"/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فَم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 وَفي دَم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</a:t>
              </a:r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7D67952-B2EF-1E2D-325B-2F6CACDF0C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007" y="2881901"/>
              <a:ext cx="3353033" cy="144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/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هَب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َّ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altLang="fr-FR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فَتاكْ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لَبّى </a:t>
              </a:r>
              <a:r>
                <a:rPr lang="ar-SA" altLang="fr-FR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نِداكْ</a:t>
              </a:r>
            </a:p>
            <a:p>
              <a:pPr algn="ctr" defTabSz="914400"/>
              <a:r>
                <a:rPr lang="ar-SA" altLang="fr-FR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هَواكَ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ثارَ نورْ وَنارْ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E1E9962-31E4-4C76-A682-217172DC7A6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37" y="499590"/>
            <a:ext cx="1090687" cy="93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467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DF774-4185-6EDB-9A38-A10D82A09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B3DBFD-ABD8-88EA-1C82-2BDC268C0C7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6286903-646F-DB0C-AB4F-E5D27B9F82B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D257CC8-0763-B00B-8A5E-CF5ED8C88E2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BEAD02A-C68C-F8A4-474C-931BD03AC10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698F267-E201-6205-48AB-B899F8184AC3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FAEAD55-1502-7B35-054A-A56A659361E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324E095-A61A-8733-34B4-D93A810FFEB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C92143F-47E5-DC4F-D891-DA74A450BC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DFAE45-1D2E-BD0C-E39D-24B38D7CD43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57EF5D8-1660-4173-6E92-8A95B672465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6A6E88F-190D-7FC7-B0D7-9BA8E67F9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8C0AFF-BAD6-CDFE-B63C-56583742BC4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جماعة.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BD663AA-A5E4-D445-FC1D-3A9A44241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458" y="2656186"/>
            <a:ext cx="524512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defTabSz="914400" rtl="1"/>
            <a:r>
              <a:rPr lang="ar-SA" altLang="fr-FR" sz="7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بـِ</a:t>
            </a:r>
            <a:r>
              <a:rPr lang="ar-SA" altLang="fr-FR" sz="72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</a:t>
            </a: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ــــــ</a:t>
            </a:r>
            <a:r>
              <a:rPr lang="ar-S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رُّوحِ </a:t>
            </a:r>
            <a:r>
              <a:rPr lang="ar-SA" altLang="fr-FR" sz="7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</a:t>
            </a:r>
            <a:r>
              <a:rPr lang="ar-SA" altLang="fr-FR" sz="72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SA" altLang="fr-FR" sz="7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لْجَسَ</a:t>
            </a: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ـــــــــــــ</a:t>
            </a:r>
            <a:r>
              <a:rPr lang="ar-S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دِ</a:t>
            </a:r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EE697FE7-A6CB-607A-D454-F9819ED77F86}"/>
              </a:ext>
            </a:extLst>
          </p:cNvPr>
          <p:cNvSpPr/>
          <p:nvPr/>
        </p:nvSpPr>
        <p:spPr>
          <a:xfrm flipH="1">
            <a:off x="4397666" y="2450385"/>
            <a:ext cx="624712" cy="47617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C14F56B-555C-5126-35B8-0CD88910CD1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4949" y="341899"/>
            <a:ext cx="1262762" cy="842255"/>
          </a:xfrm>
          <a:prstGeom prst="rect">
            <a:avLst/>
          </a:prstGeom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08635DCF-5858-9F09-CBEA-75A01B2ABF82}"/>
              </a:ext>
            </a:extLst>
          </p:cNvPr>
          <p:cNvSpPr/>
          <p:nvPr/>
        </p:nvSpPr>
        <p:spPr>
          <a:xfrm flipH="1">
            <a:off x="6035040" y="2487414"/>
            <a:ext cx="762279" cy="47617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0525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E42B-A6E2-5936-A15B-F1F4221A4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0D5C337-A19D-A9CA-7AE1-F636F7B73E3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CA50B7D-2FA9-3550-465E-A6376579730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571C45A-6630-AF57-1141-C87633E0C68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4204CC5-F381-4D48-2367-5883E7F0025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DA6499C-2777-8BC9-BAE8-82D911CBED6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C4BDAEF-B466-54F0-2AC2-2C72583E276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78CBA4C-658A-CB90-59DC-B2372BEEF16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88F3F35-AC8B-39E0-FE02-6A7F6C65739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F1CAFF0-CF83-564B-010C-73E5A725414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906FB33-7A5C-940C-63AA-55EBAFF2239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54FB86-265F-1A2E-EAC4-A4ABB944F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5D9E82-75B7-740C-6CB1-A23CCB124376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جماعة.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0759BB-D1C2-837C-8D05-C00D52F69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9907" y="2997145"/>
            <a:ext cx="500418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S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هَب</a:t>
            </a: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فَتاكْ لَبّى نِداكْ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77525B5A-4BBF-0AE5-7505-EB0CDDD5E3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4949" y="27134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55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3C7E2-84EC-773F-53AB-A1CE3E758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17F2B0D-F3DD-74CD-0159-EB30B48B327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B79E6328-34D8-167B-9047-4BE1564DFC0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B6C88C5-27DF-57A4-A63A-72A3D874B9B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9845E70-A79D-90CD-26B6-923D8FAD76B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B2D58E5-4F07-2686-76D2-3246B3A8554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01E6393-0EF0-63C6-82DE-22A0F367805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E265329B-1774-323B-8735-3268C83308F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B512C53-9822-0726-8CF9-4F5BF9F3126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A91ECE-6BBC-DEA8-5723-48B1A3722F0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AFB3A44-0075-B408-02CC-B5A8A8DFEEE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E8759C2-32D8-A94D-4DD2-5A01909D7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F2D13B-9CAC-5414-793F-1EE09904ED1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جماعة.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7357118-0503-1355-6595-8E47766FE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648" y="3057884"/>
            <a:ext cx="6880484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defTabSz="914400" rtl="1"/>
            <a:r>
              <a:rPr lang="ar-SA" altLang="fr-FR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فَم</a:t>
            </a:r>
            <a:r>
              <a:rPr lang="ar-MA" altLang="fr-FR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</a:t>
            </a:r>
            <a:r>
              <a:rPr lang="ar-SA" altLang="fr-FR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 وَفي دَم</a:t>
            </a:r>
            <a:r>
              <a:rPr lang="ar-MA" altLang="fr-FR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ــــــ</a:t>
            </a:r>
            <a:r>
              <a:rPr lang="ar-SA" altLang="fr-FR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kumimoji="0" lang="fr-FR" altLang="fr-FR" sz="6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147418AE-45B3-4707-5032-3ACF4A457BE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4949" y="341899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46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CC62E-B258-3E4C-8F84-CD3E37D16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11849E-7820-FE89-9B9F-4495C3612A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1301437-D8FC-2E43-A81B-4955AB050D8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AEF6BEA-2E2F-4B5B-A834-33071E39F52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AD723E5-9B0B-474D-2EDC-34D506B3052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408D909-671D-DC32-236F-2708FD9226E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EE215CB-2E3A-A8CD-1552-480B1563C9C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AEEF41F-1064-48A6-4400-21161D33BCD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51C4FAD-DDDE-8278-612F-92A233655A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5113FD-BA13-3131-EB2E-CAE9F2C24FA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B534A0B-06AE-ED63-900A-D52493E2786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E3C6196-48C1-7F02-8B31-C57965ACC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806EC2-9B6D-6CFF-A26D-D20D69D7806C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جماعة.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01A4F5DE-4248-8477-5F73-1746D7FB9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9780" y="3057884"/>
            <a:ext cx="6880484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SA" altLang="fr-FR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هَواكَ </a:t>
            </a:r>
            <a:r>
              <a:rPr lang="ar-SA" altLang="fr-FR" sz="6600" b="1" dirty="0">
                <a:solidFill>
                  <a:srgbClr val="E3001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ثارَ</a:t>
            </a:r>
            <a:r>
              <a:rPr lang="ar-SA" altLang="fr-FR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نورْ وَ</a:t>
            </a:r>
            <a:r>
              <a:rPr lang="ar-MA" altLang="fr-FR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altLang="fr-FR" sz="6600" b="1" dirty="0">
                <a:solidFill>
                  <a:srgbClr val="E3001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نارْ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12387CB6-8303-3DCC-C57B-7F7C4C87B7F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81" y="318977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9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44399-4F6F-6AC1-2A5D-1A385076D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AD8315-D4DD-F15A-E848-AACAE1676F2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9EA08D1-30BE-8CFA-9F48-A1779E43BD7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D0B987B-2315-F045-B116-6A7CC178EAE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7771FB6-25FD-9BDD-E80B-B3761457EF2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AFF582E-9756-4B11-A522-6FDE3D4C5AE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54A90DF-D66A-1002-25D5-92FDC667C67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6C52D53-BEDA-3EDA-A0B9-F61288D4FD8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A4731DB-565B-9C11-2D34-E97C6129D35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A8A1F7-420B-A70F-1537-2BF8AC9079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351712-C4FC-1CFB-5417-26DD127C5E6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5F0CA02-EAED-C544-CAC6-ED086694D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7CF671E-8CEB-55D1-3436-9AED3F28105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لننشد معا.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EDA4D8E-16D6-3ED6-44FE-AF393D21E4E5}"/>
              </a:ext>
            </a:extLst>
          </p:cNvPr>
          <p:cNvGrpSpPr/>
          <p:nvPr/>
        </p:nvGrpSpPr>
        <p:grpSpPr>
          <a:xfrm>
            <a:off x="921007" y="2854110"/>
            <a:ext cx="7360791" cy="1464509"/>
            <a:chOff x="921007" y="2863942"/>
            <a:chExt cx="7360791" cy="146450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B8ABE7A-AB6B-63ED-0197-AFDD622770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8765" y="2863942"/>
              <a:ext cx="3353033" cy="144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 rtl="1"/>
              <a:r>
                <a:rPr lang="ar-SA" altLang="fr-FR" sz="44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بـِ</a:t>
              </a:r>
              <a:r>
                <a:rPr lang="ar-SA" altLang="fr-FR" sz="4400" b="1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رُّوحِ </a:t>
              </a:r>
              <a:r>
                <a:rPr lang="ar-SA" altLang="fr-FR" sz="44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بِـﭐلْجَسَ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ـــــــــــــ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دِ</a:t>
              </a:r>
            </a:p>
            <a:p>
              <a:pPr lvl="0" algn="ctr" defTabSz="914400"/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فَم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 وَفي دَم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</a:t>
              </a:r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E981E-779A-C5A7-EE61-26BF4BFAB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007" y="2881901"/>
              <a:ext cx="3353033" cy="144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/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هَب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َّ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altLang="fr-FR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فَتاكْ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لَبّى </a:t>
              </a:r>
              <a:r>
                <a:rPr lang="ar-SA" altLang="fr-FR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نِداكْ</a:t>
              </a:r>
            </a:p>
            <a:p>
              <a:pPr algn="ctr" defTabSz="914400"/>
              <a:r>
                <a:rPr lang="ar-SA" altLang="fr-FR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هَواكَ</a:t>
              </a:r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ثارَ نورْ وَنارْ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0760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3831858-95FD-27A4-287B-A0219360FAD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E183CB4-26B1-117E-084A-9F317C530A5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EECB204-2EA4-AFE8-680E-4F9E7F17195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D22C4C1-1FB4-D700-333E-9366934182D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01794DE-9FDE-6B6D-FE9C-FE4B09F2A38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1C26E53-EA63-68C8-6284-37ECF836505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كلمات تتضمن حروف الجيم والحاء والخاء لتميزوا بين هذه الحروف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095872" cy="74050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7F3894F-61B9-C00C-00DB-21486ACDA22C}"/>
              </a:ext>
            </a:extLst>
          </p:cNvPr>
          <p:cNvSpPr txBox="1"/>
          <p:nvPr/>
        </p:nvSpPr>
        <p:spPr>
          <a:xfrm>
            <a:off x="3362259" y="2147691"/>
            <a:ext cx="2968102" cy="273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20DF50-5A92-F020-443F-90EA6265FC49}"/>
              </a:ext>
            </a:extLst>
          </p:cNvPr>
          <p:cNvSpPr txBox="1"/>
          <p:nvPr/>
        </p:nvSpPr>
        <p:spPr>
          <a:xfrm>
            <a:off x="924886" y="2323057"/>
            <a:ext cx="2124856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A16BF12-8620-14CE-3A40-FF6BCCA7B178}"/>
              </a:ext>
            </a:extLst>
          </p:cNvPr>
          <p:cNvSpPr txBox="1"/>
          <p:nvPr/>
        </p:nvSpPr>
        <p:spPr>
          <a:xfrm>
            <a:off x="6167701" y="2097245"/>
            <a:ext cx="2968102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0F19038-5597-7E6D-8512-9C0768D0F80B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8E4BF25-3249-4539-EABD-15343BBC4C8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A8161C0-BF1A-4244-CA33-E68FAC917C0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A6E49F6-5C5C-229B-0F50-97979C0F9A7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72BC688-2FC8-0FA0-4A03-14CC256829D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4938EEC-5D83-0A53-29BE-676E23A11DF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الآن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من يقرأ مثلي؟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6973DB-2D35-ABF9-E8DE-717AE58BD3BD}"/>
              </a:ext>
            </a:extLst>
          </p:cNvPr>
          <p:cNvSpPr txBox="1"/>
          <p:nvPr/>
        </p:nvSpPr>
        <p:spPr>
          <a:xfrm>
            <a:off x="5472151" y="1856739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حانَ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988563-E07F-D062-69C2-9D38AC10F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771" y="1856739"/>
            <a:ext cx="2268503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إِخْوَةٌ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9740FAE-944A-606A-461F-CD69CD9F1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8321" y="4127966"/>
            <a:ext cx="2327900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أَجابَتْ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AB700E24-750D-15B1-7BCA-00B6D208F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505" y="4127966"/>
            <a:ext cx="3353033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لَوْحَةٌ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BA90D79-9DDA-1B11-9128-ACE6B00AD16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044DDB2-EC33-0F11-0860-4D4040C39C0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528B787-9DAD-1DB1-CF1A-30A600BFC86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15BEB5F-B8F8-CF97-699C-4B483DA7451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41B8EA4-43FE-BBD3-D3C7-6F2DDAA6DDE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238B7FF-CFB9-96F5-4EDA-9124B0FB74B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8A0B5-D0ED-3DBC-7ECC-8E833D5F9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BB06C1-DD52-03D8-2115-3ADAA184685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3A6E6A9-7215-25D0-E23F-7BD29EF3570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6F1C59C-406E-0AD6-02F7-1102FF5CC32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AECC4AD-244F-6CF0-189F-A7F91F54E88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BED00EF-070F-986D-5A96-F8FD46A0083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EE07E20-A5BD-A8A1-5850-A2CB0869946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630F975-1FC9-6DD5-F622-7753989138E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FDB009-3916-51A0-8D16-A931AF6B5AA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5411CFD-3906-3283-A313-D7F2FCE263E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1BD4316-0BF8-5F68-BB49-486D0597AC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CB9016A-1A5A-2323-1FC9-DE4B9E971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FE5FECE-FCD0-C4A2-E55F-589EDF7EF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4298" y="2638850"/>
            <a:ext cx="335303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حانَ</a:t>
            </a:r>
            <a:endParaRPr lang="fr-MA" sz="115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DEF6413-716F-DE45-4A0E-E51FCE665977}"/>
              </a:ext>
            </a:extLst>
          </p:cNvPr>
          <p:cNvSpPr txBox="1"/>
          <p:nvPr/>
        </p:nvSpPr>
        <p:spPr>
          <a:xfrm>
            <a:off x="422071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 لاحظوها جيدا، أي حرف تتضمن من الحروف المتشابهة ج ح خ ؟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4637E46-BED0-58B2-03D6-8C65A706C8B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6699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46328-0511-0258-AFB6-28E6EA5C5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584401A-B018-D1F6-8269-751794988D4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63BFBAB-3245-D6BE-FAAA-C195937B6AC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431DEC8-296A-DECD-6715-D34C02C32BF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F3FD50B-3B1C-1128-DE9E-DB3943B401D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E36933E-5052-6C5E-0AE4-A9824E9F77A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AB1AC7B-169E-C639-477C-CBD998D201C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4CC017-572C-DA90-182F-8DF1AF74367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E1D7D-C60F-FC2D-106B-95F6C780F4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5110B8-219D-C262-9789-C6B72CDE7C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BDA2C9-74CE-5EEC-420C-705307A81F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6584C8-AF2C-44D4-63F5-F4C7B9581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06E965-4035-0D0E-E7F8-3237F2E16F6B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كلمة "حانَ".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7E1F9BB-9F76-225C-056E-9E98B6072B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8113783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3E85-0289-416B-8F7D-5BBF1E5E9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255AFD2-83EA-6AAB-182D-440A520FA5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E0C34F6-7179-C31F-8FE3-42BC76C2C98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5D61F33-B595-2C5B-9BCF-7078A0B3A24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DD1F4CD-2D60-D55A-EB44-39FE7844F20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DBC9329-2E0B-0EA7-32A3-E191BE020120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96FCB86-F4F0-822B-6772-FDD82147A89C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74762C1-D270-B936-5C0D-3615B473FB9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7F89CDD-3D5D-1295-C16D-BFD407C6F15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86D1F6-800E-FA40-1DF9-C5DB0EF0CAF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EC8EB-F917-ED34-7AAF-6DE9396FECA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94A102-1B0F-8411-59CF-CB77D7949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E8DDE6-ADEE-BACF-0CE4-9F3229E3A7C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7BA75AE-018F-AAE0-4854-131439C61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8056167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70683AE-AC5D-E63B-2FCB-68F40B7DCE2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5DD8A11-75C0-3BCD-FAD2-C79285EC895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BC7B5BD-926D-C038-0381-CB2B704D3CB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6BB9BF1-4C6F-D947-10F4-F2FCFD91939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0A95E64-CBEF-1BA9-CA65-B322D1E8B25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A066FDD-7E6B-33BB-768A-4DD491E0EE2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C8936C9-D6E9-E992-E49E-072C9F4A03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1657" y="1916993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0B12AD-2693-A276-9706-217FEC89FEC5}"/>
              </a:ext>
            </a:extLst>
          </p:cNvPr>
          <p:cNvSpPr txBox="1"/>
          <p:nvPr/>
        </p:nvSpPr>
        <p:spPr>
          <a:xfrm>
            <a:off x="3121623" y="2761965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حانَ</a:t>
            </a:r>
          </a:p>
        </p:txBody>
      </p:sp>
    </p:spTree>
    <p:extLst>
      <p:ext uri="{BB962C8B-B14F-4D97-AF65-F5344CB8AC3E}">
        <p14:creationId xmlns:p14="http://schemas.microsoft.com/office/powerpoint/2010/main" val="3907387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B4D87-E8B7-0C8D-4072-99CC5755E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CF761DF-3498-FA9B-ECE3-306EF60F598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73F63A5-3497-7A75-4140-2611924023B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43B59F1-0640-A8CD-5382-FEF58914E46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929A62F-BED8-921F-724F-0FA95CB615C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F348A71-2062-8908-D775-A2D73FA4C6A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317FEA1-6D11-AAA7-9E6E-8C181D91E08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CC59353-B310-405E-9BDB-88DC74FE922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E5C536-46AE-6865-E520-EE1F3A2359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DF270D-7AAE-D9D4-C2BF-BE727A24D22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A2526E-C188-689C-C57C-AE0658CCFCD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86B253C-7A6C-1E22-6357-BD21CAE3BF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9A90E815-1175-6E40-B5D2-6BCD1DB2F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9077" y="2538825"/>
            <a:ext cx="3353033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إِخْوَةٌ</a:t>
            </a: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5166CC-C2A8-454E-D431-2407F47D93C9}"/>
              </a:ext>
            </a:extLst>
          </p:cNvPr>
          <p:cNvSpPr txBox="1"/>
          <p:nvPr/>
        </p:nvSpPr>
        <p:spPr>
          <a:xfrm>
            <a:off x="422071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لاحظوها جيدا، أي حرف تتضمن من الحروف المتشابهة ج ح خ ؟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5522155-4386-9A88-1911-F99E6EB006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01906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1621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913F7-F233-0659-6D1A-646DB397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BA33861-95B5-A132-6AC6-F2F2FFF4F8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7BA81EF-4F07-D97C-5ED8-262FC49E94F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BE9D0FA-30FF-F844-508A-B450EEE79F1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0DE0085-C4A2-3BE3-07D8-00895C53F02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BB314CB-583E-4B3A-EDD9-DAEB17E4E93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E6F2D28-58FA-7A39-DDF9-66C428A35CA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437AA9C-CDF9-6EAB-2325-343AC200E93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450C18-B969-1BDA-B54F-EC3B043E50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0AF037-3D16-535A-D63E-975995944F9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9E08AF-FE75-F9B4-5DFA-7172A10DB3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7D03DC-AAA0-59C0-9A28-568C7208E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BA93BE-1D08-AEEE-796F-096AC012D60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كلمة "إخوة".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FD65C57-FC8E-9003-6F09-BBE442D078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9450428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53FC-C318-159D-C29A-63C8D03F8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0DC0D56-E495-DDE3-2033-76180827FC5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BDFD9D6-133D-1A5B-1AD9-6D136A21256A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40E53B8-B350-9FDD-289C-9BA24FE3946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DC1FA54-0288-37CE-AC74-77125574B2A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34F7F03-2102-D89D-F40C-F5C3AE73D05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2B77AAA-14D5-9675-6C8A-6190E7F8B04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4C0D527-AAE8-6A43-D7D8-311779BBB88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54E09F-4924-44DE-0DA8-73A2275BA67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5C52A5-DE74-4136-5E11-452E7BC74D3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9FFA706-4370-80D0-BDA5-45809A7B2CF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E2E5D0-D93B-8E8D-2507-42D2532C2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AF1CCE1-DC86-42B6-8E86-87021B445C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1666436-D258-68B9-49A4-5F2103C64AA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001416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DBEA-B913-08A8-3A7C-C78A7E28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FA5C879-F6C8-0CA5-141B-3B17AE1BEE5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3057E04-12C6-6CDA-856E-50CAC1B0589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C1C6550-F7BF-AE66-1E93-8DBFF9750C2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6D5D11F-C72E-C3A7-C076-F288CB49517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96C4374-149C-07B3-ECC3-6AB382F0A48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AABBBF7-2699-F0CE-82AA-3E3D000FC39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F7ED8B6-E44D-D783-2EFB-72E17E334AA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E6E827-4822-3187-39E7-085982762A1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BA1B60-3EEF-6DE6-4621-CB654C5804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7D6890-D08C-4FD8-C5C6-B1FCF907B9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FEEBFA-1BBE-0346-A097-476A7A1E5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146EE6-1BDF-5637-56CA-24B41F58D2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5000C83-1C3F-CC3A-DC64-1686883984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228" y="1762908"/>
            <a:ext cx="4380140" cy="32151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DB26DF-0E82-F6D2-9E2C-214443CFF2A8}"/>
              </a:ext>
            </a:extLst>
          </p:cNvPr>
          <p:cNvSpPr txBox="1"/>
          <p:nvPr/>
        </p:nvSpPr>
        <p:spPr>
          <a:xfrm>
            <a:off x="3182902" y="2585659"/>
            <a:ext cx="26187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إِخْوَةٌ</a:t>
            </a:r>
          </a:p>
        </p:txBody>
      </p:sp>
    </p:spTree>
    <p:extLst>
      <p:ext uri="{BB962C8B-B14F-4D97-AF65-F5344CB8AC3E}">
        <p14:creationId xmlns:p14="http://schemas.microsoft.com/office/powerpoint/2010/main" val="34873380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E4341-95B8-3C23-9169-081B46BB5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9A73228-5B45-5C41-5CE0-67B8ED7E5AD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BECFF7F1-0DF3-9EFB-142B-45CD98957B8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F121E6F-6FCC-2DEF-2713-F78826C1DD9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A7005F5-7D46-271A-150B-55341DCBE11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8397820-7340-6F9D-A4FD-959199A3FE5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E6DB836-6E78-D4D0-E61E-634D75BE395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2C3B758-8F98-A469-E0BE-6A2B5B1AEBF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F3FDFC-9332-0588-F449-10012328884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554309-BF5C-F50E-1B0E-53E6CF2D7FE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2C3CBB5-DB1B-B2B3-F205-B2686FE147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29FD01-3B29-BF9F-A8D7-CD4C8FDBE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3AC0D3FA-1B4C-620B-57D6-19C4D63BA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7958" y="2384070"/>
            <a:ext cx="3353033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أَجابَتْ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B255ED2-BF25-A382-AFF6-1098FD778FC7}"/>
              </a:ext>
            </a:extLst>
          </p:cNvPr>
          <p:cNvSpPr txBox="1"/>
          <p:nvPr/>
        </p:nvSpPr>
        <p:spPr>
          <a:xfrm>
            <a:off x="380855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لاحظوها جيدا ، أي حرف تتضمن من الحروف المتشابهة ج ح خ 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457B9BA-FD00-1BD2-9E25-EC31132FECB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8939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32DD7-3675-EAF8-81F7-85AA5F3FB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BE20030-20D1-8BCD-7052-26DC4F6B0FC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115F493-3541-1968-9409-1B204FB5772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AFA5BBD-77BF-348B-DF2D-E7B3D09D1CE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C1E2C6B-B4D8-826C-7F72-C13F93507F5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3FBE630-6AE1-857C-C6F7-984E8C3BB78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EE6388E-3532-9834-CC56-888AD49FEA2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E6B2DED-C9F0-D32A-7486-4365AAAD1F8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480CFD-2C7C-DBD4-AE5F-787C7C533B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82DC41-B10F-C0CA-3DE3-0F583D760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E8FB04-1698-9C9B-CC83-AE2CB1EA32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C02F36-F46D-253B-B559-4E37E7EC1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C5F91E-8C3A-60F7-6019-E1A637A55E7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كلمة "أجابت".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99508049-D979-EB55-B16A-9BC48EA967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0735249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45F48-D45B-D476-8D8E-09DC59756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A30176-12E2-E931-7572-A1E60BF28D2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8D59B1D-557E-8806-3F1A-94CC230D3BF5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94B4B88-760F-009F-5B8F-7F5EC7CB964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2AABE4E-9FB9-165E-7829-80A1B1DD073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CB4F1D7-174F-10CF-501B-E77527953CAE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3D4EB89-8B75-A09F-711C-794EC04FC96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771E50A-34C6-9B4B-8FEF-655D78C9E4F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2455AF-D8B7-B8EC-C491-52A0789149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262A75-5141-1D6F-B0E1-A3F6BFAE31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E8A507-E912-E52D-E6DF-2095720011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AB0FA1-5CC4-9C2B-6820-F7F392A4B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B7E0E2-661F-D4B8-585C-745D6EB874A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8380B74B-9D80-5C9B-3E34-1B87BC40E8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679427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4F70D-682E-389A-10DC-5F111B88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61A62D-58C7-BD5A-9C97-02543EC4B42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B3E818F-46A7-A872-C9B5-2332D9F66B4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8A45626-BD02-0B6A-2522-FBF5D07CF61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0DE2687-9FDE-4BA5-558B-2957236ED8F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A07EB71-D748-A326-B239-6404DFF5F14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A9F1EEA-47B2-C62D-17CD-0FDF69278D1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E3F553E-734F-1963-2558-E9D4099BDC5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1218C2-5D2B-854E-EEAD-88D24CD7EFD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6EF43A-7A81-FD89-0AA6-8C5EAF9D5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114943-7493-D621-C7B3-DC84B0F7E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206563-3506-0601-4F72-D678D37B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D9D756-9172-C8D0-DC7B-B94BC67B18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4AF2874-58C2-0D7E-CB60-315BA5F860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986" y="1943211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4CBD83-13EF-79D6-7994-AD3FE0202371}"/>
              </a:ext>
            </a:extLst>
          </p:cNvPr>
          <p:cNvSpPr txBox="1"/>
          <p:nvPr/>
        </p:nvSpPr>
        <p:spPr>
          <a:xfrm>
            <a:off x="2872252" y="3046009"/>
            <a:ext cx="28782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أَجابَتْ</a:t>
            </a:r>
            <a:endParaRPr lang="ar-MA" sz="8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7326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B63EF-0639-EEBD-9813-BD2C0BFEE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314ABFE-90F1-B5E2-1717-2BF67235B38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FD3ED4F-0281-056A-979E-DBF791F9B4F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D414E5C-A0E7-EDF6-0482-272BD27294F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3A7F01F-2232-41CD-9F64-78BE0CDDE4A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0C6554F-D38A-274C-1932-9CED69D95E3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2286250-7E17-30C6-056E-FD1166F8C72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4B84818-EAC9-5809-4D5B-467FC17C5EC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D33554-31AE-D507-09EA-6844139CDC0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00C60A4-DDA5-0A8B-DEA5-1734971264A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E1368B-7919-A590-F4D7-406A71F0DA8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2D6F249-6309-75AE-7F1B-2AD0D04F48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1B98C517-5A65-C0AC-9C09-58DF6655B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3" y="2409485"/>
            <a:ext cx="335303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لَوْحَةٌ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E2D861C-DC95-D0D1-E2D7-F5F11E52CD7E}"/>
              </a:ext>
            </a:extLst>
          </p:cNvPr>
          <p:cNvSpPr txBox="1"/>
          <p:nvPr/>
        </p:nvSpPr>
        <p:spPr>
          <a:xfrm>
            <a:off x="380855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لاحظوها جيدا، أي حرف تتضمن من الحروف المتشابهة ج ح خ 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2ABD76E-7F64-9E1B-946F-79B105E4903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4131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0DEFA-A22C-C179-5006-1D2D59226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3AA1648-5364-9A04-EF03-8277CEC99B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B038E8B-8AB9-F118-C170-7F56C07C47A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B23A302-0A65-F384-F39B-EEA846A0FAA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744C392-121F-E0BB-9953-D7F0A8DA668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1C15C00-0B3F-0186-F531-A319280D68A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B4488F4-FFC0-7D2C-6640-EA4F0D560EF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A26AAE1-BF45-EE58-1116-E695BB40836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7D2C7EB-F045-3EFE-AD16-2E4B0342C68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A8C47C5-B0D6-AF59-503B-AB44FFF1E95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4A30E45-D9DA-829A-B8B4-B13CB4CF7F4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407EC33-98DB-1E42-7DD8-B52FEDF70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962C53E-0383-F9F2-0503-BAEE1CA7C97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كلمة "لوحة".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B6BDE67C-A118-FE34-DE9C-A37DEA4AC61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2195951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5FF06-9196-CBDF-2B02-A4DCF50B1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DE2DF5-30EE-3AF2-91FA-E84747BCCB4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17587C5-674E-517C-BA8A-E706C705CDBA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885B9DB-7B56-3251-3342-03E1467F0C6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A2643DC-99F8-9130-8C63-22103545F59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CB1B458-4D50-03CA-A693-5DF784CE12F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B01C62C-46DD-487B-FA13-E36A51C7667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2EE734F-AD97-556A-D4ED-1CAC9A26994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CACBAC4-5263-07BB-2E3F-2965F271A68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9620127-55F9-C620-EC1A-C852B69ABC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40C4AF2-AC27-2F45-E179-99BD9FDEB6A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C6FA44-F5AE-47CA-F6B3-12880D212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E345EBB-6B5F-8080-6CA5-1CD4B4FA0B0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815065C-A269-73AC-747D-0C73E5695B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1213288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CC0F4-99CB-C7FF-0AB3-0AD07C870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AF0208C-7160-68F4-620B-E89A206C5AA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EA632C1-2639-F00D-A153-7F885F4FE65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7CFCD12-D571-A7C2-1FC1-3C632B31DAB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A2A812B-57C2-A9D3-7DFD-2D90BF2F366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EF49E3E-1123-792F-9A8E-4916038A687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63D29A5-3F0C-87F8-A643-231DDA2333A5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306D4E4-3DA7-6B93-A6B2-44EC0F00DF8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B510C90-B205-A159-8D19-033235BAD99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A907875-9241-F47A-C830-6EE5049E1C7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4D9E959-2409-09CA-6529-CD1F3C771D4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AB8FB8A-280F-6C00-617E-4AB11FA27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06005E8-B5A3-A70A-B665-002C1292F64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AD6F9567-7AA9-9EBD-AAED-8D0B5B1D895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986" y="1943211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FC15243-6F21-9567-F1B0-1A12FB5BFC58}"/>
              </a:ext>
            </a:extLst>
          </p:cNvPr>
          <p:cNvSpPr txBox="1"/>
          <p:nvPr/>
        </p:nvSpPr>
        <p:spPr>
          <a:xfrm>
            <a:off x="2734177" y="2984454"/>
            <a:ext cx="28782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لَوْحَةٌ</a:t>
            </a:r>
            <a:endParaRPr lang="ar-MA" sz="8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9607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E1DF991-EF62-AE68-5887-C3587E3C05E1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312517" y="-98886"/>
            <a:chExt cx="8412136" cy="424321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FBC1579-D06A-AA6F-E628-E2DEAE5DBE8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1B1F56B-834A-1CC5-C451-58869320405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3B69338-47DD-8C2C-05FB-B9B87D86AC85}"/>
                </a:ext>
              </a:extLst>
            </p:cNvPr>
            <p:cNvSpPr/>
            <p:nvPr/>
          </p:nvSpPr>
          <p:spPr>
            <a:xfrm>
              <a:off x="2357938" y="-988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قـــــــــــــــــــــــــــــــــــــــــــــــــراءة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EC66C57-4FA9-7198-05D5-EB0AAE6178F2}"/>
                </a:ext>
              </a:extLst>
            </p:cNvPr>
            <p:cNvSpPr/>
            <p:nvPr/>
          </p:nvSpPr>
          <p:spPr>
            <a:xfrm>
              <a:off x="5160799" y="-9206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E338406-36BE-0FFF-C57A-6237FC331A6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الألواح جانبا وانتبهوا.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الكلمات؟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F184849-6A0B-A661-7360-66D14A4395D0}"/>
              </a:ext>
            </a:extLst>
          </p:cNvPr>
          <p:cNvSpPr/>
          <p:nvPr/>
        </p:nvSpPr>
        <p:spPr>
          <a:xfrm>
            <a:off x="4070789" y="-81630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استـــــــــــــــــماع وتحدث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9B4B340-9DF3-0B46-8A68-673685F624BD}"/>
              </a:ext>
            </a:extLst>
          </p:cNvPr>
          <p:cNvSpPr txBox="1"/>
          <p:nvPr/>
        </p:nvSpPr>
        <p:spPr>
          <a:xfrm>
            <a:off x="5472151" y="1856739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حانَ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A9616C-271C-7E50-0C83-E8F9ED466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771" y="1856739"/>
            <a:ext cx="2268503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إِخْوَةٌ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9DEAA2B1-084D-D58E-8709-DC97A89F7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8321" y="4127966"/>
            <a:ext cx="2327900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أَجابَتْ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5E4D3BEE-D117-F005-B4D1-D4A7A7F9F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505" y="4127966"/>
            <a:ext cx="3353033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لَوْحَةٌ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CC28-87A3-F4F4-8E10-3A71133B2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3308F36-9AA0-44A4-81E7-29D398B9575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8A308-E720-5723-B316-28A0E779BA4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4B37B4B-B786-7C63-A81A-BAF95C38DB1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46B4AA3-3DCE-F659-1AC2-09D86A505910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2AE2BEB-12D9-0873-8A85-CA65F6EF73F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4D20EB5-509F-AE21-7688-F45A5E31CBB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C80AF45-A4B2-29D4-05F4-30D2E98CEAC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169347-D0BE-EF1F-7336-4B533930DE3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2074751-F7E4-8446-5B1B-A6251E65EED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FDDDBD-B339-4669-A428-19235FD5F5C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AB833ED-23B3-B9C9-97D2-E53CF3730D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3F6D5634-BBEB-EBD1-1811-727367A9B23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A904502-3097-8965-47D8-9C29F1CD1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7E2BC88-8D23-F9F9-4F6F-8B099990FA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219D733-4186-6B17-4404-DD933D14005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205A0EA-A16C-AD8D-9A5A-B180C975C02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D0BDB8A-85B8-DAD6-5D1D-41068731A5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84773582-F8FE-60E8-377F-4D6D01887D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3309522-B717-3419-A070-9B9A9A32CEB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205A417-C0D1-A369-E2CC-104457D0F39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7004B9D-80A3-FF61-4852-4C62C9F30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161B1B4-D5B2-E325-7003-BE678EB1EA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8C42A84-6F8E-853E-5FD1-A453A7770927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05FF8459-434E-624E-B5E0-CAB903AB970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DCA3C27-15A0-9CF9-EB5A-1EDC21FECF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1C8784B-BDFB-6EB5-C292-3FBF2D6C7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05AF0843-AF19-FD73-A26F-92DBC749A8F8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FFE00D-0CE4-C059-D5B9-10DE56EE8B4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9231497-943D-4D66-95B7-3A2340EC9D0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0CAF650-DFD4-112D-3468-D06490EACBD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C5E0237-CFA9-00FD-DD8F-F5FED620F10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9FDD658-FF20-9C14-364D-08A3645ECAF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49D1C12-C109-D693-3DDD-BF135372364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65166E3-FEF3-9184-5703-5B7CAFDB0A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461C8AEB-8410-89DF-BFF4-3789A11222B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C7102A4-D55A-F797-2E03-2B42672E17CA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E3C6BD0-AAED-A5D5-813D-338908DC595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6A9F21C-37CE-C410-30B0-E070BC36E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576E370A-0F53-5030-0072-D4F8B1AAEE8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549AA7E-EB09-AEC9-0061-682AA2C9D86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3598E23-1D1F-7C6B-F275-3663EE7DA20F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55F5F610-A440-B918-A11D-86ECAC74BB8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366FFEC-A7E8-B067-8F97-D89406D1565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B9AA5D3-5417-11E7-4F4A-F471FA05720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8CFF4-22B3-1253-B06D-93F2D384D7B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B84284E-78ED-2F3B-C811-33DA2422B62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1E82C3-1298-6146-72A2-9C61B60BD8A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5C9810B-380A-1231-4FAB-C2F5222DF92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1D9FE18-CA49-740F-0DC2-C767BD856E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CC1938C-66E5-BDB5-E46E-5FB4CCD80EA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E987943-D95B-D084-7D3A-BD9B78608BF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B80FD4F-0B19-BDFF-7A47-E7D353B7643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EAABAEE-E35D-54E0-3C41-6D7EA4D0D91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C67F2BB-3AAC-980F-01C3-5FD9C6BE834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5D67CEDB-83E1-9593-C519-562AF66CA56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C74BDC-00EE-7D41-308A-B1DC96672441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المعجم</a:t>
            </a:r>
          </a:p>
        </p:txBody>
      </p:sp>
    </p:spTree>
    <p:extLst>
      <p:ext uri="{BB962C8B-B14F-4D97-AF65-F5344CB8AC3E}">
        <p14:creationId xmlns:p14="http://schemas.microsoft.com/office/powerpoint/2010/main" val="4174249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DFF15-2697-89F8-0425-4D76248E1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32F02AB-7840-67C9-33DA-6ADF6BDB0E1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AF36E0C-2286-F0D7-E8FE-507AAC3F6C9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CFA5395F-C4BE-860A-4666-0CE34333298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5BAE103E-A18F-B1A6-E162-EBDE77E438C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1D75415E-A62E-3F76-DF1A-819631BEDC4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F10113BD-1EFB-1FDF-0092-D2511D577F7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F570C655-3381-EAB9-A774-F9D5861CB73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E8737399-26C0-818F-8E3D-E35F79FAEC6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67015D32-27FE-501A-1783-AE7BC370803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F6766C-18EA-9BB5-F0CE-5C23083127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7D8811-F50A-60F8-1FC9-0F7A8A70FBD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B2D3246-3AD4-FEF7-7D2E-A62D768E144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95D251-6DE6-D21F-7406-B8BC8D6F4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CE7F4B-B360-B75D-43C6-E49B4F00EF68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ستتذكرون الكلمات التي تعرفتم عليها الحصة الماضية. وستتعرفون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كلمات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جديدة، ستساعدكم على إنتاج جمل.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387DB8-095E-F790-F37B-181E076331E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ABC65CD-4E38-4E29-CFE2-6A15394CAE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198" y="1843428"/>
            <a:ext cx="1420658" cy="12691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53141F-60D8-F827-BFD2-A475177A8C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162" y="3696112"/>
            <a:ext cx="1971929" cy="215979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537ADE-2BC5-BF8B-C7FB-93838941A7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781" y="4189088"/>
            <a:ext cx="2563059" cy="181016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F1CDF18-F8BE-080D-6B20-04E87B8FF0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68" y="1686181"/>
            <a:ext cx="2783702" cy="196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2275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FA4A5-F8D2-752F-5DF9-64FD2B15C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56B7531-6042-2189-7FC1-5D15FF90216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EFF17C-B726-A310-73D0-53FC4E40AEA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6AA6CF3A-44BC-93EE-99D2-BBB0C9B6949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4CF5E46-6079-EDF5-1BBF-59C94B98748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E976600-AD87-3A34-11D0-905D718497E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564F5D1-F743-3623-34F0-CB85447C0E5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E474DC8-FF91-451F-60E7-3625A5248C7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9620A70F-B6AD-3F84-42CC-30CCB56C214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D858F26-44F2-EEF3-4FE9-CB60DD6E422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86D5A84-0F1A-992B-2F05-4963F9E7C6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B6009A-3A2C-D535-41EB-CAEDFF8600F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E8B08D-B3A3-DDBB-0A70-EC2E775123B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1E5448-F975-6F93-F690-0ED89E916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EA7EB8-6270-078F-42A2-AA96662E4FBC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 لم تنتبه الأم للحليب فوق النار؟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A07CAC-57E2-AF83-817B-5977E186AAE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14282C6-A686-8E22-D1E4-C38D61A986D8}"/>
              </a:ext>
            </a:extLst>
          </p:cNvPr>
          <p:cNvGrpSpPr/>
          <p:nvPr/>
        </p:nvGrpSpPr>
        <p:grpSpPr>
          <a:xfrm>
            <a:off x="775540" y="4681471"/>
            <a:ext cx="1628418" cy="1342845"/>
            <a:chOff x="775540" y="4681471"/>
            <a:chExt cx="1628418" cy="1342845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A8D59EE3-8759-82B4-39FC-112CE44E1F99}"/>
                </a:ext>
              </a:extLst>
            </p:cNvPr>
            <p:cNvSpPr txBox="1"/>
            <p:nvPr/>
          </p:nvSpPr>
          <p:spPr>
            <a:xfrm>
              <a:off x="775540" y="4681471"/>
              <a:ext cx="16284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اَلْبِنْتُ</a:t>
              </a:r>
              <a:endParaRPr lang="fr-MA" sz="32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BEED405-7C05-747D-6EB1-C68B46485537}"/>
                </a:ext>
              </a:extLst>
            </p:cNvPr>
            <p:cNvSpPr/>
            <p:nvPr/>
          </p:nvSpPr>
          <p:spPr>
            <a:xfrm>
              <a:off x="1327962" y="5483140"/>
              <a:ext cx="541176" cy="54117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4</a:t>
              </a:r>
              <a:endParaRPr lang="fr-MA" b="1" dirty="0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EEC6586F-4CFD-11D0-04F0-DB4B1E6F5AB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E29F5D-6BF3-23F3-680F-683780C01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079" y="1797192"/>
            <a:ext cx="3237002" cy="326381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8350239-7933-59DE-7045-7389913E633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8223" y="385186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13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1636D-2143-933E-E9DD-50546861E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77EE092-2887-EAA2-BD66-C2EA36B3EF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5FB289B-0AE0-F90E-7CEE-E8175A1D0F7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77ED4E00-4283-1D81-681E-0A71C9B11E0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C10EC21-6E14-F332-E366-289DBFB2173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4D09E57-BE3A-0A2E-52D4-02A4565D839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714D24E-6724-679D-DE5F-70F0B777946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C4C5D8B-794A-E268-779D-5D0C89764F8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43788F9-6E3C-9926-B5A8-171BCC474FF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CCC4ECE-DA6D-A65C-5244-4C9CB03F707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93C5E3A-A32C-F091-DCCC-CD06527C30E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BA6D368-00AC-E0C1-5447-750F7F3D047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3F74F7F-6E02-F52F-8364-2997FF81B33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6A981D-30FF-A919-B143-BF00F83D7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0C3DB26-0233-2880-C709-D873AD05AD82}"/>
              </a:ext>
            </a:extLst>
          </p:cNvPr>
          <p:cNvSpPr txBox="1"/>
          <p:nvPr/>
        </p:nvSpPr>
        <p:spPr>
          <a:xfrm>
            <a:off x="344209" y="41999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جيد. انشغلت الأم بمشاهدة اللوحة الإلكترونية. من يقرأ الجملة؟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يدعو الأستاذ(ة) بعض الم</a:t>
            </a: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تعلمين لقراءة الجملة.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98C4AC-325F-87FF-01A0-D33C07A3267C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AD30541-32CB-1943-D55A-FD5F792260B5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A476987-AF16-0B91-8F90-C02357EE5F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332" y="1205184"/>
            <a:ext cx="3237002" cy="326381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BEA5F54-DDDE-9036-65A1-B6DF0E8D4156}"/>
              </a:ext>
            </a:extLst>
          </p:cNvPr>
          <p:cNvSpPr txBox="1"/>
          <p:nvPr/>
        </p:nvSpPr>
        <p:spPr>
          <a:xfrm>
            <a:off x="767654" y="4613560"/>
            <a:ext cx="74492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>
                <a:solidFill>
                  <a:srgbClr val="FF0000"/>
                </a:solidFill>
              </a:rPr>
              <a:t>اِنْشَغَلَتِ</a:t>
            </a:r>
            <a:r>
              <a:rPr lang="ar-MA" sz="5400" dirty="0">
                <a:solidFill>
                  <a:schemeClr val="tx2"/>
                </a:solidFill>
              </a:rPr>
              <a:t> </a:t>
            </a:r>
            <a:r>
              <a:rPr lang="ar-MA" sz="5400" dirty="0" err="1">
                <a:solidFill>
                  <a:schemeClr val="tx2"/>
                </a:solidFill>
              </a:rPr>
              <a:t>ﭐلْأُمُّ</a:t>
            </a:r>
            <a:r>
              <a:rPr lang="ar-MA" sz="5400" dirty="0">
                <a:solidFill>
                  <a:schemeClr val="tx2"/>
                </a:solidFill>
              </a:rPr>
              <a:t> بِمُشاهَدَةِ </a:t>
            </a:r>
            <a:r>
              <a:rPr lang="ar-MA" sz="5400" dirty="0" err="1">
                <a:solidFill>
                  <a:schemeClr val="tx2"/>
                </a:solidFill>
              </a:rPr>
              <a:t>ﭐللَّوْحَةِ</a:t>
            </a:r>
            <a:r>
              <a:rPr lang="ar-MA" sz="5400" dirty="0">
                <a:solidFill>
                  <a:schemeClr val="tx2"/>
                </a:solidFill>
              </a:rPr>
              <a:t> </a:t>
            </a:r>
            <a:r>
              <a:rPr lang="ar-MA" sz="5400" dirty="0" err="1">
                <a:solidFill>
                  <a:schemeClr val="tx2"/>
                </a:solidFill>
              </a:rPr>
              <a:t>ﭐلْإِلِكتْرونِيَّةِ</a:t>
            </a:r>
            <a:r>
              <a:rPr lang="ar-MA" sz="5400" dirty="0">
                <a:solidFill>
                  <a:schemeClr val="tx2"/>
                </a:solidFill>
              </a:rPr>
              <a:t>.</a:t>
            </a:r>
            <a:endParaRPr lang="fr-MA" sz="5400" dirty="0">
              <a:solidFill>
                <a:schemeClr val="tx2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9F04C331-3A7B-42D4-9564-50B80AABF2F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8223" y="385186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38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59CE7-760D-57A5-ACDA-73FDA65F2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E3DEA4B-9F12-4CEC-F68A-725B997E542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8489A82-514C-39DB-14A0-23CA7899154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69DB649F-15E3-3ACE-D7E7-737A3ECF942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9190F54-4749-C2A6-99EA-39AA4F6EAAE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A0711E9-636B-BA57-DBF2-4916D8F42D6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ACA16B5-B2BD-C2B1-77EF-BA56DA074E2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2CC12B2-4BF3-F85A-A413-F4B75A5EE8E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16970B6-D19B-D825-1932-F00BA2328A7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A06CD61-FE64-E12E-0B26-2FC481A6D53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84AD23-7520-316A-37C9-4F5109B2B36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575117-B922-2C43-F655-1E5B01630BD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7AA7EA2-A764-C194-FA29-0AB8B788F71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5B35EA1-A083-A5F3-5EB0-BD8DB31DA5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CF121D-7BFF-E4D7-5E42-B684169529AB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لاحظوا الصورة، من يكمل الجملة؟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126102-09B6-28A5-0963-87759B686800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35DF61B-37DC-8BE9-EF2B-E6AA299C2D1B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2074772-53D8-1282-4EF4-6FA931B18B4F}"/>
              </a:ext>
            </a:extLst>
          </p:cNvPr>
          <p:cNvSpPr txBox="1"/>
          <p:nvPr/>
        </p:nvSpPr>
        <p:spPr>
          <a:xfrm>
            <a:off x="767654" y="4613560"/>
            <a:ext cx="74492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5400" dirty="0">
                <a:solidFill>
                  <a:schemeClr val="tx2"/>
                </a:solidFill>
              </a:rPr>
              <a:t>................... </a:t>
            </a:r>
            <a:r>
              <a:rPr lang="ar-MA" sz="5400" dirty="0" err="1">
                <a:solidFill>
                  <a:schemeClr val="tx2"/>
                </a:solidFill>
              </a:rPr>
              <a:t>بِـﭐللَّعِبِ</a:t>
            </a:r>
            <a:r>
              <a:rPr lang="ar-MA" sz="5400" dirty="0">
                <a:solidFill>
                  <a:schemeClr val="tx2"/>
                </a:solidFill>
              </a:rPr>
              <a:t> في </a:t>
            </a:r>
            <a:r>
              <a:rPr lang="ar-MA" sz="5400" dirty="0" err="1">
                <a:solidFill>
                  <a:schemeClr val="tx2"/>
                </a:solidFill>
              </a:rPr>
              <a:t>ﭐلْحاسوبِ</a:t>
            </a:r>
            <a:r>
              <a:rPr lang="ar-MA" sz="5400" dirty="0">
                <a:solidFill>
                  <a:schemeClr val="tx2"/>
                </a:solidFill>
              </a:rPr>
              <a:t>.</a:t>
            </a:r>
            <a:endParaRPr lang="fr-MA" sz="5400" dirty="0">
              <a:solidFill>
                <a:schemeClr val="tx2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0609BAAF-7F61-6103-6A66-219023C254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8223" y="385186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46D885-BF6B-3E0D-411D-C6AF4C2C76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6690" y="1747469"/>
            <a:ext cx="2850620" cy="237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2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BF8B1-E291-A22D-4CA6-26689BEF0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4ADC4E-2A69-BC2F-70E3-8A7B52A279F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577840F-59C2-FD5A-94C2-891229BF218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D969F8E-DF7C-5519-55D5-8CDE088E969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9E7B9AE-CB32-65FF-365C-9372FB0CD39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6DFE84C-B11D-2E80-2C70-D4A3BB7E52A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81DBB0A-1B3B-A378-E54C-34072ADAC51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D05ED3A-58EF-EA59-4BB6-31A8C8E8880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C164CF2-46C5-7B3A-2642-7A7188A4FB9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30E4256-2CEE-45D1-99BA-513148301FF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7A7551F-A9E7-684C-589C-B1669F5C8BA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7A5D28E-8714-51A5-D1C4-67497CC62C6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814FB10-71D3-08BC-C7FB-0BD4C60D072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0062FAD-625F-7830-A36A-B2390EDF6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6F236A-5BB1-681C-6392-D0821D396C57}"/>
              </a:ext>
            </a:extLst>
          </p:cNvPr>
          <p:cNvSpPr txBox="1"/>
          <p:nvPr/>
        </p:nvSpPr>
        <p:spPr>
          <a:xfrm>
            <a:off x="344209" y="44804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يفعل الأصدقاء؟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64C0BE-543C-D4BF-54C3-43AAA05372F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2958FC-18BB-D0FC-B0E6-04612525A0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022" y="1930409"/>
            <a:ext cx="5396988" cy="380608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F103D7-944C-D6B3-C476-6BA8D0E1D3C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8223" y="385186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8218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2C650-E157-E781-B4ED-F06810B2A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3DFB6BF-F7DF-A08D-06B1-39AC63D11FB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9E9B295-84BF-CD5A-2125-BA21CEE5EED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FAB0C00-0B52-65F4-9710-C3BF98759F3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C8F031F-11A3-1102-9685-304490D06E8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B9FB67D-7EF1-1E91-F787-22796F9F0EC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82F4819-71CC-274F-DD9E-7963756E068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25ACECF-2012-451B-FB5B-3ADEF195886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83E3D2D-A838-64E6-07F8-AF374CBCB0A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C0FA898-3CDB-A87E-24CF-A9EC1DA50C7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9FFDE22-11B3-1663-68C9-6EFC8B43A9F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3FBF37-B0CF-59FA-0471-E8A8D7445EA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A9E5C-9AC6-C458-F1BF-22087380110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94A5E7-ED2C-49DF-86C6-17F750A24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7CF192-A6BF-AB29-365F-9141ED1ED01A}"/>
              </a:ext>
            </a:extLst>
          </p:cNvPr>
          <p:cNvSpPr txBox="1"/>
          <p:nvPr/>
        </p:nvSpPr>
        <p:spPr>
          <a:xfrm>
            <a:off x="362309" y="44968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ممتاز. الأَصْدِقاءُ يَعيشونَ مُغامَرَةً جَديدَةً. من يقرأ الجملة؟</a:t>
            </a:r>
          </a:p>
          <a:p>
            <a:pPr algn="r" rtl="1">
              <a:defRPr/>
            </a:pPr>
            <a:r>
              <a:rPr kumimoji="0" lang="ar-MA" sz="20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يدعو الأستاذ(ة) بعض الم</a:t>
            </a: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تعلمين لقراءة الجملة.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30342B-92FF-C091-0DA2-0F27896AC344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D8B8E79-4141-17E2-0CF7-6A6CD7DBEFCA}"/>
              </a:ext>
            </a:extLst>
          </p:cNvPr>
          <p:cNvSpPr txBox="1"/>
          <p:nvPr/>
        </p:nvSpPr>
        <p:spPr>
          <a:xfrm>
            <a:off x="-1310929" y="4881120"/>
            <a:ext cx="8335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dirty="0">
                <a:solidFill>
                  <a:schemeClr val="tx2"/>
                </a:solidFill>
              </a:rPr>
              <a:t>اَلْأَصْدِقاءُ يَعيشونَ </a:t>
            </a:r>
            <a:r>
              <a:rPr lang="ar-MA" dirty="0">
                <a:solidFill>
                  <a:srgbClr val="E3001B"/>
                </a:solidFill>
              </a:rPr>
              <a:t>مُغامَرَةً</a:t>
            </a:r>
            <a:r>
              <a:rPr lang="ar-MA" dirty="0">
                <a:solidFill>
                  <a:schemeClr val="tx2"/>
                </a:solidFill>
              </a:rPr>
              <a:t> جَديدَةً.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1C253B-C02B-6DCB-D28D-66BE1114713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6DF65CE-5D5A-3AB5-67A8-0F5539C30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965" y="1627245"/>
            <a:ext cx="4702410" cy="331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243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BD738-BBE4-23A6-DBA7-C10F02E27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E7ACEC7-10D7-6511-0133-78D5DF07B92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183CB5A-DDC0-23B6-C122-80BB9D9FC9B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7000364-81AB-86E3-3FE4-AE0A07DD3DE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D84521C-2A9D-BD5E-127A-25B6FFC4AE7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986BC90-7191-177B-ECDA-7E8C2F16496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EE608FE-BDFC-4097-179C-D45F2EF3119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90B0EB5-E4B2-3CD7-24E8-9EE631E861D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0E2857E4-9C12-C52F-D298-D8C10092728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BEA163-B806-3539-4218-87F39319A8F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505519F-630E-F5B7-3730-DF6A0DFE65B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A0273C3-119F-C76E-DAD0-D0E04B18337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43B6F1-A57F-56D5-3A87-A738B411D3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BE7858C-E6DA-3674-0A11-592BF05EC4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202860F-1E3B-154B-DB31-1ABCDC6119CA}"/>
              </a:ext>
            </a:extLst>
          </p:cNvPr>
          <p:cNvSpPr txBox="1"/>
          <p:nvPr/>
        </p:nvSpPr>
        <p:spPr>
          <a:xfrm>
            <a:off x="362309" y="44968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الصورة. من يكمل الجملة؟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1E2A44-B2F4-022A-C14C-DE4C14EDFDB3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18CDFC-160A-9AFB-A002-5BAB8C9036E3}"/>
              </a:ext>
            </a:extLst>
          </p:cNvPr>
          <p:cNvSpPr txBox="1"/>
          <p:nvPr/>
        </p:nvSpPr>
        <p:spPr>
          <a:xfrm>
            <a:off x="-262724" y="4975450"/>
            <a:ext cx="8335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dirty="0">
                <a:solidFill>
                  <a:schemeClr val="tx2"/>
                </a:solidFill>
              </a:rPr>
              <a:t> قَرَأْتُ ...............................</a:t>
            </a:r>
            <a:r>
              <a:rPr lang="ar-MA" sz="4800" dirty="0">
                <a:solidFill>
                  <a:schemeClr val="tx2"/>
                </a:solidFill>
              </a:rPr>
              <a:t> </a:t>
            </a:r>
            <a:r>
              <a:rPr lang="ar-MA" sz="4800" dirty="0" err="1">
                <a:solidFill>
                  <a:schemeClr val="tx2"/>
                </a:solidFill>
              </a:rPr>
              <a:t>ﭐ</a:t>
            </a:r>
            <a:r>
              <a:rPr lang="ar-MA" dirty="0" err="1">
                <a:solidFill>
                  <a:schemeClr val="tx2"/>
                </a:solidFill>
              </a:rPr>
              <a:t>لْمُزارِعِ</a:t>
            </a:r>
            <a:r>
              <a:rPr lang="ar-MA" dirty="0">
                <a:solidFill>
                  <a:schemeClr val="tx2"/>
                </a:solidFill>
              </a:rPr>
              <a:t> </a:t>
            </a:r>
            <a:r>
              <a:rPr lang="ar-MA" sz="4800" dirty="0" err="1">
                <a:solidFill>
                  <a:schemeClr val="tx2"/>
                </a:solidFill>
              </a:rPr>
              <a:t>ﭐ</a:t>
            </a:r>
            <a:r>
              <a:rPr lang="ar-MA" dirty="0" err="1">
                <a:solidFill>
                  <a:schemeClr val="tx2"/>
                </a:solidFill>
              </a:rPr>
              <a:t>لشُّجاعِ</a:t>
            </a:r>
            <a:r>
              <a:rPr lang="ar-MA" dirty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0237F45-3B69-AD2C-0785-14E1D524A08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E05CF424-DD0C-46F9-10CB-72DA47F0FD1C}"/>
              </a:ext>
            </a:extLst>
          </p:cNvPr>
          <p:cNvGrpSpPr/>
          <p:nvPr/>
        </p:nvGrpSpPr>
        <p:grpSpPr>
          <a:xfrm>
            <a:off x="3355256" y="1291686"/>
            <a:ext cx="2958306" cy="3509342"/>
            <a:chOff x="3512572" y="1191117"/>
            <a:chExt cx="2958306" cy="350934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11D4989-EE0F-FA23-01D5-5B8D3CB99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12572" y="1191117"/>
              <a:ext cx="2958306" cy="3509342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4657572-7FE6-BBF3-A22C-F7C8CCF37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68602" y="2074605"/>
              <a:ext cx="2172929" cy="23425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70923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FB08E-5FD0-184D-657B-1CBDB4F04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60242BF-D603-AD25-F37D-6844C2DDEA6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B114942-098A-2564-7893-94B448F8F53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3BB44353-B6AE-0B4B-6A0B-96A7C618EC2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759315A-2FD3-8FC9-26DC-CF4098E1A12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C97D963-400B-6AB9-4DAA-F97F0C9F51C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1E45F67-BAF1-E563-195F-3795E571655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1722876-3CB2-2F5E-E54F-0CC24CB4C1C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E5368ADE-84F6-8CB7-EAE3-D649808720A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E2155F2-EE25-9A13-A3C9-65DF4ACF0BB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9B3E90-1518-3C83-E9A1-102616F03D8A}"/>
              </a:ext>
            </a:extLst>
          </p:cNvPr>
          <p:cNvGrpSpPr/>
          <p:nvPr/>
        </p:nvGrpSpPr>
        <p:grpSpPr>
          <a:xfrm>
            <a:off x="280824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078E720-A965-2AB7-C136-A463F84B5F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E9DD3E-C5F4-336E-5BCB-E260A432274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3E63718-7710-CF0D-7C6C-49CD03FCD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F1892D7-740D-A4A0-41BB-4A41A1A79FBA}"/>
              </a:ext>
            </a:extLst>
          </p:cNvPr>
          <p:cNvSpPr txBox="1"/>
          <p:nvPr/>
        </p:nvSpPr>
        <p:spPr>
          <a:xfrm>
            <a:off x="362309" y="47014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معرض المدرسة قالت سلمى لصديقتها:   اللوحات  رائعة. هل أعجبت سلمى باللوحات؟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F867A6-6A28-EDAB-8D6E-566943EC237D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2C40047-8C17-C959-2B8F-FAF0E66BA6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392" y="1833918"/>
            <a:ext cx="4860876" cy="343299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AD116E-98F2-A269-E18B-982304D7D83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3610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F3B3D-85F5-AF85-3682-A4981EFBA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B561E99-D688-8753-6436-1135CB8ABAF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EC22CB14-8C72-A4BE-C1A1-680B50326D7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B6356F5A-448F-1629-2423-3CDDF90491E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43EFD39-8CA8-8AFE-F6B5-9BFBB8736D1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ABE9829-6482-80A9-7145-7C20B1D53BB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EFC28E5-1CD7-2164-82F1-4DC7058285D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B0E43BD-37CF-27BD-D43A-7A3E5D0920B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AAC4606-F3B8-3C3F-9E6C-F86133D6237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2DBD59E-09F0-A71B-7C38-2BA7936C90A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5AA7E46-3A61-45C4-B756-E57F4541C974}"/>
              </a:ext>
            </a:extLst>
          </p:cNvPr>
          <p:cNvGrpSpPr/>
          <p:nvPr/>
        </p:nvGrpSpPr>
        <p:grpSpPr>
          <a:xfrm>
            <a:off x="280824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49D97CB-AE5F-52E7-2DEF-4678DDD32E0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4284055-A5C1-2B2A-0467-63904FF6906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8F7E7C7-F250-4A89-251B-602BF8225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14821A-C712-3290-6A55-EAE6C8662EC8}"/>
              </a:ext>
            </a:extLst>
          </p:cNvPr>
          <p:cNvSpPr txBox="1"/>
          <p:nvPr/>
        </p:nvSpPr>
        <p:spPr>
          <a:xfrm>
            <a:off x="379993" y="47818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نَعَم. أُعْجِبَتْ سَلْمى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بِـﭑللَّوْحاتِ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يقرأ؟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76689B-0687-0073-2903-31958DD94DE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BFDA6B9-1A28-CCA1-63A6-AE9E28F7BEA9}"/>
              </a:ext>
            </a:extLst>
          </p:cNvPr>
          <p:cNvSpPr txBox="1"/>
          <p:nvPr/>
        </p:nvSpPr>
        <p:spPr>
          <a:xfrm>
            <a:off x="587529" y="2747430"/>
            <a:ext cx="8335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6000" dirty="0">
                <a:solidFill>
                  <a:srgbClr val="E3001B"/>
                </a:solidFill>
              </a:rPr>
              <a:t>أُعْجِبَتْ</a:t>
            </a:r>
            <a:r>
              <a:rPr lang="ar-MA" sz="6000" dirty="0">
                <a:solidFill>
                  <a:schemeClr val="tx2"/>
                </a:solidFill>
              </a:rPr>
              <a:t> سَلْمى </a:t>
            </a:r>
            <a:r>
              <a:rPr lang="ar-MA" sz="6000" dirty="0" err="1">
                <a:solidFill>
                  <a:schemeClr val="tx2"/>
                </a:solidFill>
              </a:rPr>
              <a:t>بِـﭑللَّوحاتِ</a:t>
            </a:r>
            <a:r>
              <a:rPr lang="ar-MA" sz="6000" dirty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2223DA2-00ED-00E7-FF4A-394D8F10DCA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3301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D7D6C-F9C2-E663-3A44-C36C5FF86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D219092-8D49-2980-A347-B29E90E7A75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6DB8526-E749-CF5E-3BB9-AD6697D57BB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07242414-0A97-FCAD-7701-F2B1A482083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0E05CD1-8E6A-FEAC-F7E0-273C3745DDE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2B01F0D-F5C1-B7FB-6BC8-211EBFE558E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985895F-FCEC-ACAB-3335-C6670E05C8C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6C9D659A-790A-39B5-8732-01FE5F8537F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B1C6F0AC-3AAB-B542-5FA3-790F1B4B6D4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E24DCC3-BCDF-10CA-0848-2E7388DE6D7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51FC269-DE15-8440-2B8A-CE7589FB8CE8}"/>
              </a:ext>
            </a:extLst>
          </p:cNvPr>
          <p:cNvGrpSpPr/>
          <p:nvPr/>
        </p:nvGrpSpPr>
        <p:grpSpPr>
          <a:xfrm>
            <a:off x="280824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FCB09E-000E-BFAC-18E4-C71CB1D6F2D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3389BCD-23D3-7233-A9BE-1ADB12F8976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A98672A-2FB1-66D4-70D3-33D98168C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02AF70B-D6DE-0E54-988B-020DBB77E7DA}"/>
              </a:ext>
            </a:extLst>
          </p:cNvPr>
          <p:cNvSpPr txBox="1"/>
          <p:nvPr/>
        </p:nvSpPr>
        <p:spPr>
          <a:xfrm>
            <a:off x="344209" y="41999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باستعمال أعجبت أو أعجب؟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يستقبل الأستاذ(ة) أكثر من إجابة.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900B02-2312-202A-B71C-4B22176BE393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3E3541F-A233-3A75-92A4-C42CB9780A30}"/>
              </a:ext>
            </a:extLst>
          </p:cNvPr>
          <p:cNvSpPr txBox="1"/>
          <p:nvPr/>
        </p:nvSpPr>
        <p:spPr>
          <a:xfrm>
            <a:off x="437594" y="4786458"/>
            <a:ext cx="83350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chemeClr val="tx2"/>
                </a:solidFill>
              </a:rPr>
              <a:t>............................. </a:t>
            </a:r>
            <a:r>
              <a:rPr lang="ar-MA" sz="4400" dirty="0" err="1">
                <a:solidFill>
                  <a:schemeClr val="tx2"/>
                </a:solidFill>
              </a:rPr>
              <a:t>بـﭑلْقِصَص</a:t>
            </a:r>
            <a:r>
              <a:rPr lang="ar-MA" sz="4400" dirty="0">
                <a:solidFill>
                  <a:schemeClr val="tx2"/>
                </a:solidFill>
              </a:rPr>
              <a:t> </a:t>
            </a:r>
            <a:r>
              <a:rPr lang="ar-MA" sz="4400" dirty="0" err="1">
                <a:solidFill>
                  <a:schemeClr val="tx2"/>
                </a:solidFill>
              </a:rPr>
              <a:t>ﭐلْمُصَوَّرَةِ</a:t>
            </a:r>
            <a:r>
              <a:rPr lang="ar-MA" sz="4400" dirty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9686097-DFC8-6EC0-FBB8-6745DACDB2C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577D3A-B330-D2C8-3D8C-5BAC0CC1F9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8044" y="1917889"/>
            <a:ext cx="4784525" cy="234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0605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A2FE1-1F01-35C6-49DD-2550410A4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A21D94C-00E3-E338-5015-E0F8F2927E3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EC4CA62-425D-8A6F-0B5E-F2E4C2FA7C2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C7F1725E-9C1F-DF21-E1A6-7AE763F3C9D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B8EC2EF-34A8-196C-AE55-E8630D5366C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981EDC2-4223-D4DE-D37A-E3BE848D2E9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1BE107E-FE0B-D62E-ECF2-6FE2CDFFDB2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6E1FC330-93C7-A063-F9A6-3B2CB9AE531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C0EA1198-44F5-214D-CAA9-343F5FE3FC7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3C405D0-FB06-2D2B-1459-957EA3BB5BF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F44B8-E71F-EB75-91F0-217A290FEF5D}"/>
              </a:ext>
            </a:extLst>
          </p:cNvPr>
          <p:cNvGrpSpPr/>
          <p:nvPr/>
        </p:nvGrpSpPr>
        <p:grpSpPr>
          <a:xfrm>
            <a:off x="280824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AF14AE6-92E0-1171-C384-B369847ED87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DEAC3F-B57E-234C-E414-796F12BAB7B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4BDF5C4-6C65-CABD-0EFF-8207684155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7BC1401-CE70-DEFB-4B62-654D51BB23FD}"/>
              </a:ext>
            </a:extLst>
          </p:cNvPr>
          <p:cNvSpPr txBox="1"/>
          <p:nvPr/>
        </p:nvSpPr>
        <p:spPr>
          <a:xfrm>
            <a:off x="340886" y="44518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الصور. هل تشوقكم لسماع الحكاية؟ كيف هي صور هذه الحكاية؟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9D98307-62E9-03E5-ACCE-01E10BDDB03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60E9B84-71DC-A05A-C93C-CC3C9CE03B0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7733A5-2168-9478-C329-130C81BC4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211" y="1640313"/>
            <a:ext cx="3621577" cy="363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2391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A6DD4-A1C1-9237-1DEE-559BF5977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6172763-5C96-957D-77CF-37EDD365BA7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8C40595-4C32-72AC-A938-B047153349C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CDE3AA6D-558D-CC8C-BF41-CF0D132738C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58300CB-0FC2-52AD-FA89-15212C80E98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8278959-E3CE-0162-FD02-301609401D7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89A6EFC3-9485-48D3-0D5D-1AB9158EE67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9D0FBFAB-7B1E-096D-CAF4-6F2A29EEC21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D720CBA-8E38-8DF7-DE52-76481CA2854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2A65D6C-BB6D-CC65-487C-31DB193432E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4FD899F-6C61-DB8F-B8BB-FAAE9E79D0DE}"/>
              </a:ext>
            </a:extLst>
          </p:cNvPr>
          <p:cNvGrpSpPr/>
          <p:nvPr/>
        </p:nvGrpSpPr>
        <p:grpSpPr>
          <a:xfrm>
            <a:off x="280824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ED02897-D26E-B1B7-D874-6E577EC0989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FD46B09-03B7-1047-00FF-E38BA8CBBC0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A50B6FA-3FAF-FB39-8872-79E769E75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F689EA-3053-DD20-A038-50FFC4F6C685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صُوَرُ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ﭐلْحِكايَةِ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مُشَوِّقَةٌ. من يقرأ؟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DE52A0-5FCD-5370-ABF1-30F54E1E4D5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23A887E-AA82-B841-F14F-8866B5B65CD8}"/>
              </a:ext>
            </a:extLst>
          </p:cNvPr>
          <p:cNvSpPr txBox="1"/>
          <p:nvPr/>
        </p:nvSpPr>
        <p:spPr>
          <a:xfrm>
            <a:off x="587529" y="2729976"/>
            <a:ext cx="8335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6000" dirty="0">
                <a:solidFill>
                  <a:schemeClr val="tx2"/>
                </a:solidFill>
              </a:rPr>
              <a:t>صُوَرُ </a:t>
            </a:r>
            <a:r>
              <a:rPr lang="ar-MA" sz="6000" dirty="0" err="1">
                <a:solidFill>
                  <a:schemeClr val="tx2"/>
                </a:solidFill>
              </a:rPr>
              <a:t>ﭐلْحِكايَةِ</a:t>
            </a:r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6000" dirty="0">
                <a:solidFill>
                  <a:srgbClr val="E3001B"/>
                </a:solidFill>
              </a:rPr>
              <a:t>مُشَوِّقَةٌ.</a:t>
            </a:r>
            <a:endParaRPr lang="ar-MA" sz="6000" dirty="0">
              <a:solidFill>
                <a:schemeClr val="tx2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018C87-49E9-A106-57D2-77666089F63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447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F63AE-3307-6BC1-85B3-EB47AF9C7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BDB0A15-B0C2-E843-72C3-EAE2A97D187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D9BA688-AC60-E91A-44B5-B943C8CD81E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8387C35B-422D-A63A-1F69-E053A394413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9AACB90-67CA-DEC6-6DCB-E63B333DA34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59BE2E8-A4E3-CAA5-9763-19F88575F89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E2DF0A7-170F-BEDE-1896-BF0929D8EA3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150656D-774A-4A00-C173-23DF7939D33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69D16EF-FC14-7CEA-86D0-6B59A4F9D25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9BEB280-84C5-DC33-F835-48152FCCA81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EA9F09B-B320-8DD9-A629-55F0566F3E60}"/>
              </a:ext>
            </a:extLst>
          </p:cNvPr>
          <p:cNvGrpSpPr/>
          <p:nvPr/>
        </p:nvGrpSpPr>
        <p:grpSpPr>
          <a:xfrm>
            <a:off x="280824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B5EB1A6-9A66-8B1E-FB9A-0A7EA8AE849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351A387-4641-74BA-2FFA-B678B6B0785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B3AFDEA-B4FA-8E9D-830C-256CCBD1B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776428-E024-470E-A722-220185799B9C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الصورة. من يكمل الجملة؟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921E4D-2615-98B8-DECC-E94B1505517B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9BF5622-5517-E416-9B73-9B7562FF03FF}"/>
              </a:ext>
            </a:extLst>
          </p:cNvPr>
          <p:cNvSpPr txBox="1"/>
          <p:nvPr/>
        </p:nvSpPr>
        <p:spPr>
          <a:xfrm>
            <a:off x="636820" y="5074393"/>
            <a:ext cx="83350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chemeClr val="tx2"/>
                </a:solidFill>
              </a:rPr>
              <a:t>بَدَأْنا </a:t>
            </a:r>
            <a:r>
              <a:rPr lang="ar-MA" sz="4400" dirty="0" err="1">
                <a:solidFill>
                  <a:schemeClr val="tx2"/>
                </a:solidFill>
              </a:rPr>
              <a:t>ﭐلْحِصَّةَ</a:t>
            </a:r>
            <a:r>
              <a:rPr lang="ar-MA" sz="4400" dirty="0">
                <a:solidFill>
                  <a:schemeClr val="tx2"/>
                </a:solidFill>
              </a:rPr>
              <a:t> بِنَشاطٍ...............................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B1C7033-2B47-965C-F077-A100E894A4D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F438C4-1B3B-657F-FECF-4E00C63EF8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08" y="1809161"/>
            <a:ext cx="3818699" cy="244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80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92E6D-E538-BF67-EBEC-304359864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730F9E-F0A3-F544-01C7-65781A268D5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155247B-FE3F-284A-36A1-2F11AE53BCA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4F430CE-6A52-9185-7C0A-610CE20855F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4F2F056-2027-E3EF-C8DB-B32563E13CC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A53DF78-9CCB-2FF1-35F1-4EF7B6C3DA7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3052865-ED9C-8BD9-76B3-E8ACC4D6A48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EEE9062-0577-C30A-3488-F7486129AB9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8F2DBBB-024F-ECA7-C6E9-4571AD4FC41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7142DBE-CD19-F4DD-76D0-6669D3E1079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C333B40-CDD3-4DE3-37DB-F5649FE21AF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284B0F-C469-D896-A583-86A0AC4062A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7524A3A-7BE6-AD9D-AE09-048E8CD7A1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E427DEE-290E-D623-4EBC-855D822E9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26CAD18-81C1-1FFC-B6DB-C5D6F2D84843}"/>
              </a:ext>
            </a:extLst>
          </p:cNvPr>
          <p:cNvSpPr txBox="1"/>
          <p:nvPr/>
        </p:nvSpPr>
        <p:spPr>
          <a:xfrm>
            <a:off x="362309" y="44518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 أشير إلى الصورة  وأنتم تقولون الكلمة المناسبة لها. ثم ستركبون الكلمة في جملة.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170473-9914-B6DB-4B5C-7C210278861B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CCF1306-EB77-ED5C-C412-91D71D25F1F8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467FC68-888C-A672-EDC0-3F5FCC3D52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127" y="1236694"/>
            <a:ext cx="1684363" cy="150470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9EA8CB-F2F9-EB2C-7547-81ACCDCA7C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224" y="3165482"/>
            <a:ext cx="2785983" cy="305139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2F9E574-2D2A-15A7-34D0-C24C7FD88F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02" y="4168724"/>
            <a:ext cx="2563059" cy="181016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4BE4F2-2AEC-6613-4B4B-954B084DE5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34" y="1202349"/>
            <a:ext cx="2783702" cy="196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12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585781" y="1809265"/>
            <a:ext cx="8168503" cy="3403359"/>
            <a:chOff x="585781" y="1809265"/>
            <a:chExt cx="8168503" cy="3403359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2694323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الحكاية: الزمان والمكان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585781" y="4504738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  <a:endParaRPr lang="ar-MA" sz="32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23C66-8227-FF47-E86F-B9DC1B801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F2B95E8-8FB5-C284-9815-B473B4208401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F9AFE7E-01B2-6120-C06E-228211A6F48D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5D45D3-5AD0-C6D4-309D-2EA52273DA3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294C65-0B81-358F-5921-2DBAE4FD4A1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C59D67-93FB-8217-EA77-48C3FC06E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2056E36-109E-D16B-A598-1E595104C1EC}"/>
              </a:ext>
            </a:extLst>
          </p:cNvPr>
          <p:cNvSpPr txBox="1"/>
          <p:nvPr/>
        </p:nvSpPr>
        <p:spPr>
          <a:xfrm>
            <a:off x="422071" y="44999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اليوم زمان ومكان وقوع أحداث الحكاية.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B29B74-7AC0-032F-BB4D-97484FA6113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197BCFD-8F81-4917-8A6E-4FF5130B5E0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CFEC5D2-FA85-0284-70AD-EEE308F582A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47A9C73-C82E-AF91-1BA1-063B0F52DDC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0765A97-D2AA-E2D8-5D4F-BC5D9946ADC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C649184-979E-45C7-72AA-60AF19A9E22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1AA39EA-A334-D2E2-AAD5-EA5739D8703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FB27738-8FF2-79BB-2735-D20C7DC99ED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74F78BC2-0F26-2306-7F94-9289D8B278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589724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558CE-B6E3-CFEE-96CF-5AADCAF99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CD4B9C4-4E8C-BDCB-1A6B-B2B445548BF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05602DE-7EE0-E521-566A-480A71CF6FD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063388-70A7-BA0C-97E0-D6AFE3CA536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407609C-56ED-3BD7-4B66-30B7A75E480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B84624C-466A-5F8B-2FD6-E191C8B68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E3E1018-F1E7-194C-62D9-8B9E13DD363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عنوان الحكاية التي تعرفتم عليها في الحصة الماضية 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6F90825-A4F3-5C39-ADF5-F53EB13FCD3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AA6AD619-BADD-A27D-54A5-59ED7A5D3BB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143E5F6-74B1-CDCF-D403-B8606A8ED13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322316B-5CAB-B6E9-5B95-E211689B3C6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3BE4500-5013-DB97-55FD-7E928B731F4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AF07901-CC00-DC75-706B-35683A128F6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C3961DF1-6D10-D014-F966-109D9B2FEE8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FCCD1B9-5818-4FEC-5519-AD25A2F4E99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65EF6DE-0502-AF56-6358-41B29D60F15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Picture 5">
            <a:extLst>
              <a:ext uri="{FF2B5EF4-FFF2-40B4-BE49-F238E27FC236}">
                <a16:creationId xmlns:a16="http://schemas.microsoft.com/office/drawing/2014/main" id="{5E7187EF-0E80-7204-B67E-3EDDB6C2CA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093" t="5927" r="48256" b="65628"/>
          <a:stretch/>
        </p:blipFill>
        <p:spPr>
          <a:xfrm>
            <a:off x="2381473" y="1978791"/>
            <a:ext cx="3817785" cy="347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1943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49842" y="50323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جيد. عنوان حكايتنا هو : الخزانة المنسية  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E50DC5C-F573-F47D-0F76-AC80FFD542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7013" y="1399846"/>
            <a:ext cx="4216107" cy="486721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B19D4F5-5D03-71ED-E3FA-C11DF5B6A5F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C73E3FC-7FC1-7E84-B79A-A3C74A2D907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D8B2CAD-370C-E0E4-58E5-E66A516C86F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8EB6BA4-3A81-65FE-53C9-794A8F9C530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13D9E95-06F5-856D-7249-E26A4549BED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60DB208-2D1E-D3C2-413B-A48C06FC169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70A04D5-04AD-0C97-5DD7-BBA1B780662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55BCC9-2E80-ADBD-8816-D57FCC06E47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5E957-6B1A-5C93-41AC-6196FED9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383C4DC-D307-A2A8-E749-BAB7B58A034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7BDF7B8-31FD-3C2E-B45C-F8BAEA93B35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D4A2F2-FF4C-D224-C1EC-CE1726BBF2F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57B67EC-027D-CAD2-A1A2-C9E29D27AED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195D17-6B62-2DDB-CEEA-0A7521D53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3BE2F2C-E7C9-7E79-011B-8AAD386C5798}"/>
              </a:ext>
            </a:extLst>
          </p:cNvPr>
          <p:cNvSpPr txBox="1"/>
          <p:nvPr/>
        </p:nvSpPr>
        <p:spPr>
          <a:xfrm>
            <a:off x="394949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هي شخصيات الحكاية؟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50EAFC4-0EF6-42F4-BCD1-22F43709C04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3CE871-4BD8-5D0F-D8AA-08A597A4DC9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68F78C5-64B2-18CC-71A2-708B5E08C56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A8D65B3-7F21-C6F1-AC76-F66ABAF4445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1417491-8C5C-8865-0BFF-F7EE3F37A00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D6B775F-A881-9D60-B9D2-77FF6CE35C9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73B9E52-A95F-87C5-84FB-AC1BA84124E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F275741-101F-FC07-6C7F-1B32F7F563D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E56B19D-8EC8-36E6-0338-5F83EAF81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69554E-7BA9-72BC-D877-3928E0A6E8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3733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27515-9563-B506-A9D3-33BC253D5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B4F7F5E-53F4-F77F-3D5D-CD8E0F1A9C7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C8CE49F-A93F-DFAE-5B93-E1E88724480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3A8A972-6D4C-2245-AEAD-A60F59755EF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E18DB89-9234-9C9D-BAA8-CBD7A76F75E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3FA869D-D1F1-DFF2-A36F-BC9D6E5A85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C7AB4B-A994-52A3-150F-8ECF975B8914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ممتاز. شخصيات الحكاية هي: سلمى وأمها والخزانة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FEDAE3D-A44A-922C-0A03-51A44F62DC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709" y="2103445"/>
            <a:ext cx="954510" cy="979351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E08EAF09-D02E-0D36-8CD9-902136EAB17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AD03C8F9-A2DB-0673-F9E1-60A64492AE7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44AF7268-FA5C-24DD-3C27-289241644C3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2894242E-8EDF-5C36-5BF4-398DDD7E953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EC8E616-18A2-C9B5-34D9-C71A1D398F8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0995D1CC-E354-51E7-733A-F9E00B5FFEA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74644A42-EC3C-33C6-FBA7-9A0FDCEB70F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637ED4E5-D261-A9FE-4A01-51610B2191E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1370C19-AC39-AF27-C3B4-62FB6B2B3C61}"/>
              </a:ext>
            </a:extLst>
          </p:cNvPr>
          <p:cNvSpPr/>
          <p:nvPr/>
        </p:nvSpPr>
        <p:spPr>
          <a:xfrm>
            <a:off x="5710444" y="2081873"/>
            <a:ext cx="2880000" cy="984387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اَلْأُمُّ</a:t>
            </a:r>
            <a:endParaRPr lang="ar-MA" sz="20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4FBE1CE-ABD1-F3BE-D772-72386FC31B8C}"/>
              </a:ext>
            </a:extLst>
          </p:cNvPr>
          <p:cNvSpPr/>
          <p:nvPr/>
        </p:nvSpPr>
        <p:spPr>
          <a:xfrm>
            <a:off x="3315067" y="5359134"/>
            <a:ext cx="2880000" cy="979351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اَلْخِزانَةُ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4102D6B-74CE-7203-5735-2F9E96CC911C}"/>
              </a:ext>
            </a:extLst>
          </p:cNvPr>
          <p:cNvSpPr/>
          <p:nvPr/>
        </p:nvSpPr>
        <p:spPr>
          <a:xfrm>
            <a:off x="721613" y="2081874"/>
            <a:ext cx="2880000" cy="979351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سَلْمى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DAC7C22-B686-29AD-0B33-983F4D5B5AFB}"/>
              </a:ext>
            </a:extLst>
          </p:cNvPr>
          <p:cNvSpPr/>
          <p:nvPr/>
        </p:nvSpPr>
        <p:spPr>
          <a:xfrm>
            <a:off x="3574737" y="3082796"/>
            <a:ext cx="1980000" cy="1733561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شَخْصِياتُ </a:t>
            </a:r>
            <a:r>
              <a:rPr lang="ar-MA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6EB920C3-F858-52E3-F5A7-25093A36589E}"/>
              </a:ext>
            </a:extLst>
          </p:cNvPr>
          <p:cNvCxnSpPr>
            <a:cxnSpLocks/>
          </p:cNvCxnSpPr>
          <p:nvPr/>
        </p:nvCxnSpPr>
        <p:spPr>
          <a:xfrm flipV="1">
            <a:off x="5460338" y="3117633"/>
            <a:ext cx="289964" cy="289964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268709A9-CD88-0A0F-DC9F-5D07D3A903C9}"/>
              </a:ext>
            </a:extLst>
          </p:cNvPr>
          <p:cNvCxnSpPr>
            <a:cxnSpLocks/>
          </p:cNvCxnSpPr>
          <p:nvPr/>
        </p:nvCxnSpPr>
        <p:spPr>
          <a:xfrm flipH="1" flipV="1">
            <a:off x="3379172" y="3121542"/>
            <a:ext cx="341573" cy="229647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2B9EB5B0-E65D-A7EB-CEC4-932EEE66DE5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28" y="2196154"/>
            <a:ext cx="587867" cy="75078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404E46C-7323-B8F9-AD0E-199313E000D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86785" y="2155066"/>
            <a:ext cx="572826" cy="832964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C68FF7B8-57E8-912C-FC24-377689F8C07B}"/>
              </a:ext>
            </a:extLst>
          </p:cNvPr>
          <p:cNvGrpSpPr/>
          <p:nvPr/>
        </p:nvGrpSpPr>
        <p:grpSpPr>
          <a:xfrm>
            <a:off x="3499183" y="5476538"/>
            <a:ext cx="612416" cy="797788"/>
            <a:chOff x="2770340" y="1856823"/>
            <a:chExt cx="3352800" cy="3953256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83B60B5-7429-AF73-277B-19B68CC21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0340" y="1856823"/>
              <a:ext cx="3352800" cy="3953256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77A72D6-C6FE-A6EF-098D-D46002CE1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5198301" y="3021953"/>
              <a:ext cx="706020" cy="1265030"/>
            </a:xfrm>
            <a:prstGeom prst="rect">
              <a:avLst/>
            </a:prstGeom>
          </p:spPr>
        </p:pic>
      </p:grp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BFB471A9-B9E0-4198-19C0-C10EE7F488F0}"/>
              </a:ext>
            </a:extLst>
          </p:cNvPr>
          <p:cNvCxnSpPr>
            <a:cxnSpLocks/>
          </p:cNvCxnSpPr>
          <p:nvPr/>
        </p:nvCxnSpPr>
        <p:spPr>
          <a:xfrm>
            <a:off x="4572000" y="4966090"/>
            <a:ext cx="0" cy="393044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8989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82A93-96C6-DEBC-900D-51AB90687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445BA72-BC70-C2D0-B6CE-D49F177A450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DF8A68-F774-FFCC-0782-A811677567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C753A0-9BDA-3932-375E-D1D83A97712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44509D6-D3A3-9BAD-A656-26EB70A5D9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5C7C6B1-A1A1-A7FC-5C56-B06A7C8390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12E274E-706E-21BF-875D-A05F32387B9D}"/>
              </a:ext>
            </a:extLst>
          </p:cNvPr>
          <p:cNvSpPr txBox="1"/>
          <p:nvPr/>
        </p:nvSpPr>
        <p:spPr>
          <a:xfrm>
            <a:off x="394949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سنستمع الآن للحكاية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وسأطرح عليكم أسئلة عن الأماكن والأزمنة  المذكورة فيها.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EE33612-ED3F-8652-5A28-E0ED9B853DC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9A097BA-01BA-B04A-32F7-7E8ED5DB258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1B25E6E-9CC1-D716-8F23-B405D702645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EDFB2DE-D32B-6354-8D90-69AB125BD76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B719D91-E8A6-4BDE-A01E-FC6EB1A9DEE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89BAF46-9E9F-CF69-8A19-3B18E7BB795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6162286-F4A3-C656-996A-8E66E762CCC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792E795-8E77-AE2F-2C67-08BFAC36A5F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3005CCF8-F0D9-F728-7EEC-F536C03D6F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7013" y="1399846"/>
            <a:ext cx="4216107" cy="486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8689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89603-4E8C-F72F-B054-009BE0877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8A0089E-930A-0289-2C38-8E6A5007ABF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16E5906-89CD-21A4-6ACA-CAFB07446A5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993DCBC-7EC8-A23E-BACD-379B77F9869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29CC8E-52B1-C36D-4043-BBF8B05DCEF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2A033E-01F7-97F2-435C-5624E65552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B0F5DEB-ECDC-1ED4-4DCC-9C1DA7DB6B66}"/>
              </a:ext>
            </a:extLst>
          </p:cNvPr>
          <p:cNvSpPr txBox="1"/>
          <p:nvPr/>
        </p:nvSpPr>
        <p:spPr>
          <a:xfrm>
            <a:off x="422071" y="35846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لنستمع للحكاية</a:t>
            </a:r>
          </a:p>
          <a:p>
            <a:pPr algn="r" rtl="1"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ينقر الأستاذ(ة) على الأيقونة لتسميع الحكاية.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التسجيل الصوتي_الخزانة المنسية">
            <a:hlinkClick r:id="" action="ppaction://media"/>
            <a:extLst>
              <a:ext uri="{FF2B5EF4-FFF2-40B4-BE49-F238E27FC236}">
                <a16:creationId xmlns:a16="http://schemas.microsoft.com/office/drawing/2014/main" id="{AF2E5A93-3C9B-3D70-E9A3-765D12C245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62310" y="387374"/>
            <a:ext cx="764126" cy="61979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5EC9726-9039-5A37-7F56-8FCEA94E271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42C0F24B-ADE7-2935-DB15-6909588358A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3660990-983E-29B4-A68C-1DB994C0912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8BBD1E4-80B6-4425-36E2-8068869311B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1324351-8C98-4187-D354-32E8E8263AE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AA9AC9D-DCA9-BB12-4F1D-BEBBBC7F348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82F90A4-ABC4-A560-71F0-1B1D7F9133A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F296E9B-D2B1-A9E0-ACCB-06A1E7AA726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69485E5-C2D6-AB35-2D23-DF66864086F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059" y="1699369"/>
            <a:ext cx="4068667" cy="405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87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6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C6ABA83-61A3-E999-5FC9-5EBBEF1BCD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001162-23BF-BFF5-20D7-6E80848160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9EC6BF-5003-619D-5804-FC2F2B4B3E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C3AAEB-C729-B1F1-D998-19E4DA534B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CDF1BD-0B9D-CDAA-0E0F-A37335B1AA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0323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21F5B8-AF47-3FCA-DF04-16F21F2B4524}"/>
              </a:ext>
            </a:extLst>
          </p:cNvPr>
          <p:cNvSpPr txBox="1"/>
          <p:nvPr/>
        </p:nvSpPr>
        <p:spPr>
          <a:xfrm>
            <a:off x="422071" y="444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كانت سلمى جالسة تشاهد لوحتها الإلكترونية؟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واحد إجابته مع زميله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C143CAA-90C7-8663-A62F-DA3EC081268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25C0B9E2-4ED2-90D9-B8DC-8EA7FAC4493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BA5DAAF-4323-0926-2EDC-5D08E07C7EB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60553F3E-7D94-46B7-E9A7-CC5D2690C0D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981D2E88-9FB2-D20B-869A-F9562EFA6B5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32F378D-5293-76BE-0DC3-D9146FC1263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34458786-85C1-D675-503A-EFD632A36CF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62BBF42-40B3-4EBE-8F18-DFA5A9CBA5C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9" name="Image 8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20EA5FF9-C958-9FCA-A737-8D4FA384C3D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45" y="400277"/>
            <a:ext cx="893077" cy="65936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85B0CA-1B57-B817-5B50-DAC767E619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8535" y="2218771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85122-0444-49B8-18F8-06EFF625C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915CDF3-AF33-841E-AAA3-6512344AF60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43B640B-D88F-C201-9357-C1E85B528E9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2DEA765-3319-4FC0-629B-353EC329164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E5B464-8450-9881-984F-D27026CB1F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B7DC50-ED62-AF88-B2FE-CA92F3740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6533E5BF-AFC0-441C-D17B-456663E27B4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434C85C-752E-03AD-2D7E-5FD62C8E5CC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B9C5C1F-EBC8-66D7-D4BB-DE4B1D05778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47FF51B-ED54-04EE-0A18-EC4CC8621D3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9CD1185-12ED-F3B9-257F-88395251842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7ACEA45E-99C6-2E38-0FE2-8EE72C89110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71C0E55-393C-452E-87D1-2BC8F14F529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3C83FB8-5564-F370-17BF-A9FBE59C9F6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8899228B-F754-74CB-B388-9E2C7C8B35A8}"/>
              </a:ext>
            </a:extLst>
          </p:cNvPr>
          <p:cNvSpPr txBox="1"/>
          <p:nvPr/>
        </p:nvSpPr>
        <p:spPr>
          <a:xfrm>
            <a:off x="422071" y="43553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إجابته؟ كانت في غرفتها.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للأستاذ مطالبة المتعلم باستحضار العبارة الدالة على ذلك في النص.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1E11C94-5015-1857-24FA-FF154C613278}"/>
              </a:ext>
            </a:extLst>
          </p:cNvPr>
          <p:cNvGrpSpPr/>
          <p:nvPr/>
        </p:nvGrpSpPr>
        <p:grpSpPr>
          <a:xfrm>
            <a:off x="1936108" y="1763845"/>
            <a:ext cx="5164533" cy="3685442"/>
            <a:chOff x="1936108" y="1763845"/>
            <a:chExt cx="5164533" cy="3685442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62CA994-C2EC-C61E-F3E3-878398C17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6108" y="1763845"/>
              <a:ext cx="5164533" cy="3685442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D83F99C-E25C-7FE3-7D37-525896BEB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735387" y="2436936"/>
              <a:ext cx="2802422" cy="2035103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3FE21EF-0DC9-B4B9-7E60-179D1054F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953578" y="2956603"/>
              <a:ext cx="2220657" cy="2035103"/>
            </a:xfrm>
            <a:prstGeom prst="rect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16DD7A0-EF32-84A4-CC88-7F9E7BDE64F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3262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F13A3-0E35-A217-90A7-84E143E71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98A1B95-8C8F-13C2-4605-C20AD634639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76BB3A-C66D-B902-FE4A-C1585FAD45E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1B1069-C1DB-5773-A651-460126CF395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F67FF92-0E36-14DF-F79A-D4F27E0B71B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0F36C14-8458-3A31-3DFD-E17F26C66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1BFD183-2BF7-D537-E9C0-91D5EEDCD5C7}"/>
              </a:ext>
            </a:extLst>
          </p:cNvPr>
          <p:cNvSpPr txBox="1"/>
          <p:nvPr/>
        </p:nvSpPr>
        <p:spPr>
          <a:xfrm>
            <a:off x="422071" y="4587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كانت أمها تكلمها؟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واحد إجابته مع زميله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A0A50D5-E108-D3E3-65B9-3ADB340896E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FA15895-3F20-C664-D54D-9C09C81063C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012E789-FC49-4204-594F-9E128B8DC97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C9D0BFC-B556-933B-90F4-9855A116630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78261BF-22D8-299D-ADA5-D0BB9160732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8E05A9-C9EF-26D0-4CE8-95BCE8EAE71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4A165AB-099D-14B9-015D-69B8D30E6B6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D16CBA5-2BEE-1C2D-19F0-D850F6E543C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3D72EA53-A920-4B7C-9962-79D1C0B5FAD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45" y="400277"/>
            <a:ext cx="893077" cy="65936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2B06245-F374-778F-88DE-4814E5A24C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08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6F7DF-3258-8542-84CD-1DC39059D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34B06D-71A3-B734-065D-2A926B9F511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2B0C70C-5F56-197B-AC06-DD6AFE44B35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917B0D3-F2D6-6EF0-331B-B8E94453FD5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6516C15-0604-2FA9-8178-BDECE3BE369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F3E8660-C124-76E5-627F-19D07CE1D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BDD2798A-404D-9BEB-3CAD-68DC2764FCBD}"/>
              </a:ext>
            </a:extLst>
          </p:cNvPr>
          <p:cNvGrpSpPr/>
          <p:nvPr/>
        </p:nvGrpSpPr>
        <p:grpSpPr>
          <a:xfrm>
            <a:off x="2345252" y="1654365"/>
            <a:ext cx="3893764" cy="3731827"/>
            <a:chOff x="2345252" y="1654365"/>
            <a:chExt cx="3893764" cy="373182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94581D5-20A8-2477-4076-88F819FFD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221" b="46630"/>
            <a:stretch/>
          </p:blipFill>
          <p:spPr>
            <a:xfrm>
              <a:off x="3092982" y="1654365"/>
              <a:ext cx="3146034" cy="3731827"/>
            </a:xfrm>
            <a:prstGeom prst="rect">
              <a:avLst/>
            </a:prstGeom>
          </p:spPr>
        </p:pic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397F68BC-87C5-0E0F-308E-45EC5E5210F2}"/>
                </a:ext>
              </a:extLst>
            </p:cNvPr>
            <p:cNvSpPr/>
            <p:nvPr/>
          </p:nvSpPr>
          <p:spPr>
            <a:xfrm>
              <a:off x="2345252" y="1742047"/>
              <a:ext cx="1495460" cy="18659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021E0203-1240-62A6-29F5-E340CEEBE16B}"/>
                </a:ext>
              </a:extLst>
            </p:cNvPr>
            <p:cNvSpPr/>
            <p:nvPr/>
          </p:nvSpPr>
          <p:spPr>
            <a:xfrm>
              <a:off x="3580229" y="1990858"/>
              <a:ext cx="649170" cy="539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0BB7AD5-E30F-4425-1A48-8BED0A7C7EC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64450750-F101-DA61-5F23-08FD02A76C7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04CCFBE-EE4F-CA44-43CA-A5D18243569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54FFB8B-DC7C-D051-EC89-29EF7BE99FE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16489352-D9DF-CE43-B9EB-43F40BEDFF1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19C2203-0C05-70EC-1BD0-75BDDFE526C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808095B-6C9E-5BD4-3FE8-C594F3838D3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C7A8D15-7A9A-AAA8-FFAC-8E8F61708C5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4D79123-AEB1-8028-C6A1-7276ADF125F0}"/>
              </a:ext>
            </a:extLst>
          </p:cNvPr>
          <p:cNvGrpSpPr/>
          <p:nvPr/>
        </p:nvGrpSpPr>
        <p:grpSpPr>
          <a:xfrm>
            <a:off x="1881240" y="1717532"/>
            <a:ext cx="5164533" cy="3685442"/>
            <a:chOff x="1936108" y="1763845"/>
            <a:chExt cx="5164533" cy="3685442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64F19A8A-7E9A-1E93-D6CB-7F1E523AD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6108" y="1763845"/>
              <a:ext cx="5164533" cy="3685442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133B98FA-E1F6-55F5-5AC0-371671884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735387" y="2436936"/>
              <a:ext cx="2802422" cy="2035103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681D394-71FE-D6D3-8E7D-5E77247E6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953578" y="2956603"/>
              <a:ext cx="2220657" cy="2035103"/>
            </a:xfrm>
            <a:prstGeom prst="rect">
              <a:avLst/>
            </a:prstGeom>
          </p:spPr>
        </p:pic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2B27D844-E972-9A49-CDB4-1C48FEAECE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941" y="2163708"/>
            <a:ext cx="1388610" cy="279309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E287DD1C-D025-DE68-2B67-805FD5D349BF}"/>
              </a:ext>
            </a:extLst>
          </p:cNvPr>
          <p:cNvSpPr txBox="1"/>
          <p:nvPr/>
        </p:nvSpPr>
        <p:spPr>
          <a:xfrm>
            <a:off x="422071" y="43553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جيد. كانت أمها معها في الغرفة.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للأستاذ مطالبة المتعلم باستحضار العبارة الدالة على ذلك في النص.</a:t>
            </a:r>
          </a:p>
        </p:txBody>
      </p:sp>
    </p:spTree>
    <p:extLst>
      <p:ext uri="{BB962C8B-B14F-4D97-AF65-F5344CB8AC3E}">
        <p14:creationId xmlns:p14="http://schemas.microsoft.com/office/powerpoint/2010/main" val="27945940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465F1-C0AD-874A-3FFD-78601CC10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0A478C8-0B34-E4C0-8CBB-B941C1EA3D1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50349DD-DE58-D60B-DCA9-E7D3E6C63A2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FD57937-9F8F-E2BD-D9AE-6A325CF969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E4CC1F6-BB84-4F9A-A0D4-4C3EB41CEBD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879903-21E0-7A37-D6F1-CCD46364F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051A1F8-7049-D751-7ECB-D00A23AAC696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وقعت أحداث الحكاية؟.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3EA731C-ACD6-7469-9B2E-7620A5C9047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219550B-4109-E0D2-3C21-097906FBCF0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7D3A308-2A59-F230-A43A-4AA65606E6E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E8C5532-651F-CCC2-8D9E-00FCA31E153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6058F7E-2754-D5D7-CEDB-EC7594544AA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66629A1-73D5-7B45-B075-98F2CD0BB63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53D1DFB7-04A1-65F2-3568-F5B0CEA1ED6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FF11CA0-2E76-BF7F-9C8E-06EB4923762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04DB7F1B-2613-60AB-80A4-8E373167A4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356" y="1931887"/>
            <a:ext cx="4735287" cy="337913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892F6CA-F8CC-4E82-3F71-7B0F1C3C739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3522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F29AF-5097-52A5-45C8-DA8A530FD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E47124C-55BE-2C5D-D843-4641519CA5F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405B8-F247-38D7-D2AB-6BED92DB9F4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E8B48E-FEAB-8B27-0F8E-E4EF9C1190B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02801A4-2ECA-04DE-C612-166DB2E3D8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8B2E2AF-2FCE-D106-7339-B3DBC0BD34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EAC62D9-EDE9-F431-AE48-217CC642E12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جيد. وقعت أحداث الحكاية في غرفة سلمى.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4DE65EE-6535-D8D3-0000-1571FF70723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F25C9B3-DB82-1590-4BA3-116C3AC7F23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6379B4C-3F6D-2C80-E15E-5A99223539B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C97E34F-F5AF-BF32-BD09-1EB0E3245D9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7D43A7D8-31C2-34A7-022F-E35C8AE4E7F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8638F8D-C723-6E92-BD0A-5FF5209FD78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F28622D3-D3D0-A95D-5D18-81CC08838A2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3917FA5-AB49-0CDB-7924-3E8103A2A47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6EE31306-5C6E-33B2-9584-9CF3C036F7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176" y="3010890"/>
            <a:ext cx="4735287" cy="3379130"/>
          </a:xfrm>
          <a:prstGeom prst="rect">
            <a:avLst/>
          </a:prstGeom>
        </p:spPr>
      </p:pic>
      <p:sp>
        <p:nvSpPr>
          <p:cNvPr id="22" name="Flèche : bas 21">
            <a:extLst>
              <a:ext uri="{FF2B5EF4-FFF2-40B4-BE49-F238E27FC236}">
                <a16:creationId xmlns:a16="http://schemas.microsoft.com/office/drawing/2014/main" id="{60FB0651-8426-9280-A466-AA288D649662}"/>
              </a:ext>
            </a:extLst>
          </p:cNvPr>
          <p:cNvSpPr/>
          <p:nvPr/>
        </p:nvSpPr>
        <p:spPr>
          <a:xfrm>
            <a:off x="4389120" y="2811069"/>
            <a:ext cx="365760" cy="403346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157C15A-9970-F92B-194D-61020859D3A0}"/>
              </a:ext>
            </a:extLst>
          </p:cNvPr>
          <p:cNvSpPr/>
          <p:nvPr/>
        </p:nvSpPr>
        <p:spPr>
          <a:xfrm>
            <a:off x="3963899" y="1594745"/>
            <a:ext cx="1325855" cy="1116414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044100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1AA26-4EE4-235F-B87C-69D1B21E6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A659D70-4FB8-1871-CE22-A24F7FC5D4A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3D4C7C-94D2-8E14-9FA4-C6D988AB4B4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12847D-D426-4896-6912-DA77D4814EF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3E515EA-2F03-7977-2D62-73106C216ED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A1A6C8-FF83-9B7F-C07F-DAFF1BE5D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1DA7CDF4-420C-32BE-C323-8FBB12B93BA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D7AEEE3-788F-A13C-F8BE-A745081D698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7ED23F1-0000-B7A1-7FB2-6DBFD973871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5C4C8972-5D21-FB0F-DEBB-88985173654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EC47127E-2796-F34A-9A7C-273922EA5AD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C04DC1B5-54FE-FD5D-4CF6-2A54BC6A2C8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223191EB-6B22-9D1F-66ED-397DBB46BD8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E7CB4C9-B7EB-C2B0-CD3D-24B544F9597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780902F-A27D-3ED8-D2AA-8EDF26032559}"/>
              </a:ext>
            </a:extLst>
          </p:cNvPr>
          <p:cNvSpPr txBox="1"/>
          <p:nvPr/>
        </p:nvSpPr>
        <p:spPr>
          <a:xfrm>
            <a:off x="465995" y="375216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مجددا للحكاية. سأطرح عليكم أسئلة عن الزمن الذي جرت فيه أحداث الحكاية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ينقر الأستاذ(ة) على الأيقونة لتسميع الحكاية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التسجيل الصوتي_الخزانة المنسية">
            <a:hlinkClick r:id="" action="ppaction://media"/>
            <a:extLst>
              <a:ext uri="{FF2B5EF4-FFF2-40B4-BE49-F238E27FC236}">
                <a16:creationId xmlns:a16="http://schemas.microsoft.com/office/drawing/2014/main" id="{76881915-7B86-D772-2BCF-344B377FB0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5995" y="348627"/>
            <a:ext cx="696774" cy="65263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E2D2055-FEE7-DF5F-8923-FBEB996437A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059" y="1699369"/>
            <a:ext cx="4068667" cy="405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48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6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EF8AC-531F-6F74-EEFC-960629944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BE597E6-1FB9-2225-473E-89574DF6283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77DBBA2-DB76-B614-1D42-DD1EB227FF5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CF6DF1-B6A0-C379-F994-61A6C16D14D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2C82DE3-FC9B-784E-2C80-DC027871E99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0E5A742-2C52-F5E6-C2BC-68168CDD2A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CE8B36-B420-095E-2016-B13CF971F317}"/>
              </a:ext>
            </a:extLst>
          </p:cNvPr>
          <p:cNvSpPr txBox="1"/>
          <p:nvPr/>
        </p:nvSpPr>
        <p:spPr>
          <a:xfrm>
            <a:off x="422071" y="4587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طلبت الأم من سلمى  الذهاب للنوم؟ 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02D0C06-38C3-50ED-F48C-6640C8F75AC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F9C5AAE5-0218-D67B-0ABC-E71A5028ADF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3BB4F1B3-7085-07A8-CAFF-08ABC705C4D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B6AE8E9-F605-503A-FBE2-A93FCA4D49F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2E0B7AA-F39E-FBA4-802E-F01AF9BED38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C794F4F-07D4-3F57-B3FB-028F9051A1B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A4BC542-E254-163A-75E4-3973E778D2A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420E8EC-536C-1E60-BB8B-4D0EF5AB69A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9CDBB43-02CF-6454-BDC5-A1273F9E506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45" y="400277"/>
            <a:ext cx="893077" cy="65936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DEAE85D-F779-3171-059E-A69CE7A27B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88316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60907-8C9D-C36B-B583-888F1DC9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CF6472-9CE3-6681-B10C-E381391CEEE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DA0E4AF-FF44-9C77-5131-3403701E5B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E1C1DA7-576B-0E37-E5BF-BE4AEA1BB4C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C91C96F-FE1A-D40B-117E-0F31C45E6B1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FC57148-B0B2-C741-1C8C-AB3DD519CA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2AD2038D-F145-3273-8EE0-49C903E747C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2C83F73-0620-C8CC-154D-AB500F618D7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0D38D213-FFA6-4C71-0CDE-A7341186A45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49AB4B8B-01FB-DD68-5ECE-C2224B63945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FCB31FEF-4457-71AA-0C8D-C581E4F4063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6E36DBFC-1A9B-0822-144E-8A368E07295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078B937E-F8A8-B289-025C-516444BE493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9735EF9-D965-D2FA-7C5C-F320ADADF70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D4ACE8DC-F907-18BB-623D-1729B3F3B95D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جيد. طلبت الأم من سلمى الذهاب للنوم ليلا.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للأستاذ مطالبة المتعلم باستحضار العبارة الدالة على ذلك في النص.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EC6EFDF-DE5A-2CE5-A209-EBE312FAA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016" y="1547571"/>
            <a:ext cx="4375968" cy="3752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5636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26546-1DAF-7C93-CAF6-57AD87E3E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CB5E786-1101-D047-0CD5-1D0E25964EF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892F8BE-A6B5-6C81-543C-94ACF724255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988B4BC-4BA3-DE34-1D47-F605EC186BE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4A1ED54-1C06-90B2-2AA3-DB17CF3F615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3F3089E-41A3-55A2-B1E1-EAFE06272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E01E87-14B0-8EDD-1722-998D02DCBB6F}"/>
              </a:ext>
            </a:extLst>
          </p:cNvPr>
          <p:cNvSpPr txBox="1"/>
          <p:nvPr/>
        </p:nvSpPr>
        <p:spPr>
          <a:xfrm>
            <a:off x="422071" y="4587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كانت الخزانة تتحدث مع سلمى ؟ في الليل أم في الصباح؟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3F109D1-5C0C-E092-94F6-04791009E59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9EAB44C0-591E-BEA0-B785-7EF24D58963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DEA2620F-7411-7C7C-8D6D-6C7BFD3DCFB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61A09D38-E16A-ECF3-DA64-35B1028C35C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FEAB5D3-1D2C-8985-46F1-994F63C46DC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9E292F4-94AE-38FE-1E30-30F95BFD1AD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1E18CDB-778C-D688-B904-7F3800C22EB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25082E9-2232-1D35-55B3-F25C5D2DF67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4F089297-1B77-4405-1A66-CA79D0BFBA1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45" y="400277"/>
            <a:ext cx="893077" cy="65936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D4730E1-E96A-1886-BDD3-D0D632A486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3279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FB6D1-A273-1B8C-DBFF-D442E49A6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F5E2ABB-6CF5-8278-96D3-E32D127D1C6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04648B-A5D7-B2BE-E296-F7EBF01976DC}"/>
              </a:ext>
            </a:extLst>
          </p:cNvPr>
          <p:cNvGrpSpPr/>
          <p:nvPr/>
        </p:nvGrpSpPr>
        <p:grpSpPr>
          <a:xfrm>
            <a:off x="312517" y="34476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916765C-6A2D-8F58-E016-E968FB24542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4355953-0C3F-1151-151C-6CB0C50835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0373D34-EE4E-7B86-ABB5-4A2739722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5C64550-BE8B-1E1F-BE83-AAECD48780ED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كانت الخزانة تتحدث مع سلمى ليلا . 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للأستاذ مطالبة المتعلم باستحضار العبارة الدالة على ذلك في النص.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A3D312-4D2E-4692-785D-C35108957A1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158487C-54CE-1E51-1EEC-5BE4C84937C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01D8A79-AF05-1FFA-7FC8-B057511692D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194C449-5414-23C7-5AEB-80FDE5D0641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38F4147-443B-618A-B96F-AB2433CEFB9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6375C32-FD36-2ED5-8B5D-C61523EBFA8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2DE582D9-A2DC-5AF8-1EC3-84840E70192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D84277C-EBC2-5525-C5D4-0CA14729A14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03EBDEBA-B7D8-3049-D3DE-D386A8C036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00" y="1625413"/>
            <a:ext cx="4418943" cy="397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31732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C768D-F6BB-D1C1-57AE-8D13B09FA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5E8BA18-1D2A-FA5A-C077-EFB8FD57AF1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9892AC9-EE49-243E-5E90-BA9AB37C739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90829E2-D6B7-BD47-2DA1-3F0B94F0030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DF0FE61-CE14-5C9A-01AF-868F5E29AC9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C17500B-5F19-03CF-AE01-96574EA21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83BD482-A3C5-AC52-A99F-9180A5983CE2}"/>
              </a:ext>
            </a:extLst>
          </p:cNvPr>
          <p:cNvSpPr txBox="1"/>
          <p:nvPr/>
        </p:nvSpPr>
        <p:spPr>
          <a:xfrm>
            <a:off x="422071" y="4587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أخذت سلمى تقرأ القصة ؟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B3798D-F7E6-BBA8-4428-19B0B3E671D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79F8E6B7-993D-9445-E835-FE5C3B5655E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8452807A-BCD1-A528-CB89-FD079F7659C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AA59B0-1E03-086F-8494-71023AB7442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D611D4C-5410-58E3-5F3F-6713A83E2A8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03C10A9-9382-E259-FEC8-F74F113033D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269026A-A33E-9F30-9271-CD2A0B07D44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5750B05-8239-42F8-9DB4-3DCAC920B23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57337620-CAAB-6B8C-057D-1E2BE8819DB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45" y="400277"/>
            <a:ext cx="893077" cy="65936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A41A20F-C9F9-3B30-96F5-0BC5E6ECEF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8535" y="2022458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408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B5AF8-C8F0-7E24-AC25-1135FF48E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216A12B-6C77-852B-6BC4-B438821D061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904384-FD95-1E73-7B12-189E9CF5B8C9}"/>
              </a:ext>
            </a:extLst>
          </p:cNvPr>
          <p:cNvGrpSpPr/>
          <p:nvPr/>
        </p:nvGrpSpPr>
        <p:grpSpPr>
          <a:xfrm>
            <a:off x="312517" y="34476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9EDB0A6-7A67-35FF-F00F-BE9E9FC97DC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7DFADFF-D808-0D07-04D5-4F536EFE2C6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851E21D-FC22-B38E-880E-08BF24816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61AF35F-C57D-F764-AC7E-33D135A5F48A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ممتاز. أخذت سلمى تقرأ القصة عندما استيقظت صباحا. 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للأستاذ مطالبة المتعلم باستحضار العبارة الدالة على ذلك في النص.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F3F63AE-DCB8-9815-63BC-31E7CCD51BC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B60BD4B0-3726-BD17-4A0B-6EE547FA4B0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03C156E-157F-5FCE-E6AA-316B9EF2BB9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1C1E1673-DDCC-7EEB-5C24-DED7316C261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668A644-DDEC-EE75-5CED-CADED242E16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A59767F-C0F7-1F07-FB37-D45D539EECF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68F4C093-706F-57C6-822D-7683C11539A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A4DCFA2-F8A8-99DB-C5D3-0AFCF56D613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D8694627-1705-2C20-7E9D-E75421F391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963" y="1772259"/>
            <a:ext cx="4070073" cy="337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74334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54CC6-9C61-9762-8AED-FF6F28977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313B903-D0F6-A1E5-D4AF-988A597EB30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671C6A8-0687-5586-D27D-F089C598E58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02E7B3F-2B12-6531-43C4-7799B954B3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A9CF0BF-7FC8-F519-99BD-3A070A59A7E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CD877E4-0509-5098-E92E-607A2061C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39879FD-AD11-904F-107A-D484FD92424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خلال إجاباتكم، فقد وقعت بعض أحداث الحكاية في الليل، ووقعت أحداث أخرى في الصباح.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069538B-9986-FFBF-6799-9F19E86EB57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C95ADA86-4058-832B-BAF7-6BFA8506DB7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92B0168B-73C8-3CF3-1BCF-8CAC369AFA0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0921F47-9229-A5E1-DDC7-091DE5601E9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63ECBB06-B0FE-8207-2269-173ABF84D8A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04481C8-FD63-1CD0-B91B-B014AB4F5F0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3820DF95-E378-0E84-F0BE-9C683D66831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42AF558-C4DF-6E67-91AA-D24858722D3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9BC8495-7426-9B5D-C589-302C8921F959}"/>
              </a:ext>
            </a:extLst>
          </p:cNvPr>
          <p:cNvGrpSpPr/>
          <p:nvPr/>
        </p:nvGrpSpPr>
        <p:grpSpPr>
          <a:xfrm>
            <a:off x="2097813" y="2894969"/>
            <a:ext cx="5117415" cy="669063"/>
            <a:chOff x="2710000" y="2788427"/>
            <a:chExt cx="3724000" cy="669063"/>
          </a:xfrm>
        </p:grpSpPr>
        <p:sp>
          <p:nvSpPr>
            <p:cNvPr id="15" name="Flèche : bas 14">
              <a:extLst>
                <a:ext uri="{FF2B5EF4-FFF2-40B4-BE49-F238E27FC236}">
                  <a16:creationId xmlns:a16="http://schemas.microsoft.com/office/drawing/2014/main" id="{23C3978E-7BFB-058D-10DC-2A5E649EBFC6}"/>
                </a:ext>
              </a:extLst>
            </p:cNvPr>
            <p:cNvSpPr/>
            <p:nvPr/>
          </p:nvSpPr>
          <p:spPr>
            <a:xfrm>
              <a:off x="6065875" y="2985438"/>
              <a:ext cx="368125" cy="462198"/>
            </a:xfrm>
            <a:prstGeom prst="downArrow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8CC91AE-A0DF-AA8A-8D86-274293F5944D}"/>
                </a:ext>
              </a:extLst>
            </p:cNvPr>
            <p:cNvSpPr/>
            <p:nvPr/>
          </p:nvSpPr>
          <p:spPr>
            <a:xfrm>
              <a:off x="2799245" y="2788427"/>
              <a:ext cx="3545510" cy="20246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2" name="Flèche : bas 21">
              <a:extLst>
                <a:ext uri="{FF2B5EF4-FFF2-40B4-BE49-F238E27FC236}">
                  <a16:creationId xmlns:a16="http://schemas.microsoft.com/office/drawing/2014/main" id="{E68525A5-44C5-566B-3CEC-147EE1462455}"/>
                </a:ext>
              </a:extLst>
            </p:cNvPr>
            <p:cNvSpPr/>
            <p:nvPr/>
          </p:nvSpPr>
          <p:spPr>
            <a:xfrm>
              <a:off x="2710000" y="2995292"/>
              <a:ext cx="368125" cy="462198"/>
            </a:xfrm>
            <a:prstGeom prst="downArrow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4" name="Ellipse 3">
            <a:extLst>
              <a:ext uri="{FF2B5EF4-FFF2-40B4-BE49-F238E27FC236}">
                <a16:creationId xmlns:a16="http://schemas.microsoft.com/office/drawing/2014/main" id="{0ABFE045-D345-CA3D-5035-E806A14A5B87}"/>
              </a:ext>
            </a:extLst>
          </p:cNvPr>
          <p:cNvSpPr/>
          <p:nvPr/>
        </p:nvSpPr>
        <p:spPr>
          <a:xfrm>
            <a:off x="3909072" y="1373385"/>
            <a:ext cx="1325855" cy="1116414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اَلزَّمانُ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FA43CD3-704B-B61E-1215-CCC48E228128}"/>
              </a:ext>
            </a:extLst>
          </p:cNvPr>
          <p:cNvSpPr/>
          <p:nvPr/>
        </p:nvSpPr>
        <p:spPr>
          <a:xfrm>
            <a:off x="5605320" y="3640155"/>
            <a:ext cx="2880000" cy="984387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لَيْلاً</a:t>
            </a:r>
            <a:endParaRPr lang="ar-MA" sz="20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A26A9ED-FE05-11F5-6272-877FF3F3B8CC}"/>
              </a:ext>
            </a:extLst>
          </p:cNvPr>
          <p:cNvSpPr/>
          <p:nvPr/>
        </p:nvSpPr>
        <p:spPr>
          <a:xfrm>
            <a:off x="676257" y="3640155"/>
            <a:ext cx="2880000" cy="979351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صَباحاً</a:t>
            </a:r>
          </a:p>
        </p:txBody>
      </p:sp>
      <p:sp>
        <p:nvSpPr>
          <p:cNvPr id="25" name="Flèche : bas 24">
            <a:extLst>
              <a:ext uri="{FF2B5EF4-FFF2-40B4-BE49-F238E27FC236}">
                <a16:creationId xmlns:a16="http://schemas.microsoft.com/office/drawing/2014/main" id="{2BF22675-A92F-0D1D-053D-50B3BD52E794}"/>
              </a:ext>
            </a:extLst>
          </p:cNvPr>
          <p:cNvSpPr/>
          <p:nvPr/>
        </p:nvSpPr>
        <p:spPr>
          <a:xfrm>
            <a:off x="4324228" y="2489799"/>
            <a:ext cx="505867" cy="46219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B5E7779-4471-6866-6D41-C663CEAD86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93849" y="3685875"/>
            <a:ext cx="1000500" cy="8220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9C37156-ACD4-89FE-ED75-8FC22A708F5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11" y="3600771"/>
            <a:ext cx="1000501" cy="102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93473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96B78-D6E2-C49B-450E-B94C99CAE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589E592-D8D4-A8D5-7022-1B46F69D24A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0C308C6-05DC-974C-EE0C-82A4F2B7590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815D314-5F59-C0B6-5655-F10D8FC4747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88EB7DE-2C9A-B7E6-1B9C-F3A4467FA9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085C948-F4F9-539A-8147-FF2D81DED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C5773FE-2E7B-B6D2-C87F-724E2525F160}"/>
              </a:ext>
            </a:extLst>
          </p:cNvPr>
          <p:cNvSpPr txBox="1"/>
          <p:nvPr/>
        </p:nvSpPr>
        <p:spPr>
          <a:xfrm>
            <a:off x="394949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وقعت أحداث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الحكاية؟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20D37EC-94BC-CED4-9B01-01499FB2C78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C7A1677-624A-BDF8-067A-5CD1517D27A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4C68536-19A9-20E1-D64C-27C6B300E4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2200C55-D9CC-7102-7161-3778E2BFA50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2C26E3C2-4D0E-1B6A-2C30-E102CE78D13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9C9CBFA-5D38-16F5-22DE-33658EDDDFC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1EAEAE5-3B2D-D8E9-CCBC-60DE45BB5BF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B8ACDF5-02B1-9B95-1E0F-13AD20EDB04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EA9BDD3D-C253-C53E-933D-DFDF3F432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7013" y="1399846"/>
            <a:ext cx="4216107" cy="486721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35C888-E614-118B-033A-D8DD6875248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59185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745EC-5938-696D-AB44-908CE553C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A8FDF3E-804B-C17A-248E-64534C91BC3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051632-43AE-CE6C-D070-5B1F33FC55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4298CD-139C-A7E8-887B-C04EEE04C8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14B0B86-548D-C387-6370-B592A16EEB9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19E73C-E7A8-E6E1-DDDC-5A3AE3C93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F7967B2-618B-8DDE-1AD4-2BBFA51E3CF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وقعت أحداث الحكاية في غرفة سلمى. إذن مكان وقوع أحداث الحكاية هو غرفة سلمى.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B73528-7CAF-42A2-8B45-F448F64A7A9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EC8C6CF0-24C8-41F2-9068-9BA363DF3E9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9593238-2473-56C0-59C0-79AFDD830C0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BF7EBBE-93A5-6B24-DF23-D33D81D3FF4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97DB386-6509-BCB3-5946-8C49863399C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0C6B843F-94AC-8E1E-2B21-456F662911D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8FAEE8D-A7DD-6234-5A13-1331C47888D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C4882CE-A4BC-8255-194D-11908520319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2" name="Flèche : bas 21">
            <a:extLst>
              <a:ext uri="{FF2B5EF4-FFF2-40B4-BE49-F238E27FC236}">
                <a16:creationId xmlns:a16="http://schemas.microsoft.com/office/drawing/2014/main" id="{09BE3F1F-2221-D723-7A5B-239C6627F7C6}"/>
              </a:ext>
            </a:extLst>
          </p:cNvPr>
          <p:cNvSpPr/>
          <p:nvPr/>
        </p:nvSpPr>
        <p:spPr>
          <a:xfrm>
            <a:off x="4389120" y="2811069"/>
            <a:ext cx="365760" cy="403346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6C07E5A-7DA7-DB4B-BED6-4FB76B9CA3B6}"/>
              </a:ext>
            </a:extLst>
          </p:cNvPr>
          <p:cNvSpPr/>
          <p:nvPr/>
        </p:nvSpPr>
        <p:spPr>
          <a:xfrm>
            <a:off x="3963899" y="1594745"/>
            <a:ext cx="1325855" cy="1116414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D74FF80-B7F8-67B6-A138-09C89EE75546}"/>
              </a:ext>
            </a:extLst>
          </p:cNvPr>
          <p:cNvSpPr/>
          <p:nvPr/>
        </p:nvSpPr>
        <p:spPr>
          <a:xfrm>
            <a:off x="3132000" y="3423683"/>
            <a:ext cx="2880000" cy="984387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غُرْفَةُ سَلْمى</a:t>
            </a:r>
            <a:endParaRPr lang="ar-MA" sz="20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D953AEA-FE6C-6C72-792F-1F9D4F35018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3406191"/>
            <a:ext cx="1025927" cy="96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18324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E7F77-156B-43AF-F635-CC9AE37C6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A270573-3457-0776-F3F0-0487C62DCA7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37A32D-8CEE-5E7E-9289-3284036298B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BBAD9D7-2200-902A-0DCC-5461FCF9528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C01793-562B-E75E-390A-78FF5F81FC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9E5CD29-5066-DF9F-21BE-F2F941981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C31DD0-3552-1894-73C4-55B7AE662EEE}"/>
              </a:ext>
            </a:extLst>
          </p:cNvPr>
          <p:cNvSpPr txBox="1"/>
          <p:nvPr/>
        </p:nvSpPr>
        <p:spPr>
          <a:xfrm>
            <a:off x="394949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وقعت أحداث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الحكاية؟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47D5517-1027-9021-6685-CDF4D8EF050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7CD1AD6-B92E-832C-6D37-031300BBA71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03A7565-7588-518C-4EBC-92F290304A5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2A04D4A-7840-EBFA-2539-3627BA028B3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A0787A3-477B-18F5-E3D5-C7C6B67C8F5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9BAE589-B9D1-E9C0-90E4-942D74257DE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D7CBD29-EC47-F2B4-018A-9AE53D54817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206DC84-6B10-2BDF-1155-B5CFEF897F2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50E46DE3-3E7A-E66C-3C80-12974F6C1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7013" y="1399846"/>
            <a:ext cx="4216107" cy="486721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3D3FFE1-8B7C-96A1-9CE5-71C81B7C7A1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3503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39B80-F139-33F9-7AC5-4D2C7ED4C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7CFBCEC-25B6-08EF-F3AB-768363AD853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4FE798-584A-8F39-3844-AF3E05A25FA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9F50D43-8712-AFF0-F4BE-0D6A06D802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56D069-FDDE-76DE-6B9D-F10DEDBAB9B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7A76621-1A6F-D344-6169-76DEE9D55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E56BA0E-61BB-C03A-4CCC-376B19025D2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وقعت بعض أحداث الحكاية في الليل، ووقعت أحداث أخرى في الصباح. إذن زمان وقوع أحداث الحكاية هو الليل والصباح.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C3D19D5-E0E9-A111-9302-F3FC0273A67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65E98763-982F-417A-8E0B-F1AED979850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F699E44-5ADF-609A-A7D2-E81FF70814C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E687A24-5ACE-6C1B-953C-EEBC3D7DFA9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F957C176-9453-5D0D-72D7-7BF89F15E81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2D5A00E6-E87A-F414-3A1D-2CCBA4254BE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09379088-66DB-FD56-9553-94433D1B93A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1122E93-1830-E8F8-AFE2-E609E5EAD9F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D2F91A3-92E3-6ABF-DA7C-F34A9E884439}"/>
              </a:ext>
            </a:extLst>
          </p:cNvPr>
          <p:cNvGrpSpPr/>
          <p:nvPr/>
        </p:nvGrpSpPr>
        <p:grpSpPr>
          <a:xfrm>
            <a:off x="667468" y="1670512"/>
            <a:ext cx="7809063" cy="3256780"/>
            <a:chOff x="676257" y="1373385"/>
            <a:chExt cx="7809063" cy="3256780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1450CAF-D8E4-65BA-5FCA-12027C54578A}"/>
                </a:ext>
              </a:extLst>
            </p:cNvPr>
            <p:cNvGrpSpPr/>
            <p:nvPr/>
          </p:nvGrpSpPr>
          <p:grpSpPr>
            <a:xfrm>
              <a:off x="2097813" y="2894969"/>
              <a:ext cx="5117415" cy="669063"/>
              <a:chOff x="2710000" y="2788427"/>
              <a:chExt cx="3724000" cy="669063"/>
            </a:xfrm>
          </p:grpSpPr>
          <p:sp>
            <p:nvSpPr>
              <p:cNvPr id="15" name="Flèche : bas 14">
                <a:extLst>
                  <a:ext uri="{FF2B5EF4-FFF2-40B4-BE49-F238E27FC236}">
                    <a16:creationId xmlns:a16="http://schemas.microsoft.com/office/drawing/2014/main" id="{AE722DDF-2CCD-B144-F41A-F7DF7A3C1632}"/>
                  </a:ext>
                </a:extLst>
              </p:cNvPr>
              <p:cNvSpPr/>
              <p:nvPr/>
            </p:nvSpPr>
            <p:spPr>
              <a:xfrm>
                <a:off x="6065875" y="2985438"/>
                <a:ext cx="368125" cy="462198"/>
              </a:xfrm>
              <a:prstGeom prst="downArrow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1DDA8C9-0C1A-D191-4760-B6718D0EF55F}"/>
                  </a:ext>
                </a:extLst>
              </p:cNvPr>
              <p:cNvSpPr/>
              <p:nvPr/>
            </p:nvSpPr>
            <p:spPr>
              <a:xfrm>
                <a:off x="2799245" y="2788427"/>
                <a:ext cx="3545510" cy="20246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22" name="Flèche : bas 21">
                <a:extLst>
                  <a:ext uri="{FF2B5EF4-FFF2-40B4-BE49-F238E27FC236}">
                    <a16:creationId xmlns:a16="http://schemas.microsoft.com/office/drawing/2014/main" id="{4026D4BC-1C18-B5EF-E8D0-94016BBBA9DB}"/>
                  </a:ext>
                </a:extLst>
              </p:cNvPr>
              <p:cNvSpPr/>
              <p:nvPr/>
            </p:nvSpPr>
            <p:spPr>
              <a:xfrm>
                <a:off x="2710000" y="2995292"/>
                <a:ext cx="368125" cy="462198"/>
              </a:xfrm>
              <a:prstGeom prst="downArrow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52DA106B-053D-9A44-73EE-835AEB50B8CB}"/>
                </a:ext>
              </a:extLst>
            </p:cNvPr>
            <p:cNvSpPr/>
            <p:nvPr/>
          </p:nvSpPr>
          <p:spPr>
            <a:xfrm>
              <a:off x="3909072" y="1373385"/>
              <a:ext cx="1325855" cy="1116414"/>
            </a:xfrm>
            <a:prstGeom prst="ellipse">
              <a:avLst/>
            </a:prstGeom>
            <a:solidFill>
              <a:srgbClr val="106585"/>
            </a:solidFill>
            <a:ln w="28575"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اَلزَّمانُ</a:t>
              </a:r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D4B68FE-35E0-4AB5-D750-FA4D25C72880}"/>
                </a:ext>
              </a:extLst>
            </p:cNvPr>
            <p:cNvSpPr/>
            <p:nvPr/>
          </p:nvSpPr>
          <p:spPr>
            <a:xfrm>
              <a:off x="5605320" y="3640155"/>
              <a:ext cx="2880000" cy="984387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لَيْلاً</a:t>
              </a:r>
              <a:endParaRPr lang="ar-MA" sz="2000" dirty="0">
                <a:solidFill>
                  <a:srgbClr val="00206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4A9019D-2F5F-75E1-26A3-FEF65127342C}"/>
                </a:ext>
              </a:extLst>
            </p:cNvPr>
            <p:cNvSpPr/>
            <p:nvPr/>
          </p:nvSpPr>
          <p:spPr>
            <a:xfrm>
              <a:off x="676257" y="3640155"/>
              <a:ext cx="2880000" cy="979351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صَباحاً</a:t>
              </a:r>
            </a:p>
          </p:txBody>
        </p:sp>
        <p:sp>
          <p:nvSpPr>
            <p:cNvPr id="25" name="Flèche : bas 24">
              <a:extLst>
                <a:ext uri="{FF2B5EF4-FFF2-40B4-BE49-F238E27FC236}">
                  <a16:creationId xmlns:a16="http://schemas.microsoft.com/office/drawing/2014/main" id="{DDEFF4A0-6C43-1D77-D942-2E4C66EFCD12}"/>
                </a:ext>
              </a:extLst>
            </p:cNvPr>
            <p:cNvSpPr/>
            <p:nvPr/>
          </p:nvSpPr>
          <p:spPr>
            <a:xfrm>
              <a:off x="4324228" y="2489799"/>
              <a:ext cx="505867" cy="462198"/>
            </a:xfrm>
            <a:prstGeom prst="downArrow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4D33CBA-9047-B2E9-585B-097BE4919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10101"/>
                </a:clrFrom>
                <a:clrTo>
                  <a:srgbClr val="010101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93849" y="3685875"/>
              <a:ext cx="1000500" cy="82205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BB3BCE6-45AB-8171-2435-C91D466B1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311" y="3600771"/>
              <a:ext cx="1000501" cy="10293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161190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AB750-357A-9518-905F-9DB533FC3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E1AB33B-B48E-5448-958B-D06E35D5B99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0145D0C-E2CB-CE8B-A9C3-F739964E159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AC25916-21ED-6D4D-F065-8F3E9C145B3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2F23B5C-A46D-667F-C621-B681D0346622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3A03841-EC4B-C074-13D7-8080DDD11A3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94D0184-9317-4891-0F40-288D2F65EADA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0D55459-753D-51AF-FE80-761E7A11A287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CB62B7-4843-4CF7-BE9A-247D7C560B6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ECD5F12-8A20-499D-B09F-85B52D7B5A57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66DD3D29-C422-1B75-8675-D2020DFAA303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046C1CB-B00C-8301-C68A-2B011C41492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585BA6E-9589-52E2-8E63-7C76334B4835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AD73FA7-72A6-4F22-83A8-8D3496F996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25B78F2-945D-D1B8-7E56-E1EAA09855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BBF4C42-3B6B-4603-2928-B10FC82EE96C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432EA73B-F509-2BCF-8E2E-92FB1FB380A6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ACA5886-7628-DF72-1294-A50F8A6E04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1D72DAC2-34EF-60C9-70FB-FB99F0599F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81DBA72-343A-3B91-DF40-B9874EFF567B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2F92E9D7-93E7-7057-2518-BC10B910E31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A23E3E8A-BAFF-2F47-DE32-4D9327C011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A62E9F45-7934-77EA-B590-6B6B727617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4FFA4A75-18E1-B056-F2E5-85A69673A99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9FDF3AB-7E99-CD65-9B0A-925762497F94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5AE8DA5-2181-8719-C4AF-0CE119A8D0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82137A2F-C88B-A18F-61E6-090868E02F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33FFB809-8163-A804-28F9-F09D74717C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ECEE2138-56F6-8DCC-5DF0-F3BE46DD5B5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B0BCFCF-2D37-F9FA-72E3-59E507A2595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B1AC696-BDAE-7360-ADDF-2CA1C33FDFED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85A45406-04A3-B2A1-3601-0D76B2656AB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D64A1F30-0D29-9EA1-20B9-33B18680856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7A7A331-7BF9-C8E9-B813-48B68A2C794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A6163310-B417-58E1-813A-7E67BA158A9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94688761-B54D-F1BA-3545-27C5AC551E3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C67DDB60-865F-352C-385A-B5F788DA250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53894C8-5E42-0B53-350E-8B5C1CD5517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D649B52-5A98-758A-6C16-031B766765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A212BF8D-B559-B7B9-E5A4-E16163CAA89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9BED67BE-7821-2E87-6F97-EEE0B6E8F33A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5F5A731-A3F1-C6F0-CB07-9655161547C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06B74F91-213D-9D46-B042-A9F98FDAC906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8562E9E-621C-6F4A-B40C-518DB969B1B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5D1EB88-DDE8-9036-71FA-0E1383E97B51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1395554-B95A-0AFE-45C5-5BBB681EFD2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FC5D5FB-EDB2-8BA9-A586-966B7C54B3A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6D6173-A9B5-3481-0C4C-8A3CA023245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A3ADA57-F050-93CD-9113-05B7E64E46F4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DCD3DFAC-62AB-4B01-3B04-2736FACD0B2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87288BBD-9A99-9297-FB45-977C691CBD4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6E595A42-B342-D61B-A452-4E73898A88CA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9C95F2DC-7376-2412-92BF-D502BD34FA4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A7DF885-A844-8264-6490-C29DE659D047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F9D160BB-BCAA-07B6-6299-DB86E8EBCBB3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7996AFA-7736-0817-CE50-339537D60C58}"/>
              </a:ext>
            </a:extLst>
          </p:cNvPr>
          <p:cNvGrpSpPr/>
          <p:nvPr/>
        </p:nvGrpSpPr>
        <p:grpSpPr>
          <a:xfrm>
            <a:off x="450877" y="1809265"/>
            <a:ext cx="8205375" cy="3420057"/>
            <a:chOff x="450877" y="1809265"/>
            <a:chExt cx="8205375" cy="3420057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2549FA1-999B-C79F-7B9D-BAD0E8965A08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DECB6A4E-9111-D68C-C27D-26268E23F14E}"/>
                </a:ext>
              </a:extLst>
            </p:cNvPr>
            <p:cNvSpPr txBox="1"/>
            <p:nvPr/>
          </p:nvSpPr>
          <p:spPr>
            <a:xfrm>
              <a:off x="450877" y="3508689"/>
              <a:ext cx="81685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عناصر الحكاية: الزمان والمكان</a:t>
              </a:r>
            </a:p>
            <a:p>
              <a:pPr algn="ctr"/>
              <a:endPara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89FCA1B-8F06-9734-3937-7B35569DBE74}"/>
                </a:ext>
              </a:extLst>
            </p:cNvPr>
            <p:cNvSpPr txBox="1"/>
            <p:nvPr/>
          </p:nvSpPr>
          <p:spPr>
            <a:xfrm>
              <a:off x="487749" y="439832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1487356-887C-A166-6F7A-AFF98089CA4D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309952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3F5A7D9-9740-9B23-DF87-8FB374CE74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369EED4-1DE6-F5EB-7786-33F6EC21995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D91303CD-0037-65A4-4380-2C8D53FFDCD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8216AB4-974B-F91E-3058-BC40070DD0B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2EF65A6-61DA-951E-3AA2-5F7CC77AF61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0FE75E8-F95B-9490-CC37-7A52A829F6E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3D641D4-41DB-21CA-611F-47B54E9B7E1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916041A-DC15-8458-87F0-5EEA9EDAAA4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914D1EA-5383-B83B-E916-767C2E9EA9F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B99195-A6AA-972B-FA45-7771C2A33C6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3DD0AC-88D7-952B-8AAD-7E15B66A09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0910BB-E33C-5417-8280-E91DFCC299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E2BF72B-15D0-03D2-0E96-6CF828C4D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74590" y="450961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B36E5-2709-385C-59F0-0648F443D64C}"/>
              </a:ext>
            </a:extLst>
          </p:cNvPr>
          <p:cNvSpPr txBox="1"/>
          <p:nvPr/>
        </p:nvSpPr>
        <p:spPr>
          <a:xfrm>
            <a:off x="422071" y="427246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سنتذكر الحوار الذي دار بين سلمى وأمها، وستتدربون على الاستئذان باستعمال: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هل تسمح لي / هل تسمحين لي....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DFCDEF2-C893-5125-0CAD-903CD0224B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529" y="1781648"/>
            <a:ext cx="5679537" cy="408606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512EC4C-D485-4480-3DB0-AD0B527B8F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1518" y="283867"/>
            <a:ext cx="1143377" cy="93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ECB51-5BB3-DA7E-F547-246F3754B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50C6691-1187-56EA-B563-1F64B115D8F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4111723-C796-1F71-CEDA-B4F60F44109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2BED4C00-EF79-633F-150C-F9FF91C45E5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26F574E-3378-ECC2-1496-61570209C97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2DE102D-EECA-AD33-65C4-5C09329EABA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80BED820-84D1-9EFF-7C09-1656B2BF7F7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E46D05BE-1423-8579-1C93-EABEFB167B2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C8A11542-0CC5-A7DE-F63E-1A43A1B808C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725B3A4-197F-9635-20E0-6F56D21108E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201C7B-E6FD-101B-552E-6F61EC2B0126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876BF52-BC35-6A28-9E9F-E70F979AA5A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C40E1E-30D0-39C7-1801-32DC51191F0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6F1732-11D2-A04C-13E4-E124C343B8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B6178E2-6C10-E911-1566-B0AC22239D45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51A9EE-89DB-87A3-6CF8-5437A531242E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5A7863-E55D-69A3-6BA2-EBEED7A0247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5D7B34A-5A4F-4ED7-D58F-8C6D56937E34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ينقر الأستاذة على أيقونة مكبر الصوت لتسميع الحكاية.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3D9DF6-C6D0-83A0-2D61-3C170F9436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566" y="1846213"/>
            <a:ext cx="5679537" cy="4086062"/>
          </a:xfrm>
          <a:prstGeom prst="rect">
            <a:avLst/>
          </a:prstGeom>
        </p:spPr>
      </p:pic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C9FDF9A8-866B-2147-07D6-1DC31A3B65C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963548" y="2139960"/>
            <a:ext cx="2398717" cy="1289040"/>
          </a:xfrm>
          <a:prstGeom prst="wedgeEllipseCallout">
            <a:avLst>
              <a:gd name="adj1" fmla="val 61776"/>
              <a:gd name="adj2" fmla="val 729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8F857F72-460B-8DDD-B76F-4B6754B0166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6461760" y="1653942"/>
            <a:ext cx="2083328" cy="1046615"/>
          </a:xfrm>
          <a:prstGeom prst="wedgeEllipseCallout">
            <a:avLst>
              <a:gd name="adj1" fmla="val 44797"/>
              <a:gd name="adj2" fmla="val 5106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التسجيل الصوتي_حوار الأم والبنت_كامل">
            <a:hlinkClick r:id="" action="ppaction://media"/>
            <a:extLst>
              <a:ext uri="{FF2B5EF4-FFF2-40B4-BE49-F238E27FC236}">
                <a16:creationId xmlns:a16="http://schemas.microsoft.com/office/drawing/2014/main" id="{8235A24C-9422-C1CB-4904-F3747AA3BB8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92147" y="397030"/>
            <a:ext cx="851584" cy="65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6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5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1AE45-6548-154B-0D53-25B45135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E75DA-6103-1993-4FA0-373687E12DE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FBAFA61-AD83-023D-A267-F518C14101E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A70C42A-EE32-7D40-FE16-2711DA169D9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E1F9C79-1E31-7C56-F7C3-936675C7AC6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1ECD3B0-33AD-3DFF-3C88-3C2C2F8C553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8CAA29B-19CA-190E-616C-1113F238C85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4B0A51B-2A78-3AB5-E05B-E145E6DEEF9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FB21CFF-FB4B-DD6B-AE9D-B056B06C1C0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F66B4BA-575C-0850-10B4-0BF95FAF804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6AF16A1-930E-E19C-4B2D-1DC03708A69B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8CD311-99CF-BF13-5B2C-A0D23C2A33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CAEC77-C047-FF66-9382-DBF4474EA70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924295-D330-6367-D6F1-8F1F5CC99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C3176AE-A244-76C1-7B57-322C37CA20C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756CB3-3338-EFE4-549B-5CFACEC0775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015928-90C2-C611-CBBE-FCB7F79ECFC3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C520B5-C332-45DF-4A03-0170DC0DCD0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طلبت سلمى الإذن من أمها؟ ماذا قالت؟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DF02FC95-16F6-6ABD-3B6F-CAB7709B2C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81A1B0-ADB7-21BB-CC89-9579E27E00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91211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6C95A-F91D-FF55-EAB6-57300770E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E6343A0-B3F5-A8D3-67AC-036BACE835B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52BAF2-A9E9-94A4-CEC1-6C5306EE8CF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D7AF36E5-39B9-1F7B-F921-4CAEABFE40C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4193FFD-4D1D-C1CD-CD40-576EFF566FA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5427F04-E3A3-16F0-65B9-A1D75DC0225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F600A7C-4DA3-0E64-EAB9-FE7F63A5720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2E47D71B-5E02-D660-7D8D-6DBCFDE163F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AF443C7-B978-18E4-3464-2462E055E5D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6C2FC0A-CD06-1AE3-7F89-54EE328CED1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1A128F4-66F2-1300-250C-C693E3501423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562EB3B-1F57-A6FB-5E98-F3A267A47F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C100FAC-CB29-CAE5-5E99-7CAFBC931F9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FCC9D38-248A-2C80-C8F4-E45530E6A6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CCE948-2EF2-9120-FB66-B033E973A5D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CD2446-FA9E-59FB-36C9-DD65D5C9747B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37BAF4-D2A7-7106-A5DF-0A599462B3C2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046494F-B63F-3FF4-C726-1C4405FE732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ممتاز. هل تسمحين لي يا أمي بمزيد من الوقت للعب. من يردد؟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40DCB23-C0D8-81DE-36F9-7EE8BA6131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5935" y="2148351"/>
            <a:ext cx="2791123" cy="2697714"/>
          </a:xfrm>
          <a:prstGeom prst="rect">
            <a:avLst/>
          </a:prstGeom>
        </p:spPr>
      </p:pic>
      <p:sp>
        <p:nvSpPr>
          <p:cNvPr id="23" name="Bulle narrative : ronde 22">
            <a:extLst>
              <a:ext uri="{FF2B5EF4-FFF2-40B4-BE49-F238E27FC236}">
                <a16:creationId xmlns:a16="http://schemas.microsoft.com/office/drawing/2014/main" id="{A73AE850-F02D-A1B6-FEC0-3DB4355977A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175658" y="1565687"/>
            <a:ext cx="2929368" cy="1046615"/>
          </a:xfrm>
          <a:prstGeom prst="wedgeEllipseCallout">
            <a:avLst>
              <a:gd name="adj1" fmla="val 53816"/>
              <a:gd name="adj2" fmla="val 6435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DE48CD3-1688-DBF4-211F-1E74BFC38DF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89554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786DB-EEBC-EF4C-7B69-0911EA1EF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906709-2256-50EC-E0CC-C4C8129AD76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A58D573-0FC0-86D8-B39A-4E4151A50AC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F71E922F-5744-9AFE-A709-55C4746176B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34CB794-ABC4-B086-4CE6-CF90B4CF852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29B4DA9-5268-142E-DD13-B5E3088C896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C9483D0-AED5-227C-92F8-A5120D5D799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62E8CF8-EBAD-BC86-A819-D6C3081795C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FFBBCB0-71C1-09CF-637A-8590484E37F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A0F6FCF-C09F-9FCD-A5F6-617CFCA4223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E518FE-F033-BEEF-B9D8-72B086163B35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FC26DB2-68C6-4B5C-897F-BDFECDF8219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4B87601-C556-705D-3907-EFD216C1AA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867BC74-57F1-77F8-6943-5EF9A90648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E8B4CD0-B724-88EE-445E-4C5636CBDDB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6E2E61-7A61-38F3-723B-807F7EA2D12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8B4258-C3DA-D8D5-DFBF-D076AC2BA24C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25A0AE-C9EB-C2ED-2644-69E07B7B3687}"/>
              </a:ext>
            </a:extLst>
          </p:cNvPr>
          <p:cNvSpPr txBox="1"/>
          <p:nvPr/>
        </p:nvSpPr>
        <p:spPr>
          <a:xfrm>
            <a:off x="422071" y="46354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يريد حسام أن يستأذن  أمه للمشاركة في الرحلة المدرسية. ماذا سيقول لها؟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5BA2FCB2-4FE4-9874-6379-A85FC4D7A70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19" y="429198"/>
            <a:ext cx="843343" cy="62265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2080E6A-5A27-DE27-7DA5-5933DE49A1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300" y="3375761"/>
            <a:ext cx="1337551" cy="2609978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8AA44B1-70B1-E253-4294-1357599537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32399" y="2604259"/>
            <a:ext cx="1491048" cy="3564028"/>
          </a:xfrm>
          <a:prstGeom prst="rect">
            <a:avLst/>
          </a:prstGeom>
        </p:spPr>
      </p:pic>
      <p:sp>
        <p:nvSpPr>
          <p:cNvPr id="33" name="Bulle narrative : ronde 32">
            <a:extLst>
              <a:ext uri="{FF2B5EF4-FFF2-40B4-BE49-F238E27FC236}">
                <a16:creationId xmlns:a16="http://schemas.microsoft.com/office/drawing/2014/main" id="{80575D36-D4BD-A306-962A-30A757172EC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904814" y="3126410"/>
            <a:ext cx="2278432" cy="1046615"/>
          </a:xfrm>
          <a:prstGeom prst="wedgeEllipseCallout">
            <a:avLst>
              <a:gd name="adj1" fmla="val 69399"/>
              <a:gd name="adj2" fmla="val 4368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346718-4860-A789-3713-239DA867F3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00010" y="1327947"/>
            <a:ext cx="3215919" cy="1598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4238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40BB3-17D8-2DCB-D83A-A83296307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518A924-268A-EACA-478E-BDEE63B6046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5ACAFF7-195E-6166-02B4-4741AB219F8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AE2490B0-5C3E-B67D-B926-EFD8AFFF55F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8C9B576-BE42-4CEC-8DD5-C0DE44FD701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A65BB76-6BB5-8E46-BBA2-38FE2C9E31D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55163D5-E932-6623-BF8F-A39F4EC9685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C9FF5EA-6DF7-86F3-BB79-7178AC058EB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FA2D97C-DC81-03A2-1625-C3576BDD6EA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01C1FDF-D63D-9802-E0DA-CDA419CC638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DC6B093-7F4D-FB9E-9DFA-4ADDE560DFC4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E6A6E64-19A2-75B6-B998-13BA6183EFB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7595FE0-25F7-3F75-178A-D5C34D3E295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B062A5-FBAE-8C11-E3B2-BAEB77394B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E3D555C-CC7F-C5B1-0285-BF80E0CC6F86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655B98-6A6E-003F-17F7-5C4B8C3A5953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14D390-9EEE-CD22-7943-FDBB8F9FCA31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94D21A1-7548-84F6-C5E2-79DB37CCE0E7}"/>
              </a:ext>
            </a:extLst>
          </p:cNvPr>
          <p:cNvSpPr txBox="1"/>
          <p:nvPr/>
        </p:nvSpPr>
        <p:spPr>
          <a:xfrm>
            <a:off x="490897" y="45813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هل تسمحين لي يا أمي بالمشاركة في الرحلة المدرسية؟ من يردد؟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7DB994D-2369-26A1-B19C-CEAFBC4C9B3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F549F4A-5D47-FD08-1B29-33E6144E68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947" y="2795082"/>
            <a:ext cx="1337551" cy="260997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29B85D-E6E1-0353-B9B0-969966F01A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06187" y="2207318"/>
            <a:ext cx="1491048" cy="3564028"/>
          </a:xfrm>
          <a:prstGeom prst="rect">
            <a:avLst/>
          </a:prstGeom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BFCA1AB8-64D2-E256-716B-6E283784C10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021354" y="1800483"/>
            <a:ext cx="2929368" cy="1046615"/>
          </a:xfrm>
          <a:prstGeom prst="wedgeEllipseCallout">
            <a:avLst>
              <a:gd name="adj1" fmla="val 36027"/>
              <a:gd name="adj2" fmla="val 10850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41047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D187C-CA20-80B2-06AB-0C93BD1D1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B5068FD-BB71-062B-4DAB-047EF96EA44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C2A5E97-CDF2-D0E5-0BD3-9E6BD0F51A7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BDB9D575-9F67-3699-2340-F249F2F9A88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AF667B2-82D2-2653-7127-5309796660C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034217B-DF54-F593-2D4E-AD41707C4EE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8D8DF444-4AF9-BC42-3AFB-E0AA76CBAF6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138B8FB-8678-157F-F0CB-7F8856547CC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7DA8B5D3-CD46-26E6-2839-3346E87076D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F289775-5438-C793-9ED6-3A257B57B03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E226F0-DC03-5360-E2EC-02D8E4E5ABC8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3FBD499-703B-57D7-3478-761CC379612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940FA11-E753-F0DC-A6C9-74980FBEA95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F236E47-9E25-AB99-134A-465553BCC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FAA7AF-CF2E-CD68-24C6-47E656F5BD9F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368AC7-7808-1D27-16A2-0C0905F1A4F6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9026F8-6413-532A-F189-E2CE72C16CD8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A152526-A1A4-6C4F-88D0-46FD733C2965}"/>
              </a:ext>
            </a:extLst>
          </p:cNvPr>
          <p:cNvSpPr txBox="1"/>
          <p:nvPr/>
        </p:nvSpPr>
        <p:spPr>
          <a:xfrm>
            <a:off x="490897" y="45813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بماذا ستجيب الأم؟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8EB3254-9B33-4688-70FD-F895C77DD0C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1F67D5F-F9D0-F132-CCF3-C3C87E679F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947" y="2795082"/>
            <a:ext cx="1337551" cy="260997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A63E0B-FB7A-DE32-D35F-6447F3A041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06187" y="2207318"/>
            <a:ext cx="1491048" cy="3564028"/>
          </a:xfrm>
          <a:prstGeom prst="rect">
            <a:avLst/>
          </a:prstGeom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D4E526E6-285C-A7E6-F1EB-6A845C6038F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021354" y="1800483"/>
            <a:ext cx="2929368" cy="1046615"/>
          </a:xfrm>
          <a:prstGeom prst="wedgeEllipseCallout">
            <a:avLst>
              <a:gd name="adj1" fmla="val -63324"/>
              <a:gd name="adj2" fmla="val 3710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900549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5AFDE-51EA-75A3-F481-B92923257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BC5CC6-92D3-ABA3-6B30-514C2E9D1E3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3176807-F164-D746-41F2-84CD48594B2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B8232F3C-D806-4D5F-3D04-403711911CA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8080E5A-F8F4-54FC-4A4F-F2F68A04203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FD42C24-32D4-2483-4170-8051145DDEA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FBFA767-3485-843F-F13D-920D7CD52DC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50370E8-5122-82E7-92F2-E30EA136BE1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36C3E93-E078-13C7-A419-26068CECEE4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527BF74-754D-3A11-D626-EC750F2736C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988DA1A-B1A5-C419-E07D-F25B0EF49E07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AFFB12-392F-A33C-729C-AB61959A948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B8D3B69-7BC6-238B-3D1D-3B9393B6506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FF0376F-8773-64AE-43A3-B9DE27F4F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2BCC6FE-7DF1-BFB1-0728-C9EF5591A07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EAF9BB-15C3-EAFF-1738-44CA9DCCEF5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64803E-7FDC-C88E-0B0F-164F33886038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A085EBC-D7A2-035A-6AFA-BA04571EC695}"/>
              </a:ext>
            </a:extLst>
          </p:cNvPr>
          <p:cNvSpPr txBox="1"/>
          <p:nvPr/>
        </p:nvSpPr>
        <p:spPr>
          <a:xfrm>
            <a:off x="490897" y="45813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بالتأكيد، يمكنك المشاركة  في الرحلة المدرسية. من يردد؟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76CFA66-E0E6-EE26-DE03-25F8469CB5D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A0BD5B-7412-48B5-2E36-4CCCD7F02E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947" y="2795082"/>
            <a:ext cx="1337551" cy="260997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F36A90-6256-6B26-9522-EE1BF5E5FC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06187" y="2207318"/>
            <a:ext cx="1491048" cy="3564028"/>
          </a:xfrm>
          <a:prstGeom prst="rect">
            <a:avLst/>
          </a:prstGeom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B372155D-D3AF-556D-9FD5-FA63CE74FC1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021354" y="1800483"/>
            <a:ext cx="2929368" cy="1046615"/>
          </a:xfrm>
          <a:prstGeom prst="wedgeEllipseCallout">
            <a:avLst>
              <a:gd name="adj1" fmla="val -63324"/>
              <a:gd name="adj2" fmla="val 3710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026123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CFF23-25A3-5D40-B1BD-E2609B927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FB667EE-CC0B-CDCE-7395-C515B7A22E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DE1C1B0-1812-6F9F-2CFC-78361FDB453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70169787-B2B2-1641-18F8-4195809FAEF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47C1DCD-CE75-C2D6-B785-43F26DE08A4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5BE59BD-9A30-9F7F-BF85-9B08DE0BCA0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6BD530D-DADC-6840-978C-FFB339BFA3E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7B6CEED-EB65-BFC9-775E-2601E40B176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CBC36D8-42E3-23EE-2563-4BC5652F2FA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5101256-0860-C51F-4D13-D659CB02B60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CA0848D-7131-DD58-EBF5-3979406B4F3F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4082CB-5E8E-50BD-A80E-354821BC9FA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E8D8BF1-AA60-6065-3948-D0075A50C9E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E759CE6-3297-A7A7-0C84-B9AC74BB80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F8B33B4-46B3-0B9E-77EA-4A77545AA4AF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DE47D7-F8CC-758A-EE80-7FC6611FA766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174B38-9931-B547-6EC6-75E9850CAFD9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67C7CF3-E948-4AF5-4A52-FD3A661E6880}"/>
              </a:ext>
            </a:extLst>
          </p:cNvPr>
          <p:cNvSpPr txBox="1"/>
          <p:nvPr/>
        </p:nvSpPr>
        <p:spPr>
          <a:xfrm>
            <a:off x="422071" y="447272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يأتي إلى السبورة ليلعب دور  حسام والأم؟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الأستاذ(ة) التغذية الراجعة المناسبة.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839B6DB5-EB76-0C8A-EDE8-50173D36BBC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F998721-ACFE-47D3-F9B5-1221537FAF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505" y="3102401"/>
            <a:ext cx="1337551" cy="260997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FFCE1D-AC39-94CF-8898-09A8708949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19710" y="2228889"/>
            <a:ext cx="1491048" cy="3564028"/>
          </a:xfrm>
          <a:prstGeom prst="rect">
            <a:avLst/>
          </a:prstGeom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D8721E56-7101-D00A-3C22-819E17DE586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945924" y="1613607"/>
            <a:ext cx="2929368" cy="1046615"/>
          </a:xfrm>
          <a:prstGeom prst="wedgeEllipseCallout">
            <a:avLst>
              <a:gd name="adj1" fmla="val 4476"/>
              <a:gd name="adj2" fmla="val 12729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41314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EB9A6-3D10-9D68-5EEE-EAD334FA4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E66857B-7D12-142B-879F-520B1788433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00C89CD-50DF-CAE8-6417-B0B07110156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E45CF05-CB44-3AAB-0324-4CB232068D6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4A97543-97D3-47B5-4C4F-FE375386D7E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69E9217-8525-30C1-44FF-213D5FD8224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80C0257-354D-F6BC-EBBD-0552358EF34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EB1D1339-BE70-CF5B-5F03-C89C2B73227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F852CD3A-F9B1-BEAA-12D8-9129B3C5691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106F0C6-8072-438A-2B5B-D0DCD2CE750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4C1BB82-43E6-AAF4-C971-2CF1502EEA76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F1957D0-8481-0F0E-AD26-8EBFF648A92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51AF68-D6D9-95A9-C4B8-72A01FD3A6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A75C689-1F81-9600-64F1-7528664871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907D380-0AEE-FF9C-565E-4C6694359AD9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845C28-E27F-A28D-668D-C0A774E4DCD1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BF8885-BDAC-4AB6-C530-0B1481FA5DA0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BA9ECAD-F121-A910-A7BA-160319874518}"/>
              </a:ext>
            </a:extLst>
          </p:cNvPr>
          <p:cNvSpPr txBox="1"/>
          <p:nvPr/>
        </p:nvSpPr>
        <p:spPr>
          <a:xfrm>
            <a:off x="341039" y="47049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يريد أحمد أن يستأذن من أبيه لزيارة صديقه خالد. ماذا سيقول له؟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46BCFD05-7480-969E-3CBC-49669F07C11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69" y="461371"/>
            <a:ext cx="715936" cy="52858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72ABC3E-5A2F-76AC-CE4E-80DE7D8549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622" y="2408048"/>
            <a:ext cx="3719494" cy="3205709"/>
          </a:xfrm>
          <a:prstGeom prst="rect">
            <a:avLst/>
          </a:prstGeom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1BCBC3D2-01B2-64C0-6AF5-81BA9446C09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442475" y="2115966"/>
            <a:ext cx="2574947" cy="797443"/>
          </a:xfrm>
          <a:prstGeom prst="wedgeEllipseCallout">
            <a:avLst>
              <a:gd name="adj1" fmla="val 23944"/>
              <a:gd name="adj2" fmla="val 13950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92182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B655C-919D-8A85-A027-1CA993C2D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6C6788A-F9C6-710C-0F61-675D201106B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B1DC80E-48B1-BBD9-763C-5C32C8AE4BE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2449CDE4-E085-0BA7-6A72-0B715CFF001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21AF36D-D9EE-3DBF-54EA-6FC149CD1E7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30E73254-91BE-5E2F-47FD-16BDBD3DF4B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0FCA275-EA93-6E6C-1B17-939C772494E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ED33608C-96D8-EC42-3B4A-5985C424870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6F04CB19-D7EA-6930-250E-3AECE2B7111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37E9B3D-9F0F-CF5D-6CB6-22E37570B3D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E7D7AF-E5E0-DA6B-C818-7CDB9693E873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8F560-0E17-476C-17B8-056F3CADD7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5832B70-581C-AA84-F753-87D55477F85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443EBF-796B-0931-82C4-ACCC1053FA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E84F378-0C34-E3E1-3429-3D4E7A1D6209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82D992-05F3-8940-8E3C-11ABB1DDCB32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15B6933-91C9-1629-24DA-2DFAC392F64F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8A23C89-461B-C114-04B8-D48DC744CC49}"/>
              </a:ext>
            </a:extLst>
          </p:cNvPr>
          <p:cNvSpPr txBox="1"/>
          <p:nvPr/>
        </p:nvSpPr>
        <p:spPr>
          <a:xfrm>
            <a:off x="422071" y="44727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يقدم إجابته؟ سيقول أحمد لأبيه: هل تسمح لي يا أبي بزيارة صديقي خالد؟ من يردد؟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AC66027-26CC-8D9D-2FD4-B2AD220186B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41FF301-FFA7-AF8C-56E0-E6CD89D068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622" y="2408048"/>
            <a:ext cx="3719494" cy="3205709"/>
          </a:xfrm>
          <a:prstGeom prst="rect">
            <a:avLst/>
          </a:prstGeom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9084438D-05E2-7AA0-8106-71876C6429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344044" y="2197707"/>
            <a:ext cx="2574947" cy="797443"/>
          </a:xfrm>
          <a:prstGeom prst="wedgeEllipseCallout">
            <a:avLst>
              <a:gd name="adj1" fmla="val 23944"/>
              <a:gd name="adj2" fmla="val 13950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14386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38C51-8AF5-FA9C-E717-A9CCE6AAA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024FB24-D11C-101F-FAA2-F2CEBCFE0E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5C8B1E4-5A92-5482-1AF6-1C2887AF11D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9049A09-8D84-4880-5AF2-D7D4880D15A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2CAA9F2-C3F6-4A21-CB4D-48EB382ADF5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7308B00-7158-E93F-209F-2209A28FCE9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6E6D825-E357-193D-E695-96BB46E6E45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9F6C967-F913-E2F5-EE8B-4E574ED4603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6C09051-2F8A-17F9-C25A-97609F61D3E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D97EEE1-660D-AB1A-8ECE-2E3FED00826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F45A544-1646-A1FA-DF9C-685D54110039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D010FDC-5523-2153-B9F1-BBB0A40E22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52056A0-175C-86E8-3F11-0022EA0D2AD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30DCB9A-96DA-C3B5-13FD-FC645DB7E3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04D51E7-9EA6-35E0-F8BC-BF1DEDB1AABC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B2D9AD-A42C-41F9-BF97-73EA83C1BA7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F5E8E1-CEDC-88CC-D781-23A35D6D3501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AA9F0F4-A807-4051-E504-04D70E46ACA1}"/>
              </a:ext>
            </a:extLst>
          </p:cNvPr>
          <p:cNvSpPr txBox="1"/>
          <p:nvPr/>
        </p:nvSpPr>
        <p:spPr>
          <a:xfrm>
            <a:off x="422071" y="44727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بماذا سيجيب الأب؟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2325D3B-EC36-7580-4938-FA0D7CAE3CA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E48D75D-95C3-FE0C-8C9B-079C6060FF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91" y="2260436"/>
            <a:ext cx="3719494" cy="3205709"/>
          </a:xfrm>
          <a:prstGeom prst="rect">
            <a:avLst/>
          </a:prstGeom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3918AB27-FD34-32F7-1214-29D7FFB3E2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180120" y="1888518"/>
            <a:ext cx="2574947" cy="797443"/>
          </a:xfrm>
          <a:prstGeom prst="wedgeEllipseCallout">
            <a:avLst>
              <a:gd name="adj1" fmla="val 43036"/>
              <a:gd name="adj2" fmla="val 8402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34477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C6878-1895-CC66-1083-6278005CD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E26E104-E29B-E87F-AE16-071FEEA44EE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0003D56-9CD1-FCE9-4761-2ED54B4CBD3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84878DC9-02FC-0D67-FA4E-7A322ED1B98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DD70FBB-3431-A5FB-CB9E-8574CB6CFFF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3015DFE-DC2F-4E01-2E09-D36A4BE2675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8F11285-8E47-0DE5-C4F3-65F03D42C3C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E261B1B-9229-C4CE-E8DB-B127DD6B03A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FF49EB7-4118-8BB9-DE7D-82DA346588B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84C8B8E-CC5D-439E-C7B0-9CD616DC89B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D55DAA3-E4C7-CFAF-84AF-84F8C9454D68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D5DAE17-636F-221B-D445-34EB728DE81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7A3EC8-0E2D-9DFF-CA82-81119A290DF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CA2F93B-5EFA-297C-DF89-1B94C30B26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ED68DD8-B079-A728-A9F8-7B53C5EF5851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EDFFB6-CD32-C9A3-A392-93FCEC95A78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327B38-7839-CBC0-7A31-EED9CC42C936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E3F2EF3-E3FB-73B4-B956-C4EBC2293164}"/>
              </a:ext>
            </a:extLst>
          </p:cNvPr>
          <p:cNvSpPr txBox="1"/>
          <p:nvPr/>
        </p:nvSpPr>
        <p:spPr>
          <a:xfrm>
            <a:off x="422071" y="44727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لا، اَلْوَقْتُ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مُتَاَخِّرٌ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يا بُنَيَّ.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27F9918B-EAAB-C06B-7C17-CF774C2F38A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9D56524-D111-62FA-7221-D0C2E5DF11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91" y="2260436"/>
            <a:ext cx="3719494" cy="3205709"/>
          </a:xfrm>
          <a:prstGeom prst="rect">
            <a:avLst/>
          </a:prstGeom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62FA95A6-FC52-99E6-4E43-E449818E242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180120" y="1888518"/>
            <a:ext cx="2574947" cy="797443"/>
          </a:xfrm>
          <a:prstGeom prst="wedgeEllipseCallout">
            <a:avLst>
              <a:gd name="adj1" fmla="val 43036"/>
              <a:gd name="adj2" fmla="val 8402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67698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C1CF9-296E-4093-6483-E344721BA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69AD888-5B2E-F5DE-EB7E-588867D15EC2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1864B9E-B089-AC8C-0ACB-89B67C366FA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669927D-7EDA-9356-BCE0-B076E03C741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E3CE7D4-E6AF-25C1-2DE4-58E93A06FF0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3FB0ED91-9FBF-B2B3-B784-D35564F482F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D7E1FCF-9AA8-96C2-7789-694E1E18545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4589117-B53C-62CE-BC5F-0927C60BEAE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B5FE960-83A2-7E09-9DC4-97842F789A4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3C5E9F5-F9AD-5F5E-319F-22D1E941CF2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6F4809-8C15-0759-95CB-1969E9B49E53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1AB001C-5FB9-83B5-C8CA-44D294FA2A5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BA0B75-F528-103A-6580-387D39D77CE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557E580-C05A-1D86-371F-7F981D5CFC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4D5466E-2D5D-C546-2457-24F6C3E394D7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A9F6F-E24F-4F14-63C6-318FFDF6061E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3BC1A9-2823-5B88-3A36-8E11B4A2A9F4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B48CCBD-3995-4A0C-ED55-45879C144F53}"/>
              </a:ext>
            </a:extLst>
          </p:cNvPr>
          <p:cNvSpPr txBox="1"/>
          <p:nvPr/>
        </p:nvSpPr>
        <p:spPr>
          <a:xfrm>
            <a:off x="422071" y="44727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يأتي إلى السبورة ليلعب دور  أحمد  والأب؟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CE8F1FF-04A6-A92D-70C6-CDDBA65A6F6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D4B6256-BCA8-8ED8-9BDF-451FDAF232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622" y="2408048"/>
            <a:ext cx="3719494" cy="3205709"/>
          </a:xfrm>
          <a:prstGeom prst="rect">
            <a:avLst/>
          </a:prstGeom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02683834-747F-A890-1FB1-C11D0702860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344044" y="2197707"/>
            <a:ext cx="2574947" cy="797443"/>
          </a:xfrm>
          <a:prstGeom prst="wedgeEllipseCallout">
            <a:avLst>
              <a:gd name="adj1" fmla="val 23944"/>
              <a:gd name="adj2" fmla="val 13950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725993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2155" y="2036367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الصعوبات: ج ح خ 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569FBCF-7004-E6AB-3BF3-42DCC314AE95}"/>
              </a:ext>
            </a:extLst>
          </p:cNvPr>
          <p:cNvSpPr txBox="1"/>
          <p:nvPr/>
        </p:nvSpPr>
        <p:spPr>
          <a:xfrm>
            <a:off x="585781" y="4739448"/>
            <a:ext cx="81685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البنية اللغوية: الجملة الاسمية</a:t>
            </a:r>
          </a:p>
        </p:txBody>
      </p: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D4B404-B2F0-51E8-4C46-B8E767038D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95E3732-2C1B-A342-F8E9-6AB4944BEF9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1833147-CB75-0AA6-67FA-7081C7E2D9F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5CCDB01-9102-2111-47A1-A17822AD2BE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3D28DA7-4548-167D-C2F3-E0E12B7FF2C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1459D12-6A26-56D8-47AA-C03EC906B92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6E4E4D7-397D-2400-0549-4C641D7F46B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C57B1939-9B00-C185-EC95-45FF1AEA382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E7DAC04-CE10-ADAF-6BDC-809FAE5EBDD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87E54F-DA52-EE13-57B8-81DB1AD609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4DC00E-9345-20A2-9CF2-045AED8C83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952FE3-3DBB-883E-4DD1-0AF97B38D4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CF7CB6-A1A0-4F3B-B095-DC3ECB2A0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31359D-1218-B10C-B62D-AEF55FB533D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الآن على التمييز بين الحاء والخاء والجيم، لأنها حروف متشابهة في الرسم.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D6AE3-2143-B9A8-8D33-10E1BA7542E3}"/>
              </a:ext>
            </a:extLst>
          </p:cNvPr>
          <p:cNvSpPr txBox="1"/>
          <p:nvPr/>
        </p:nvSpPr>
        <p:spPr>
          <a:xfrm>
            <a:off x="866229" y="1642017"/>
            <a:ext cx="2968102" cy="273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29BE960-E144-497E-3CCB-5827BCD7157D}"/>
              </a:ext>
            </a:extLst>
          </p:cNvPr>
          <p:cNvSpPr txBox="1"/>
          <p:nvPr/>
        </p:nvSpPr>
        <p:spPr>
          <a:xfrm>
            <a:off x="3389717" y="3981221"/>
            <a:ext cx="2124856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خــــــ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D98242A-06E5-8BA6-8C01-6452D359E9BD}"/>
              </a:ext>
            </a:extLst>
          </p:cNvPr>
          <p:cNvSpPr txBox="1"/>
          <p:nvPr/>
        </p:nvSpPr>
        <p:spPr>
          <a:xfrm>
            <a:off x="5459531" y="1790462"/>
            <a:ext cx="2968102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ــــجــ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9171D06-DA68-F084-111E-DC687E2825D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81" y="286287"/>
            <a:ext cx="1143377" cy="93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97FCA-D71E-8F55-6183-EFC4B3E66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32BB79C-9649-AECC-FC33-4A1624FB319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EE4E066-9C96-FFB1-7F32-8DFDC8BAE6E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00CABDBB-A0D6-B392-0DCC-2D92627B077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66464F8-D7C7-F9B2-A68C-924E5859EDA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C2524C2-4F2E-7F27-7F09-0603A3EB0FA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5458A51-E46A-CAD8-7C8F-956D1AAABA2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CC15E25-90CF-0052-BB39-783F6E06705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AE8CD74D-CA47-D81A-377F-6E38FC3BEE9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DEB5A84-4166-49BE-A2AA-4F83033A94D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59F1B81-C9F8-5090-4A7D-CC7709981D00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5730938-996C-CE44-6931-EE927A03700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0825241-A650-C2E1-39C6-5009B6C55F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C469A1-CE17-D64C-1C02-46504FDAE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DE0E5A6-5A18-67D1-0711-5322BB4BA465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 سأقرأ الكلمات. وستقرؤون كما فعلت.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8B78374-99E2-AC57-D696-CEB7814F7231}"/>
              </a:ext>
            </a:extLst>
          </p:cNvPr>
          <p:cNvGrpSpPr/>
          <p:nvPr/>
        </p:nvGrpSpPr>
        <p:grpSpPr>
          <a:xfrm>
            <a:off x="1162769" y="3160875"/>
            <a:ext cx="7010764" cy="1021006"/>
            <a:chOff x="1162769" y="3507725"/>
            <a:chExt cx="7010764" cy="1021006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111DF6D-3787-A96F-5DE6-5A9B890532EA}"/>
                </a:ext>
              </a:extLst>
            </p:cNvPr>
            <p:cNvSpPr txBox="1"/>
            <p:nvPr/>
          </p:nvSpPr>
          <p:spPr>
            <a:xfrm>
              <a:off x="1162769" y="3507725"/>
              <a:ext cx="17005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عَ</a:t>
              </a:r>
              <a:r>
                <a:rPr lang="ar-MA" sz="6000" dirty="0">
                  <a:solidFill>
                    <a:srgbClr val="FF0000"/>
                  </a:solidFill>
                </a:rPr>
                <a:t>ج</a:t>
              </a:r>
              <a:r>
                <a:rPr lang="ar-MA" sz="6000" dirty="0">
                  <a:solidFill>
                    <a:schemeClr val="tx2"/>
                  </a:solidFill>
                </a:rPr>
                <a:t>ينٌ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3BA6972-1156-DCBC-09D5-3DDDDF2BAE62}"/>
                </a:ext>
              </a:extLst>
            </p:cNvPr>
            <p:cNvSpPr txBox="1"/>
            <p:nvPr/>
          </p:nvSpPr>
          <p:spPr>
            <a:xfrm>
              <a:off x="3692550" y="3507725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جَ</a:t>
              </a: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زَرٌ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8661333E-72BD-59D5-7DA3-47BFD1D569B7}"/>
                </a:ext>
              </a:extLst>
            </p:cNvPr>
            <p:cNvSpPr txBox="1"/>
            <p:nvPr/>
          </p:nvSpPr>
          <p:spPr>
            <a:xfrm>
              <a:off x="6545115" y="3513068"/>
              <a:ext cx="16284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دَجا</a:t>
              </a: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ج</a:t>
              </a: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641740E1-700B-EA04-453D-364CA76E2012}"/>
              </a:ext>
            </a:extLst>
          </p:cNvPr>
          <p:cNvSpPr txBox="1"/>
          <p:nvPr/>
        </p:nvSpPr>
        <p:spPr>
          <a:xfrm>
            <a:off x="4381492" y="1384240"/>
            <a:ext cx="961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E39B5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</a:t>
            </a:r>
            <a:endParaRPr kumimoji="0" lang="fr-MA" sz="7200" b="1" i="0" u="none" strike="noStrike" kern="1200" cap="none" spc="0" normalizeH="0" baseline="0" noProof="0" dirty="0">
              <a:ln>
                <a:noFill/>
              </a:ln>
              <a:solidFill>
                <a:srgbClr val="E39B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E70F82E-43AF-3BD2-571F-592D274B5B3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1" y="543304"/>
            <a:ext cx="982186" cy="97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8905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D2442-3FB9-4266-06C7-A955F5630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A08CEF0-2A9B-4864-1D75-7A62B0D58FA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12CC588-3AE7-191E-13D2-4A513BC21FD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F5CFF2BF-DEDE-86E8-22E5-A984456F108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6F4E8B4A-FB58-FF29-CE08-B3D12A55C37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415D96D-0EBF-0825-61FB-21471D99BD8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AEC9FC7-E941-6826-D012-DC7C5F2BA2C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2246C9D-F404-D3F1-19D9-94188F79DA8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5275CCC-C2E8-F65A-3ABC-1C11C1AFCD5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8D85E76-975B-DCAB-494F-772F3DEC51E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103B1D-0D12-D80A-1191-208EE9029FC1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5E81344-5C40-B82D-D3FD-3ED86F6F98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DB22B6-77CE-02A8-600D-002BAC3CC5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A992CDB-057A-5838-FF78-23996ED4F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2800E5A-70EA-F708-62ED-D164688D2F7A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 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7C75BF-78C6-818D-5656-C2619AE739DB}"/>
              </a:ext>
            </a:extLst>
          </p:cNvPr>
          <p:cNvSpPr txBox="1"/>
          <p:nvPr/>
        </p:nvSpPr>
        <p:spPr>
          <a:xfrm>
            <a:off x="4381492" y="1384240"/>
            <a:ext cx="961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E39B5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</a:t>
            </a:r>
            <a:endParaRPr kumimoji="0" lang="fr-MA" sz="7200" b="1" i="0" u="none" strike="noStrike" kern="1200" cap="none" spc="0" normalizeH="0" baseline="0" noProof="0" dirty="0">
              <a:ln>
                <a:noFill/>
              </a:ln>
              <a:solidFill>
                <a:srgbClr val="E39B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618A0B3-B889-E014-DD0D-01BF81A711E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9637" y="356571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3FA19D6-C56E-0EA2-8B60-71CC0BA2F0FB}"/>
              </a:ext>
            </a:extLst>
          </p:cNvPr>
          <p:cNvGrpSpPr/>
          <p:nvPr/>
        </p:nvGrpSpPr>
        <p:grpSpPr>
          <a:xfrm>
            <a:off x="1162769" y="3160875"/>
            <a:ext cx="7010764" cy="1021006"/>
            <a:chOff x="1162769" y="3507725"/>
            <a:chExt cx="7010764" cy="1021006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F67BB6D-E7EA-F991-EBDD-593DBF564221}"/>
                </a:ext>
              </a:extLst>
            </p:cNvPr>
            <p:cNvSpPr txBox="1"/>
            <p:nvPr/>
          </p:nvSpPr>
          <p:spPr>
            <a:xfrm>
              <a:off x="1162769" y="3507725"/>
              <a:ext cx="17005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عَ</a:t>
              </a:r>
              <a:r>
                <a:rPr lang="ar-MA" sz="6000" dirty="0">
                  <a:solidFill>
                    <a:srgbClr val="FF0000"/>
                  </a:solidFill>
                </a:rPr>
                <a:t>ج</a:t>
              </a:r>
              <a:r>
                <a:rPr lang="ar-MA" sz="6000" dirty="0">
                  <a:solidFill>
                    <a:schemeClr val="tx2"/>
                  </a:solidFill>
                </a:rPr>
                <a:t>ينٌ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33EB3A1-8D78-82A0-7B97-334ACD02A685}"/>
                </a:ext>
              </a:extLst>
            </p:cNvPr>
            <p:cNvSpPr txBox="1"/>
            <p:nvPr/>
          </p:nvSpPr>
          <p:spPr>
            <a:xfrm>
              <a:off x="3692550" y="3507725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جَ</a:t>
              </a: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زَرٌ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EC94C3BB-9F61-3E82-E316-64162DC32DB2}"/>
                </a:ext>
              </a:extLst>
            </p:cNvPr>
            <p:cNvSpPr txBox="1"/>
            <p:nvPr/>
          </p:nvSpPr>
          <p:spPr>
            <a:xfrm>
              <a:off x="6545115" y="3513068"/>
              <a:ext cx="16284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دَجا</a:t>
              </a: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ج</a:t>
              </a: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906899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0C9E4-D9F3-B88F-D1DA-A7A387E1C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B2AC01-5388-3F60-EECC-A531F331957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57BB06-2188-31E3-69A7-913521F9C61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47716FC9-BEB8-56CE-C4A7-E49F3F0A965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4B45AFF-E5AC-3F64-AA1E-DA5DABECEBB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924EA0B-B0EA-1DCA-B95D-8318733E3F5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F09433F-695D-1ED8-5EC0-8002012CB52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2B23DF1-A3CE-10CF-46AB-6D1674C188E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F5DDC855-62BD-7DE8-53F5-8090047F25E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7F28111-48A3-9CB0-6C03-30F6CAA735D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5F4DAB-3DF5-F4F4-8E80-B6C74B33AA9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4A88DA-C7BB-E510-BBDB-5D4975B714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5B5E9AE-616D-D377-FD9B-A162D57857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0A7BBB3-C7BB-C060-F433-BCE1C62AF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3A2435A-368E-D237-FBC3-0092B6130BC9}"/>
              </a:ext>
            </a:extLst>
          </p:cNvPr>
          <p:cNvGrpSpPr/>
          <p:nvPr/>
        </p:nvGrpSpPr>
        <p:grpSpPr>
          <a:xfrm>
            <a:off x="986481" y="3103614"/>
            <a:ext cx="7722660" cy="1111012"/>
            <a:chOff x="986481" y="3450464"/>
            <a:chExt cx="7722660" cy="111101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DE9BE71-9DFF-09B8-D03D-70D5FA2C3B26}"/>
                </a:ext>
              </a:extLst>
            </p:cNvPr>
            <p:cNvSpPr txBox="1"/>
            <p:nvPr/>
          </p:nvSpPr>
          <p:spPr>
            <a:xfrm>
              <a:off x="3761888" y="3545813"/>
              <a:ext cx="18296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بَ</a:t>
              </a:r>
              <a:r>
                <a:rPr lang="ar-MA" sz="6000" dirty="0">
                  <a:solidFill>
                    <a:srgbClr val="FF0000"/>
                  </a:solidFill>
                </a:rPr>
                <a:t>حْ</a:t>
              </a:r>
              <a:r>
                <a:rPr lang="ar-MA" sz="6000" dirty="0">
                  <a:solidFill>
                    <a:schemeClr val="tx2"/>
                  </a:solidFill>
                </a:rPr>
                <a:t>رٌ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26C0A89-25A6-A575-CEBD-46EEBE120CF3}"/>
                </a:ext>
              </a:extLst>
            </p:cNvPr>
            <p:cNvSpPr txBox="1"/>
            <p:nvPr/>
          </p:nvSpPr>
          <p:spPr>
            <a:xfrm>
              <a:off x="986481" y="3450464"/>
              <a:ext cx="17005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مِلْ</a:t>
              </a:r>
              <a:r>
                <a:rPr lang="ar-MA" sz="6000" dirty="0">
                  <a:solidFill>
                    <a:srgbClr val="FF0000"/>
                  </a:solidFill>
                </a:rPr>
                <a:t>ح</a:t>
              </a:r>
              <a:r>
                <a:rPr lang="ar-MA" sz="6000" dirty="0">
                  <a:solidFill>
                    <a:schemeClr val="tx2"/>
                  </a:solidFill>
                </a:rPr>
                <a:t>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19B23EF-098E-7247-1F73-18680AE1B0DE}"/>
                </a:ext>
              </a:extLst>
            </p:cNvPr>
            <p:cNvSpPr txBox="1"/>
            <p:nvPr/>
          </p:nvSpPr>
          <p:spPr>
            <a:xfrm>
              <a:off x="6370199" y="3542603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rgbClr val="FF0000"/>
                  </a:solidFill>
                </a:rPr>
                <a:t>حَ</a:t>
              </a:r>
              <a:r>
                <a:rPr lang="ar-MA" sz="6000" dirty="0">
                  <a:solidFill>
                    <a:schemeClr val="tx2"/>
                  </a:solidFill>
                </a:rPr>
                <a:t>ليبٌ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27685414-7E70-F3CE-1ED7-4A8DD1E2346E}"/>
              </a:ext>
            </a:extLst>
          </p:cNvPr>
          <p:cNvSpPr txBox="1"/>
          <p:nvPr/>
        </p:nvSpPr>
        <p:spPr>
          <a:xfrm>
            <a:off x="3712917" y="1395759"/>
            <a:ext cx="1878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7200" b="1" dirty="0">
                <a:solidFill>
                  <a:srgbClr val="E39B51"/>
                </a:solidFill>
                <a:latin typeface="Calibri" panose="020F0502020204030204"/>
                <a:cs typeface="Arial" panose="020B0604020202020204" pitchFamily="34" charset="0"/>
              </a:rPr>
              <a:t>ح</a:t>
            </a:r>
            <a:endParaRPr lang="fr-MA" sz="7200" b="1" dirty="0">
              <a:solidFill>
                <a:srgbClr val="E39B51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3A1CF3-5E04-A221-6C44-499F498A92DA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، ثم تقرؤون كما فعلت 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EFB24B3-B9A0-EF0E-3FDB-C740047D401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1" y="400856"/>
            <a:ext cx="775358" cy="77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4081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0641D-8D0E-17A3-D3AA-6A24F99BF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748EAA2-9742-D14A-50F7-FFC508A2E41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7E71FC8-EF91-6F3E-8843-86EBCBC8B94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FB13AB4-F4C5-EDDD-7CDF-B4ECD583C14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9924D4C-146F-3C95-8326-F6450879155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7055B90-0FAE-464E-E7D8-1A3B230C2E0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70C7B2B-23A7-0BBF-247D-9CDF114ED6A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9E997C9-24DE-A374-F487-69D8D36EBF0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7F6AB947-E5A3-618B-4CD5-4ED22FE1F52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B52F242-4B27-17A7-E75F-E7242F4F908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BB11CD2-3B88-BC05-245C-FAAECC4C5E3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E219C67-97A6-5636-902D-0C78FC8E043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1247F5D-AFE2-9D69-25EF-909AD6FAD5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AA5EC8A-F2AF-93CB-EC7C-C0522DCA5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3BADD1-F050-6D6C-F9EF-FD36FA9BEA4B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 من يقرأ؟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619166-775F-3B44-23D6-C3D2C85D41F3}"/>
              </a:ext>
            </a:extLst>
          </p:cNvPr>
          <p:cNvSpPr txBox="1"/>
          <p:nvPr/>
        </p:nvSpPr>
        <p:spPr>
          <a:xfrm>
            <a:off x="3691918" y="1275798"/>
            <a:ext cx="1878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7200" b="1" dirty="0">
                <a:solidFill>
                  <a:srgbClr val="E39B51"/>
                </a:solidFill>
                <a:latin typeface="Calibri" panose="020F0502020204030204"/>
                <a:cs typeface="Arial" panose="020B0604020202020204" pitchFamily="34" charset="0"/>
              </a:rPr>
              <a:t>ح</a:t>
            </a:r>
            <a:endParaRPr lang="fr-MA" sz="7200" b="1" dirty="0">
              <a:solidFill>
                <a:srgbClr val="E39B51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CCD002D-29B1-CB31-953C-7CE4F26AB6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9637" y="356571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0ED431F-1665-8288-343B-06F70F4CCCFB}"/>
              </a:ext>
            </a:extLst>
          </p:cNvPr>
          <p:cNvGrpSpPr/>
          <p:nvPr/>
        </p:nvGrpSpPr>
        <p:grpSpPr>
          <a:xfrm>
            <a:off x="986481" y="3103614"/>
            <a:ext cx="7722660" cy="1111012"/>
            <a:chOff x="986481" y="3450464"/>
            <a:chExt cx="7722660" cy="111101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8576BCD-2CDE-832F-1B38-86CAB9649C7C}"/>
                </a:ext>
              </a:extLst>
            </p:cNvPr>
            <p:cNvSpPr txBox="1"/>
            <p:nvPr/>
          </p:nvSpPr>
          <p:spPr>
            <a:xfrm>
              <a:off x="3761888" y="3545813"/>
              <a:ext cx="18296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بَ</a:t>
              </a:r>
              <a:r>
                <a:rPr lang="ar-MA" sz="6000" dirty="0">
                  <a:solidFill>
                    <a:srgbClr val="FF0000"/>
                  </a:solidFill>
                </a:rPr>
                <a:t>حْ</a:t>
              </a:r>
              <a:r>
                <a:rPr lang="ar-MA" sz="6000" dirty="0">
                  <a:solidFill>
                    <a:schemeClr val="tx2"/>
                  </a:solidFill>
                </a:rPr>
                <a:t>رٌ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3DF9FD9-DA6A-BB73-975B-4DFEB1A05C90}"/>
                </a:ext>
              </a:extLst>
            </p:cNvPr>
            <p:cNvSpPr txBox="1"/>
            <p:nvPr/>
          </p:nvSpPr>
          <p:spPr>
            <a:xfrm>
              <a:off x="986481" y="3450464"/>
              <a:ext cx="17005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مِلْ</a:t>
              </a:r>
              <a:r>
                <a:rPr lang="ar-MA" sz="6000" dirty="0">
                  <a:solidFill>
                    <a:srgbClr val="FF0000"/>
                  </a:solidFill>
                </a:rPr>
                <a:t>ح</a:t>
              </a:r>
              <a:r>
                <a:rPr lang="ar-MA" sz="6000" dirty="0">
                  <a:solidFill>
                    <a:schemeClr val="tx2"/>
                  </a:solidFill>
                </a:rPr>
                <a:t>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E0BFFE3-7140-22DB-F4B0-664BAB5E860D}"/>
                </a:ext>
              </a:extLst>
            </p:cNvPr>
            <p:cNvSpPr txBox="1"/>
            <p:nvPr/>
          </p:nvSpPr>
          <p:spPr>
            <a:xfrm>
              <a:off x="6370199" y="3542603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rgbClr val="FF0000"/>
                  </a:solidFill>
                </a:rPr>
                <a:t>حَ</a:t>
              </a:r>
              <a:r>
                <a:rPr lang="ar-MA" sz="6000" dirty="0">
                  <a:solidFill>
                    <a:schemeClr val="tx2"/>
                  </a:solidFill>
                </a:rPr>
                <a:t>ليبٌ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486871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55CB-E28D-DA7C-DB69-8498CC0FF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7ACB647-6FBA-0753-F200-5777FE65B68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32F8185-9E84-B63F-3700-6D1BC624623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4B23BC6-FE84-735D-1DC3-876440C0159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D4AE8DB-F56E-14B0-0E40-2C6C436817F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2B32525-D4CC-44FD-D418-AF26EBC75F1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E55A44D-E1F9-0EEA-6BAC-B0C88AC393A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3250C21C-319C-4CC4-A10A-6A93F8B1002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89082857-7EBB-E9FD-D861-C6AD41161F8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6D9C7BE-F4EA-3DBA-B801-C8385518AE2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245441-A247-7E28-83CE-34A64CB9BAB7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A457FEB-0268-3B74-614B-9BF880BC30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2F58DF-5582-9BCE-3CE8-845FCE4225F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830DF43-124F-FB88-F113-F23331176A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2C9748B-B953-3D82-7D85-4339D1CCAB3D}"/>
              </a:ext>
            </a:extLst>
          </p:cNvPr>
          <p:cNvGrpSpPr/>
          <p:nvPr/>
        </p:nvGrpSpPr>
        <p:grpSpPr>
          <a:xfrm>
            <a:off x="795228" y="2925647"/>
            <a:ext cx="7817774" cy="1080147"/>
            <a:chOff x="931222" y="3417953"/>
            <a:chExt cx="7817774" cy="1080147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013FF0E-AA69-67A2-2B23-CADD9283F3B8}"/>
                </a:ext>
              </a:extLst>
            </p:cNvPr>
            <p:cNvSpPr txBox="1"/>
            <p:nvPr/>
          </p:nvSpPr>
          <p:spPr>
            <a:xfrm>
              <a:off x="3639330" y="3482437"/>
              <a:ext cx="18296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نَ</a:t>
              </a:r>
              <a:r>
                <a:rPr lang="ar-MA" sz="6000" dirty="0">
                  <a:solidFill>
                    <a:srgbClr val="FF0000"/>
                  </a:solidFill>
                </a:rPr>
                <a:t>خْ</a:t>
              </a:r>
              <a:r>
                <a:rPr lang="ar-MA" sz="6000" dirty="0">
                  <a:solidFill>
                    <a:schemeClr val="tx2"/>
                  </a:solidFill>
                </a:rPr>
                <a:t>ــــلَـة</a:t>
              </a:r>
              <a:r>
                <a:rPr lang="ar-MA" sz="6000" dirty="0">
                  <a:solidFill>
                    <a:srgbClr val="FF0000"/>
                  </a:solidFill>
                </a:rPr>
                <a:t>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51A558E-2E5C-8F3E-64F9-8CBAF2B257E7}"/>
                </a:ext>
              </a:extLst>
            </p:cNvPr>
            <p:cNvSpPr txBox="1"/>
            <p:nvPr/>
          </p:nvSpPr>
          <p:spPr>
            <a:xfrm>
              <a:off x="6410054" y="3417953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rgbClr val="FF0000"/>
                  </a:solidFill>
                </a:rPr>
                <a:t>خُ</a:t>
              </a:r>
              <a:r>
                <a:rPr lang="ar-MA" sz="6000" dirty="0">
                  <a:solidFill>
                    <a:schemeClr val="tx2"/>
                  </a:solidFill>
                </a:rPr>
                <a:t>ضَرٌ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B16BB9AD-A7CB-DB62-1959-788A7D828BC5}"/>
                </a:ext>
              </a:extLst>
            </p:cNvPr>
            <p:cNvSpPr txBox="1"/>
            <p:nvPr/>
          </p:nvSpPr>
          <p:spPr>
            <a:xfrm>
              <a:off x="931222" y="3437204"/>
              <a:ext cx="16284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بَطّي</a:t>
              </a:r>
              <a:r>
                <a:rPr lang="ar-MA" sz="60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</a:t>
              </a:r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97AD1E4B-94F4-E5DF-8ADA-4FA1D980F045}"/>
              </a:ext>
            </a:extLst>
          </p:cNvPr>
          <p:cNvSpPr txBox="1"/>
          <p:nvPr/>
        </p:nvSpPr>
        <p:spPr>
          <a:xfrm>
            <a:off x="3860525" y="1326250"/>
            <a:ext cx="17108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7200" b="1" dirty="0">
                <a:solidFill>
                  <a:srgbClr val="E39B51"/>
                </a:solidFill>
                <a:latin typeface="Calibri" panose="020F0502020204030204"/>
                <a:cs typeface="Arial" panose="020B0604020202020204" pitchFamily="34" charset="0"/>
              </a:rPr>
              <a:t>خ</a:t>
            </a:r>
            <a:endParaRPr lang="fr-MA" sz="7200" b="1" dirty="0">
              <a:solidFill>
                <a:srgbClr val="E39B51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D684F9B-D762-3BBE-5B85-5D0AA0158776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، ثم تقرؤون كما فعلت 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1FD4B9E-75E1-5140-1631-A2D861E2F06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1" y="375121"/>
            <a:ext cx="746315" cy="74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93004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98D53-658A-E94C-E173-CF210400D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F9C610-4444-6A5E-199B-D65071F2150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182D6BC-9B13-CBB8-68A1-124CCBEE20A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094FD27-F6B2-76F5-2411-1EFA2BB7AB3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1676301-2EF4-3D36-5021-9CBA844A6E1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6FE4D00-8D09-C8AA-69CD-B6782637D83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1B53BA43-9155-73CA-B29A-F910773CC06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D32556B-F4A3-FC22-E107-878C89BC20C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F2EA72ED-751D-9925-5743-6CB60E4E9BC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9E896ED-3302-FD1F-82EC-5C5A1EAB184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71C871-B37B-8725-5BD2-AD083A28C1E4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0352442-1F22-DD6C-4CD2-9FAFCB50E6C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0BFBA68-7D99-3862-53B1-0DD4596066E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7696A6B-CAA8-E2AA-CDCD-78C771355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F6B4A57-61D5-483B-72BD-35FD79EF0DC7}"/>
              </a:ext>
            </a:extLst>
          </p:cNvPr>
          <p:cNvSpPr txBox="1"/>
          <p:nvPr/>
        </p:nvSpPr>
        <p:spPr>
          <a:xfrm>
            <a:off x="3860525" y="1326250"/>
            <a:ext cx="17108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7200" b="1" dirty="0">
                <a:solidFill>
                  <a:srgbClr val="E39B51"/>
                </a:solidFill>
                <a:latin typeface="Calibri" panose="020F0502020204030204"/>
                <a:cs typeface="Arial" panose="020B0604020202020204" pitchFamily="34" charset="0"/>
              </a:rPr>
              <a:t>خ</a:t>
            </a:r>
            <a:endParaRPr lang="fr-MA" sz="7200" b="1" dirty="0">
              <a:solidFill>
                <a:srgbClr val="E39B51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327DDC6-8A1F-E067-656D-12623B0C466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1" y="375121"/>
            <a:ext cx="746315" cy="74438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E83BD27-E90E-CEC6-A45F-A6307BE85DEC}"/>
              </a:ext>
            </a:extLst>
          </p:cNvPr>
          <p:cNvSpPr txBox="1"/>
          <p:nvPr/>
        </p:nvSpPr>
        <p:spPr>
          <a:xfrm>
            <a:off x="422071" y="38740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 من يقرأ؟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2B084B-EFD6-863B-50C2-E5088078DB4D}"/>
              </a:ext>
            </a:extLst>
          </p:cNvPr>
          <p:cNvSpPr txBox="1"/>
          <p:nvPr/>
        </p:nvSpPr>
        <p:spPr>
          <a:xfrm>
            <a:off x="3609716" y="3364744"/>
            <a:ext cx="18296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نَ</a:t>
            </a:r>
            <a:r>
              <a:rPr lang="ar-MA" sz="6000" dirty="0">
                <a:solidFill>
                  <a:srgbClr val="FF0000"/>
                </a:solidFill>
              </a:rPr>
              <a:t>خْ</a:t>
            </a:r>
            <a:r>
              <a:rPr lang="ar-MA" sz="6000" dirty="0">
                <a:solidFill>
                  <a:schemeClr val="tx2"/>
                </a:solidFill>
              </a:rPr>
              <a:t>ــــلَـة</a:t>
            </a:r>
            <a:r>
              <a:rPr lang="ar-MA" sz="6000" dirty="0">
                <a:solidFill>
                  <a:srgbClr val="FF0000"/>
                </a:solidFill>
              </a:rPr>
              <a:t>ٌ</a:t>
            </a:r>
            <a:endParaRPr lang="fr-MA" sz="6000" dirty="0">
              <a:solidFill>
                <a:schemeClr val="tx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06C0872-8596-6783-7E65-E7D9FDC612B1}"/>
              </a:ext>
            </a:extLst>
          </p:cNvPr>
          <p:cNvSpPr txBox="1"/>
          <p:nvPr/>
        </p:nvSpPr>
        <p:spPr>
          <a:xfrm>
            <a:off x="6380440" y="3300260"/>
            <a:ext cx="23389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rgbClr val="FF0000"/>
                </a:solidFill>
              </a:rPr>
              <a:t>خُ</a:t>
            </a:r>
            <a:r>
              <a:rPr lang="ar-MA" sz="6000" dirty="0">
                <a:solidFill>
                  <a:schemeClr val="tx2"/>
                </a:solidFill>
              </a:rPr>
              <a:t>ضَرٌ</a:t>
            </a:r>
            <a:endParaRPr lang="fr-MA" sz="6000" dirty="0">
              <a:solidFill>
                <a:schemeClr val="tx2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1C5C3A4-2A02-AE39-2976-744A17579553}"/>
              </a:ext>
            </a:extLst>
          </p:cNvPr>
          <p:cNvSpPr txBox="1"/>
          <p:nvPr/>
        </p:nvSpPr>
        <p:spPr>
          <a:xfrm>
            <a:off x="901608" y="3319511"/>
            <a:ext cx="16284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بَطّي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ٌ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268646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D900D-8AF8-6465-9A5B-A50C97E42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F5E559A-46FB-1E7B-7534-23B41FB84BE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9D585A2-6461-1D63-5CA9-7425C3BABC1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13AED0BC-CB06-454D-E6E2-D66004B1367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3DC7FA4-0565-2CDB-6506-BCDA772928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DBE42497-1423-586C-6575-84695C1B9C5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3D5D836-2475-FA46-C881-2F23923B66A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0AD44D2-13FC-F660-DC7D-5748CB15227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BE69C99-1CD3-DE09-1AC4-47D7380E062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483FBCC-B28D-C4A1-5CA2-BD75D94DB69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9D828C-90BD-9651-ED2A-88B17D344AE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31085FD-0723-AF71-CB7A-00EF55DA36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91119F0-E164-E09E-168F-013D2E091E3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5895A84-2438-6FFD-4D93-33BD20AAC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545A176-F2C8-6B41-0EE9-5E8BCC597D08}"/>
              </a:ext>
            </a:extLst>
          </p:cNvPr>
          <p:cNvSpPr txBox="1"/>
          <p:nvPr/>
        </p:nvSpPr>
        <p:spPr>
          <a:xfrm>
            <a:off x="422071" y="43711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للسبورة لقراءة الكلمات؟</a:t>
            </a:r>
          </a:p>
        </p:txBody>
      </p:sp>
      <p:pic>
        <p:nvPicPr>
          <p:cNvPr id="26" name="Graphique 25" descr="Étoile avec un remplissage uni">
            <a:extLst>
              <a:ext uri="{FF2B5EF4-FFF2-40B4-BE49-F238E27FC236}">
                <a16:creationId xmlns:a16="http://schemas.microsoft.com/office/drawing/2014/main" id="{2B7482F9-C017-0ABD-ABB7-8A3900451E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0539" y="2483060"/>
            <a:ext cx="516271" cy="5162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7F5ACEE6-0912-6578-E4FB-1EB85F898A30}"/>
              </a:ext>
            </a:extLst>
          </p:cNvPr>
          <p:cNvSpPr txBox="1"/>
          <p:nvPr/>
        </p:nvSpPr>
        <p:spPr>
          <a:xfrm>
            <a:off x="1998770" y="3295391"/>
            <a:ext cx="1628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بَطّيخٌ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AD377B6-D1D3-B93B-8747-300EAF20425A}"/>
              </a:ext>
            </a:extLst>
          </p:cNvPr>
          <p:cNvSpPr txBox="1"/>
          <p:nvPr/>
        </p:nvSpPr>
        <p:spPr>
          <a:xfrm>
            <a:off x="4371058" y="3295391"/>
            <a:ext cx="1829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دَجاجٌ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968D07A-2967-EF49-A42A-D21FE8E9F467}"/>
              </a:ext>
            </a:extLst>
          </p:cNvPr>
          <p:cNvSpPr txBox="1"/>
          <p:nvPr/>
        </p:nvSpPr>
        <p:spPr>
          <a:xfrm>
            <a:off x="5514068" y="3318445"/>
            <a:ext cx="1829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حَليبٌ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2C6123C-3337-FC61-E8D0-01EAE611B5BB}"/>
              </a:ext>
            </a:extLst>
          </p:cNvPr>
          <p:cNvSpPr txBox="1"/>
          <p:nvPr/>
        </p:nvSpPr>
        <p:spPr>
          <a:xfrm>
            <a:off x="3230986" y="3266913"/>
            <a:ext cx="1700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مِلْحٌ</a:t>
            </a:r>
            <a:endParaRPr lang="fr-MA" dirty="0">
              <a:solidFill>
                <a:schemeClr val="tx2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0E5062-1099-3258-6C81-D09B60958349}"/>
              </a:ext>
            </a:extLst>
          </p:cNvPr>
          <p:cNvGrpSpPr/>
          <p:nvPr/>
        </p:nvGrpSpPr>
        <p:grpSpPr>
          <a:xfrm>
            <a:off x="7171212" y="3318445"/>
            <a:ext cx="1151463" cy="830997"/>
            <a:chOff x="7171212" y="3318445"/>
            <a:chExt cx="1151463" cy="830997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830B306D-3B78-7A34-3010-BE401541708B}"/>
                </a:ext>
              </a:extLst>
            </p:cNvPr>
            <p:cNvSpPr txBox="1"/>
            <p:nvPr/>
          </p:nvSpPr>
          <p:spPr>
            <a:xfrm>
              <a:off x="7171212" y="3318445"/>
              <a:ext cx="11514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خُضَرٌ</a:t>
              </a:r>
              <a:endParaRPr lang="fr-MA" sz="4800" dirty="0">
                <a:solidFill>
                  <a:schemeClr val="tx2"/>
                </a:solidFill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65650C6B-7735-5FC8-78DD-75334AB93329}"/>
                </a:ext>
              </a:extLst>
            </p:cNvPr>
            <p:cNvSpPr/>
            <p:nvPr/>
          </p:nvSpPr>
          <p:spPr>
            <a:xfrm>
              <a:off x="7261897" y="3350010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E4F9DAB5-E32F-EC38-CE7B-0348B0857D51}"/>
              </a:ext>
            </a:extLst>
          </p:cNvPr>
          <p:cNvSpPr/>
          <p:nvPr/>
        </p:nvSpPr>
        <p:spPr>
          <a:xfrm>
            <a:off x="3427724" y="3335522"/>
            <a:ext cx="1224887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DE912A3E-81BA-8F3A-673B-9CCCF6BABC43}"/>
              </a:ext>
            </a:extLst>
          </p:cNvPr>
          <p:cNvSpPr/>
          <p:nvPr/>
        </p:nvSpPr>
        <p:spPr>
          <a:xfrm>
            <a:off x="4798954" y="3350010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B3672942-ADA4-F5D6-CB69-CB56944B34F2}"/>
              </a:ext>
            </a:extLst>
          </p:cNvPr>
          <p:cNvSpPr/>
          <p:nvPr/>
        </p:nvSpPr>
        <p:spPr>
          <a:xfrm>
            <a:off x="5999115" y="3379617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FD4A0E0-7CE6-B15F-CD61-03C2938A66E9}"/>
              </a:ext>
            </a:extLst>
          </p:cNvPr>
          <p:cNvGrpSpPr/>
          <p:nvPr/>
        </p:nvGrpSpPr>
        <p:grpSpPr>
          <a:xfrm>
            <a:off x="638223" y="3307037"/>
            <a:ext cx="1700506" cy="842644"/>
            <a:chOff x="638223" y="3307037"/>
            <a:chExt cx="1700506" cy="842644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EA4443F4-8504-3CA5-9486-902D48E74E55}"/>
                </a:ext>
              </a:extLst>
            </p:cNvPr>
            <p:cNvSpPr txBox="1"/>
            <p:nvPr/>
          </p:nvSpPr>
          <p:spPr>
            <a:xfrm>
              <a:off x="638223" y="3307037"/>
              <a:ext cx="17005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dirty="0">
                  <a:solidFill>
                    <a:schemeClr val="tx2"/>
                  </a:solidFill>
                </a:rPr>
                <a:t>جَزَر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ٌ</a:t>
              </a:r>
              <a:endPara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D14F00CB-974A-4A87-F4B4-6525A1D8E26B}"/>
                </a:ext>
              </a:extLst>
            </p:cNvPr>
            <p:cNvSpPr/>
            <p:nvPr/>
          </p:nvSpPr>
          <p:spPr>
            <a:xfrm>
              <a:off x="1028675" y="3364790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97848133-5836-3AFC-DE4D-79BC46FAAE57}"/>
              </a:ext>
            </a:extLst>
          </p:cNvPr>
          <p:cNvSpPr/>
          <p:nvPr/>
        </p:nvSpPr>
        <p:spPr>
          <a:xfrm>
            <a:off x="2311287" y="3345651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8288085-AD79-EFD0-AB42-B9985F3F5ED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445" y="333559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24693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A19D6-D8DD-50FD-2746-2C05B0BB3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3A236B-BF8C-F7B3-8595-1053AC3BEE8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E202EF6-ABDF-D406-A223-1A245354AB3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CBA2D38C-1EB9-440E-212D-4E2A1F17113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E5E2E2CF-02C8-5CFD-2154-94E93FB4B42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58A5E99-13D0-ED6D-4721-C8AE93474DE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0D9F35F-D45D-0553-B75B-9050F71AC04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F1ABD55-6D98-4007-63EF-73DDA8DFAC4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9545C907-843A-0E76-013E-1F2A08BC0A8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1FA0FE6-8090-6F42-16B9-F6515702612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0624C23-8523-1447-6D1F-FEB7AD95BF7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1C70920-3A2A-1035-A034-26228C104DF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4D1AB06-B17B-1A38-01C4-41A7D69402F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8A3B9F-392A-A383-699F-55D50A3EFF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435651B3-8A6C-31AF-D2B1-A36AC8B1C5EA}"/>
              </a:ext>
            </a:extLst>
          </p:cNvPr>
          <p:cNvSpPr txBox="1"/>
          <p:nvPr/>
        </p:nvSpPr>
        <p:spPr>
          <a:xfrm>
            <a:off x="1998770" y="3295391"/>
            <a:ext cx="1628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بَطّيخٌ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F5894CB-1BD6-3631-FCAB-1DAB044E0DB0}"/>
              </a:ext>
            </a:extLst>
          </p:cNvPr>
          <p:cNvSpPr txBox="1"/>
          <p:nvPr/>
        </p:nvSpPr>
        <p:spPr>
          <a:xfrm>
            <a:off x="4371058" y="3295391"/>
            <a:ext cx="1829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دَجاجٌ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FE14969-AA0A-9509-DB63-A61A81BB9E0E}"/>
              </a:ext>
            </a:extLst>
          </p:cNvPr>
          <p:cNvSpPr txBox="1"/>
          <p:nvPr/>
        </p:nvSpPr>
        <p:spPr>
          <a:xfrm>
            <a:off x="5514068" y="3318445"/>
            <a:ext cx="1829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حَليبٌ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9CDDA96-CB98-2D34-C1CE-98980BCBF4A6}"/>
              </a:ext>
            </a:extLst>
          </p:cNvPr>
          <p:cNvSpPr txBox="1"/>
          <p:nvPr/>
        </p:nvSpPr>
        <p:spPr>
          <a:xfrm>
            <a:off x="3230986" y="3266913"/>
            <a:ext cx="1700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مِلْحٌ</a:t>
            </a:r>
            <a:endParaRPr lang="fr-MA" dirty="0">
              <a:solidFill>
                <a:schemeClr val="tx2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BE454AA-E6C8-7ED0-5045-7778AE306329}"/>
              </a:ext>
            </a:extLst>
          </p:cNvPr>
          <p:cNvGrpSpPr/>
          <p:nvPr/>
        </p:nvGrpSpPr>
        <p:grpSpPr>
          <a:xfrm>
            <a:off x="7171212" y="3318445"/>
            <a:ext cx="1151463" cy="830997"/>
            <a:chOff x="7171212" y="3318445"/>
            <a:chExt cx="1151463" cy="830997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96776243-A8F0-6815-216D-823150026EEC}"/>
                </a:ext>
              </a:extLst>
            </p:cNvPr>
            <p:cNvSpPr txBox="1"/>
            <p:nvPr/>
          </p:nvSpPr>
          <p:spPr>
            <a:xfrm>
              <a:off x="7171212" y="3318445"/>
              <a:ext cx="11514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خُضَرٌ</a:t>
              </a:r>
              <a:endParaRPr lang="fr-MA" sz="4800" dirty="0">
                <a:solidFill>
                  <a:schemeClr val="tx2"/>
                </a:solidFill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ED397409-A1B2-DD56-E0F5-145E64E5FCC4}"/>
                </a:ext>
              </a:extLst>
            </p:cNvPr>
            <p:cNvSpPr/>
            <p:nvPr/>
          </p:nvSpPr>
          <p:spPr>
            <a:xfrm>
              <a:off x="7261897" y="3350010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8B9932A6-9189-5014-072C-EBCCDEE78EA4}"/>
              </a:ext>
            </a:extLst>
          </p:cNvPr>
          <p:cNvSpPr/>
          <p:nvPr/>
        </p:nvSpPr>
        <p:spPr>
          <a:xfrm>
            <a:off x="3427724" y="3335522"/>
            <a:ext cx="1224887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998B7932-E397-62FD-B516-28B77897FF31}"/>
              </a:ext>
            </a:extLst>
          </p:cNvPr>
          <p:cNvSpPr/>
          <p:nvPr/>
        </p:nvSpPr>
        <p:spPr>
          <a:xfrm>
            <a:off x="4798954" y="3350010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3C52594-C9B4-2D45-357E-7EDA170D0CDA}"/>
              </a:ext>
            </a:extLst>
          </p:cNvPr>
          <p:cNvSpPr/>
          <p:nvPr/>
        </p:nvSpPr>
        <p:spPr>
          <a:xfrm>
            <a:off x="5999115" y="3379617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BF0C14B-F3DF-7A35-31A6-FDB35A964A46}"/>
              </a:ext>
            </a:extLst>
          </p:cNvPr>
          <p:cNvGrpSpPr/>
          <p:nvPr/>
        </p:nvGrpSpPr>
        <p:grpSpPr>
          <a:xfrm>
            <a:off x="638223" y="3307037"/>
            <a:ext cx="1700506" cy="842644"/>
            <a:chOff x="638223" y="3307037"/>
            <a:chExt cx="1700506" cy="842644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3B7ED93F-155F-D35A-3B75-3709CA8F43DA}"/>
                </a:ext>
              </a:extLst>
            </p:cNvPr>
            <p:cNvSpPr txBox="1"/>
            <p:nvPr/>
          </p:nvSpPr>
          <p:spPr>
            <a:xfrm>
              <a:off x="638223" y="3307037"/>
              <a:ext cx="17005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dirty="0">
                  <a:solidFill>
                    <a:schemeClr val="tx2"/>
                  </a:solidFill>
                </a:rPr>
                <a:t>جَزَر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ٌ</a:t>
              </a:r>
              <a:endPara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93F2AC15-9353-4F67-A2A5-DC617AE142E1}"/>
                </a:ext>
              </a:extLst>
            </p:cNvPr>
            <p:cNvSpPr/>
            <p:nvPr/>
          </p:nvSpPr>
          <p:spPr>
            <a:xfrm>
              <a:off x="1028675" y="3364790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F5369B50-783D-FC47-9E3E-85FD625E18D6}"/>
              </a:ext>
            </a:extLst>
          </p:cNvPr>
          <p:cNvSpPr/>
          <p:nvPr/>
        </p:nvSpPr>
        <p:spPr>
          <a:xfrm>
            <a:off x="2311287" y="3345651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50639DE-03ED-5C26-AFEC-F5AF1A7DF1E4}"/>
              </a:ext>
            </a:extLst>
          </p:cNvPr>
          <p:cNvSpPr txBox="1"/>
          <p:nvPr/>
        </p:nvSpPr>
        <p:spPr>
          <a:xfrm>
            <a:off x="452564" y="45816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تلميذ يقرأ لزميله.</a:t>
            </a:r>
          </a:p>
        </p:txBody>
      </p:sp>
      <p:pic>
        <p:nvPicPr>
          <p:cNvPr id="52" name="Graphique 51" descr="Étoile avec un remplissage uni">
            <a:extLst>
              <a:ext uri="{FF2B5EF4-FFF2-40B4-BE49-F238E27FC236}">
                <a16:creationId xmlns:a16="http://schemas.microsoft.com/office/drawing/2014/main" id="{E39BAA06-77BB-3A70-709E-F641282D19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0270" y="2428124"/>
            <a:ext cx="516271" cy="5162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3" name="Graphique 52" descr="Étoile avec un remplissage uni">
            <a:extLst>
              <a:ext uri="{FF2B5EF4-FFF2-40B4-BE49-F238E27FC236}">
                <a16:creationId xmlns:a16="http://schemas.microsoft.com/office/drawing/2014/main" id="{B6A9FB02-7CB9-CB19-E5BD-3D50872BB1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6423" y="2428124"/>
            <a:ext cx="516271" cy="5162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" name="Image 7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A2C688A7-4829-C462-1B2E-EB4FAE2C3F2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0462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50877" y="1154085"/>
            <a:ext cx="8168503" cy="3062580"/>
            <a:chOff x="450877" y="1154085"/>
            <a:chExt cx="8168503" cy="306258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15408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50877" y="3385668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A1C2EAC3-156F-9FF7-3BC6-B9262B6861BE}"/>
              </a:ext>
            </a:extLst>
          </p:cNvPr>
          <p:cNvSpPr txBox="1"/>
          <p:nvPr/>
        </p:nvSpPr>
        <p:spPr>
          <a:xfrm>
            <a:off x="585781" y="4387969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البنية اللغوية: الجملة الاسمية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B3CFB08-897D-D4A5-71AC-D124544F1CFB}"/>
              </a:ext>
            </a:extLst>
          </p:cNvPr>
          <p:cNvSpPr txBox="1"/>
          <p:nvPr/>
        </p:nvSpPr>
        <p:spPr>
          <a:xfrm>
            <a:off x="229509" y="2455807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تصفية الصعوبات: ج ح خ </a:t>
            </a:r>
          </a:p>
        </p:txBody>
      </p:sp>
    </p:spTree>
    <p:extLst>
      <p:ext uri="{BB962C8B-B14F-4D97-AF65-F5344CB8AC3E}">
        <p14:creationId xmlns:p14="http://schemas.microsoft.com/office/powerpoint/2010/main" val="397866574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C7B17-DBED-F510-9004-F8897C28B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7CE8D84-9A47-E146-9D67-3C59C4183B0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52CDD80-3845-B4D6-8894-B65A72F6AD9E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03A3801-4EBA-59BF-1E01-2CFA2F1C0E2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0B5C7A-34F5-6124-BA4B-762A9EFB4B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70BBC1-0B1F-61BA-8126-8444392C1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EEE56C-FF4D-EEC7-20E3-11EC91EBD5F1}"/>
              </a:ext>
            </a:extLst>
          </p:cNvPr>
          <p:cNvSpPr txBox="1"/>
          <p:nvPr/>
        </p:nvSpPr>
        <p:spPr>
          <a:xfrm>
            <a:off x="422071" y="44999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ستقرؤون النص وتجيبون عن الأسئلة.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0186CBB-2EC1-7A00-A90A-3A1DD31A29F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D7DB6D1-1C54-2992-F557-B1F6E5A4C7F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2BD56E6-1C91-E43D-D23F-91D99E5D1F3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B2F362A-B1DC-EA34-5776-DDA2C6F8A9D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990FE62-F09E-2A5D-7BAA-CC8332A2CF4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FA638A7-A326-E934-4E0E-050330B4251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82E57C2-C587-9141-9427-7B9793CF5D2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F260220-B551-0BC9-F93D-4D0D478A925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53DC61C1-0013-EA9D-AF0C-99D647F32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5346608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8D767-5A75-2E0F-0DF6-570DA014F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330542B-DDD6-188F-7FAE-7B808D273152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2665BFC-CC9B-95F4-38DE-700B6E268E80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29CC7F7-DC32-CA77-0974-61A36FE3DAC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B06BB1A-FAE2-D08B-A1D0-D6603A87964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CD32E84-E4A2-AD78-0096-9C5A1FB4B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96ECF5-46E5-86BB-88E2-277CAC5DBDAC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21B5FAC-A265-9816-7E93-8D67D274B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789" y="1742838"/>
            <a:ext cx="3024422" cy="40585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3F3A9DA-172B-9CAF-DDBF-0FA615F2B61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0AE094-6355-90C0-9599-6B518715F98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32DC66A-F93C-E53F-706E-BFADA42845A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662E4A1-E0FD-D31F-B443-7F9A0CA0D62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0A61721-D962-60E2-9FD0-A354C12B8D5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7D3B0DD-2854-E3B3-B727-794398F835A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6E24608-DC59-3AAF-8D3F-A8CFD9D16DD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7584854-93E2-A19C-A91C-E8A0C244214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579597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D2442-3FB9-4266-06C7-A955F5630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FA445F6-816D-DF08-853C-D653F724617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103B1D-0D12-D80A-1191-208EE9029FC1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5E81344-5C40-B82D-D3FD-3ED86F6F98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DB22B6-77CE-02A8-600D-002BAC3CC5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A992CDB-057A-5838-FF78-23996ED4F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2800E5A-70EA-F708-62ED-D164688D2F7A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النص هو الخزانة المنسية. خذوا الكراسات ص2.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CC2928-856A-9F50-2F74-9A78CA048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2778" y="1573928"/>
            <a:ext cx="3477230" cy="45713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B8F9631-E60A-D916-D147-3339ADA0AC4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A78EC4C-D9E2-56C5-D679-984F0325547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598A222-26C4-BB61-2C43-4AD4024474F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D42EC2F-D687-EC15-03AA-D2DCDC7D4B3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CA84D4A-2849-93C9-AF13-1750B18BFBF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E77BCAC-B945-8F99-02EC-93A460CFA4A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124EDC8-6BAB-8687-9C1E-01D1BC07C39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F236B3F-0D81-D3C4-98E8-2D172F56306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267554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0C9E4-D9F3-B88F-D1DA-A7A387E1C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D5CBA8-3DFD-AF2A-605B-4FC39645052C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5F4DAB-3DF5-F4F4-8E80-B6C74B33AA9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4A88DA-C7BB-E510-BBDB-5D4975B714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5B5E9AE-616D-D377-FD9B-A162D57857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0A7BBB3-C7BB-C060-F433-BCE1C62AF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50089B-383B-35CB-5FBF-8734067DF727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النص؟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بعض المتعلمين على قراءة مقاطع النص بتوجيه من الأستاذ.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71C15E-60B8-9840-5769-E85396EDDA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791D451-D650-7171-609A-672A2660BDB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E885A432-8C43-6DA8-A7F0-131EAF2B05B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B18C082-9797-5204-72DE-4DDBA499A46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729E2ED-C8E9-2F7A-35C4-C92626E0083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0755B83-67EE-B4F5-2632-EB0CA57E4CF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851D6E4-EE34-FB3F-860E-2E9CFFE4D6C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4424954-CF8A-A8F6-CDF2-FE9C3675F63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273850E-4D8B-4E26-D09A-E772B2BF743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2" name="Google Shape;1477;p57">
            <a:extLst>
              <a:ext uri="{FF2B5EF4-FFF2-40B4-BE49-F238E27FC236}">
                <a16:creationId xmlns:a16="http://schemas.microsoft.com/office/drawing/2014/main" id="{37A0E00D-4623-B524-0BD6-0BCE4B89101F}"/>
              </a:ext>
            </a:extLst>
          </p:cNvPr>
          <p:cNvSpPr/>
          <p:nvPr/>
        </p:nvSpPr>
        <p:spPr>
          <a:xfrm>
            <a:off x="3185652" y="1322629"/>
            <a:ext cx="2865122" cy="600474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SA" sz="4000" b="1" kern="10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</a:t>
            </a:r>
            <a:r>
              <a:rPr lang="ar-MA" sz="4000" b="1" kern="10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ْخِزانَةُ</a:t>
            </a:r>
            <a:r>
              <a:rPr lang="ar-MA" sz="4000" b="1" dirty="0">
                <a:solidFill>
                  <a:schemeClr val="tx2"/>
                </a:solidFill>
              </a:rPr>
              <a:t> </a:t>
            </a:r>
            <a:r>
              <a:rPr lang="ar-MA" sz="4000" b="1" kern="100" dirty="0" err="1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ﭐلْمَنْسِيَّةُ</a:t>
            </a:r>
            <a:r>
              <a:rPr lang="ar-MA" sz="4000" b="1" kern="100" dirty="0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FR" sz="4000" b="1" kern="100" dirty="0">
              <a:solidFill>
                <a:srgbClr val="FFFFFF"/>
              </a:solidFill>
              <a:latin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C6379FB-F30B-1D9A-7FDB-D8D53CA2B2B5}"/>
              </a:ext>
            </a:extLst>
          </p:cNvPr>
          <p:cNvGrpSpPr/>
          <p:nvPr/>
        </p:nvGrpSpPr>
        <p:grpSpPr>
          <a:xfrm>
            <a:off x="459129" y="2082515"/>
            <a:ext cx="8187919" cy="3714799"/>
            <a:chOff x="616442" y="2023653"/>
            <a:chExt cx="7928646" cy="3714799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A71EA420-04FC-B727-2374-B38B2CA075A7}"/>
                </a:ext>
              </a:extLst>
            </p:cNvPr>
            <p:cNvSpPr txBox="1"/>
            <p:nvPr/>
          </p:nvSpPr>
          <p:spPr>
            <a:xfrm>
              <a:off x="616442" y="2023653"/>
              <a:ext cx="7928646" cy="3714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>
                <a:lnSpc>
                  <a:spcPct val="107000"/>
                </a:lnSpc>
                <a:spcAft>
                  <a:spcPts val="800"/>
                </a:spcAft>
              </a:pP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غُرْفَتِها ، أَطالَتْ سَلْمى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ٱلْجُلوسَ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أَمامَ لَوْحَتِها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ٱلْإِلِكتْرونِيَّةِ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وَٱنْشَغَلَتْ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بِأَلْعابِها. نادَت</a:t>
              </a:r>
              <a:r>
                <a:rPr lang="ar-M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ها أُمُّها: " لَقَدْ حانَ وَقْتُ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ٱلنَّوْمِ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يا بُنَيَّتي ! " تَرَكَتْ سَلْمى لَوْحَتَها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وَٱسْتَلْقَتْ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عَلى سَريرِها. وَما كادَتْ تُغْمِضُ عَيْنَيْها حَتّى سَمِعَتْ صَوْتاً يُناديها : سَلْمى ، أَنا خِزَانَةُ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ٱلْكُتُبِ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 اِشْتَقْتُ إِلَيْكِ . اِبْتَسَمَتْ وَقالَتْ : " وَماذا تُريدينَ مِنّي ؟</a:t>
              </a:r>
              <a:r>
                <a:rPr lang="ar-M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"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8A18D976-129A-257C-3951-3598B3E231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18323" y="2762865"/>
              <a:ext cx="550607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EABF5328-1F72-0BD0-0F83-3931EBEDC3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07458" y="2762865"/>
              <a:ext cx="429332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7EE0EC8C-099A-4AB4-73C9-21441E2972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12814" y="3512575"/>
              <a:ext cx="2592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3CB34919-548C-F125-5C18-22A9E0D9D4D1}"/>
                </a:ext>
              </a:extLst>
            </p:cNvPr>
            <p:cNvCxnSpPr/>
            <p:nvPr/>
          </p:nvCxnSpPr>
          <p:spPr>
            <a:xfrm flipH="1">
              <a:off x="4971147" y="3441291"/>
              <a:ext cx="756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B3CE5D52-9399-7158-2D8B-34344E168E4B}"/>
                </a:ext>
              </a:extLst>
            </p:cNvPr>
            <p:cNvCxnSpPr/>
            <p:nvPr/>
          </p:nvCxnSpPr>
          <p:spPr>
            <a:xfrm flipH="1">
              <a:off x="6774989" y="3512575"/>
              <a:ext cx="86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4A83EA84-8A31-4BB3-FE69-725E85985A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9659" y="4144297"/>
              <a:ext cx="882583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ECF1FF68-86B8-087E-3260-343F4C3F6D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85652" y="4242619"/>
              <a:ext cx="429332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E8F4463E-575C-C109-3540-A5A1B652AE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60723" y="4962833"/>
              <a:ext cx="36576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26D4D00C-59B8-274E-6B9B-1F1DACF51FA7}"/>
                </a:ext>
              </a:extLst>
            </p:cNvPr>
            <p:cNvCxnSpPr/>
            <p:nvPr/>
          </p:nvCxnSpPr>
          <p:spPr>
            <a:xfrm flipH="1">
              <a:off x="987053" y="4948085"/>
              <a:ext cx="756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2DA54850-DFDA-A809-0DB6-09D9508C1093}"/>
                </a:ext>
              </a:extLst>
            </p:cNvPr>
            <p:cNvCxnSpPr/>
            <p:nvPr/>
          </p:nvCxnSpPr>
          <p:spPr>
            <a:xfrm flipH="1">
              <a:off x="5727147" y="5700252"/>
              <a:ext cx="86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B86E68F1-123F-F525-F5FB-A0D73B45FD94}"/>
                </a:ext>
              </a:extLst>
            </p:cNvPr>
            <p:cNvCxnSpPr/>
            <p:nvPr/>
          </p:nvCxnSpPr>
          <p:spPr>
            <a:xfrm flipH="1">
              <a:off x="3571137" y="5700252"/>
              <a:ext cx="86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avec flèche 33">
              <a:extLst>
                <a:ext uri="{FF2B5EF4-FFF2-40B4-BE49-F238E27FC236}">
                  <a16:creationId xmlns:a16="http://schemas.microsoft.com/office/drawing/2014/main" id="{C7904388-2760-ECCB-3124-55EA3A688954}"/>
                </a:ext>
              </a:extLst>
            </p:cNvPr>
            <p:cNvCxnSpPr/>
            <p:nvPr/>
          </p:nvCxnSpPr>
          <p:spPr>
            <a:xfrm flipH="1">
              <a:off x="1311053" y="5626510"/>
              <a:ext cx="864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453645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8C9AA-82B8-1EBD-4BA3-2BD75E384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67D404-DE8A-EAC0-8708-F1A292D6B40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3D1F16A-CF38-7C43-FE19-E73A335F4FE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159B91B-1866-37C8-2E29-B51CEC89722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E5D4768-0544-E1EA-827E-E2B8DEAE26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5C6772-44E4-4C7D-D0A4-B8CE507ADA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1ECA78-71EE-68D2-0255-B138DA0FB863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00960C-D9FF-4A01-B376-11A40A79486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2642443-8CFC-D22C-F476-96186BF8FB0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05485A6-8B3D-A7BF-3F47-9D0776D6ACE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D760CEF-8179-AC1F-235E-4CF7EB4BFBB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1E8D9D5-9AFC-9BF0-4152-66C1C913A51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9EFC3A9-A74C-505C-359B-229ACF2EA1B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6136D41-9A5E-0C88-EA5E-140005DDB7E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D3B2312-28C8-7535-3D14-AE89CE698A2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FBE23A26-92E1-630A-A0FE-41C4873FD02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B23F36F-CC51-EB13-7CC7-1F4C95EDC847}"/>
              </a:ext>
            </a:extLst>
          </p:cNvPr>
          <p:cNvSpPr txBox="1"/>
          <p:nvPr/>
        </p:nvSpPr>
        <p:spPr>
          <a:xfrm>
            <a:off x="910435" y="1639938"/>
            <a:ext cx="7502729" cy="4439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lnSpc>
                <a:spcPct val="107000"/>
              </a:lnSpc>
              <a:spcAft>
                <a:spcPts val="800"/>
              </a:spcAft>
              <a:defRPr sz="4400" kern="1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SA" dirty="0"/>
              <a:t>" أَجابَتِ </a:t>
            </a:r>
            <a:r>
              <a:rPr lang="ar-SA" dirty="0" err="1"/>
              <a:t>ٱلْخِزانَةُ</a:t>
            </a:r>
            <a:r>
              <a:rPr lang="ar-SA" dirty="0"/>
              <a:t>: " أُريدُ أَنْ تَنْفُضي عَنّي </a:t>
            </a:r>
            <a:r>
              <a:rPr lang="ar-SA" dirty="0" err="1"/>
              <a:t>ٱلْغُبارَ</a:t>
            </a:r>
            <a:r>
              <a:rPr lang="ar-SA" dirty="0"/>
              <a:t> ، وَأَنْ تَرْجِعي لِقِراءَةِ قِصَصي وَحِكاياتي". أُعْجِبَتْ سَلْمى </a:t>
            </a:r>
            <a:r>
              <a:rPr lang="ar-SA" dirty="0" err="1"/>
              <a:t>بِٱلْفِكْرَةِ</a:t>
            </a:r>
            <a:r>
              <a:rPr lang="ar-SA" dirty="0"/>
              <a:t> ، وَأَخَذَتْ تُنَظِّفُ </a:t>
            </a:r>
            <a:r>
              <a:rPr lang="ar-SA" dirty="0" err="1"/>
              <a:t>ٱلْخِزانَةَ</a:t>
            </a:r>
            <a:r>
              <a:rPr lang="ar-SA" dirty="0"/>
              <a:t> مُتَحَمِّسَةً،  ثُمَّ بَدَأَتْ تَقْرَأُ قِصَّةً مَليئَةً </a:t>
            </a:r>
            <a:r>
              <a:rPr lang="ar-SA" dirty="0" err="1"/>
              <a:t>بِٱلْمُغامَراتِ</a:t>
            </a:r>
            <a:r>
              <a:rPr lang="ar-SA" dirty="0"/>
              <a:t> </a:t>
            </a:r>
            <a:r>
              <a:rPr lang="ar-SA" dirty="0" err="1"/>
              <a:t>ٱلْمُشَوِّقَةِ</a:t>
            </a:r>
            <a:r>
              <a:rPr lang="ar-SA" dirty="0"/>
              <a:t>. وَلَمّا أَشْرَفَتْ عَلى إِنْهائِها ، رَنَّ مُنَبِّهُ لَوْحَتِها </a:t>
            </a:r>
            <a:r>
              <a:rPr lang="ar-SA" dirty="0" err="1"/>
              <a:t>ٱلْإِلِكتْرونِيَّةِ</a:t>
            </a:r>
            <a:r>
              <a:rPr lang="fr-MA" dirty="0"/>
              <a:t>.</a:t>
            </a:r>
            <a:r>
              <a:rPr lang="ar-SA" dirty="0"/>
              <a:t>اسْتَيْقَظَتْ وَتَوَجَّهَتْ مُباشَرَةً إِلى خِزانَةِ </a:t>
            </a:r>
            <a:r>
              <a:rPr lang="ar-SA" dirty="0" err="1"/>
              <a:t>ٱلْكُتُبِ</a:t>
            </a:r>
            <a:r>
              <a:rPr lang="ar-SA" dirty="0"/>
              <a:t> لِتُكْمِلَ مَا بَدَأَتْهُ</a:t>
            </a:r>
            <a:r>
              <a:rPr lang="fr-MA" dirty="0"/>
              <a:t>.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38B1BC56-F1EF-B9C8-988F-F0AE6FFB64F7}"/>
              </a:ext>
            </a:extLst>
          </p:cNvPr>
          <p:cNvCxnSpPr>
            <a:cxnSpLocks/>
          </p:cNvCxnSpPr>
          <p:nvPr/>
        </p:nvCxnSpPr>
        <p:spPr>
          <a:xfrm flipH="1">
            <a:off x="4651590" y="3805085"/>
            <a:ext cx="3060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B23896FB-40C0-8914-9993-62C2CB53738F}"/>
              </a:ext>
            </a:extLst>
          </p:cNvPr>
          <p:cNvCxnSpPr>
            <a:cxnSpLocks/>
          </p:cNvCxnSpPr>
          <p:nvPr/>
        </p:nvCxnSpPr>
        <p:spPr>
          <a:xfrm flipH="1">
            <a:off x="2608814" y="2372034"/>
            <a:ext cx="2592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37C4815A-8814-1B8E-CE48-61A80F849B9A}"/>
              </a:ext>
            </a:extLst>
          </p:cNvPr>
          <p:cNvCxnSpPr/>
          <p:nvPr/>
        </p:nvCxnSpPr>
        <p:spPr>
          <a:xfrm flipH="1">
            <a:off x="6760828" y="2340078"/>
            <a:ext cx="756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0E61A8BC-2D9F-8D9A-3E67-0D848DE24131}"/>
              </a:ext>
            </a:extLst>
          </p:cNvPr>
          <p:cNvCxnSpPr>
            <a:cxnSpLocks/>
          </p:cNvCxnSpPr>
          <p:nvPr/>
        </p:nvCxnSpPr>
        <p:spPr>
          <a:xfrm flipH="1">
            <a:off x="5200814" y="3124201"/>
            <a:ext cx="2592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94897F9E-B8A5-BED9-4424-C5E7C85B6201}"/>
              </a:ext>
            </a:extLst>
          </p:cNvPr>
          <p:cNvCxnSpPr>
            <a:cxnSpLocks/>
          </p:cNvCxnSpPr>
          <p:nvPr/>
        </p:nvCxnSpPr>
        <p:spPr>
          <a:xfrm flipH="1">
            <a:off x="1666300" y="3055375"/>
            <a:ext cx="1584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4E99B4AF-3390-36DF-6028-9BDC026D18AD}"/>
              </a:ext>
            </a:extLst>
          </p:cNvPr>
          <p:cNvCxnSpPr>
            <a:cxnSpLocks/>
          </p:cNvCxnSpPr>
          <p:nvPr/>
        </p:nvCxnSpPr>
        <p:spPr>
          <a:xfrm flipH="1">
            <a:off x="1547959" y="3805085"/>
            <a:ext cx="1584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FBA0E7A-724A-0392-B84D-81056971FEE1}"/>
              </a:ext>
            </a:extLst>
          </p:cNvPr>
          <p:cNvCxnSpPr>
            <a:cxnSpLocks/>
          </p:cNvCxnSpPr>
          <p:nvPr/>
        </p:nvCxnSpPr>
        <p:spPr>
          <a:xfrm flipH="1">
            <a:off x="6043605" y="4525298"/>
            <a:ext cx="174920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15E5252A-A6CB-CEB2-CF02-342E537AE00D}"/>
              </a:ext>
            </a:extLst>
          </p:cNvPr>
          <p:cNvCxnSpPr>
            <a:cxnSpLocks/>
          </p:cNvCxnSpPr>
          <p:nvPr/>
        </p:nvCxnSpPr>
        <p:spPr>
          <a:xfrm flipH="1">
            <a:off x="2339959" y="4525298"/>
            <a:ext cx="2055008" cy="1229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FEDA1175-DA99-CAFB-BF72-63A139C928D5}"/>
              </a:ext>
            </a:extLst>
          </p:cNvPr>
          <p:cNvCxnSpPr>
            <a:cxnSpLocks/>
          </p:cNvCxnSpPr>
          <p:nvPr/>
        </p:nvCxnSpPr>
        <p:spPr>
          <a:xfrm flipH="1">
            <a:off x="6264223" y="5247969"/>
            <a:ext cx="174920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B6EDB80C-25BE-7457-599C-8001A23B149A}"/>
              </a:ext>
            </a:extLst>
          </p:cNvPr>
          <p:cNvCxnSpPr>
            <a:cxnSpLocks/>
          </p:cNvCxnSpPr>
          <p:nvPr/>
        </p:nvCxnSpPr>
        <p:spPr>
          <a:xfrm flipH="1">
            <a:off x="1931414" y="5302264"/>
            <a:ext cx="2055008" cy="1229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BCE56C2D-6C4D-7D1D-FDFA-104D50A1BEE1}"/>
              </a:ext>
            </a:extLst>
          </p:cNvPr>
          <p:cNvCxnSpPr>
            <a:cxnSpLocks/>
          </p:cNvCxnSpPr>
          <p:nvPr/>
        </p:nvCxnSpPr>
        <p:spPr>
          <a:xfrm flipH="1">
            <a:off x="5200814" y="5970640"/>
            <a:ext cx="251077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625579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8659A-F393-EE9B-B853-88EB7A181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FFA61DD-2A85-2144-AC52-042909AA2671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B8AE748-3A32-584D-7653-8328AFCA16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D2C5C0A-236C-CD45-68C8-85884034964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EDD9D4-205F-73C9-5D68-53684EB3E67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E77D031-51BA-AFC9-52CD-21CF50AD1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73EAB8-194E-43AE-8819-E204A6FE6922}"/>
              </a:ext>
            </a:extLst>
          </p:cNvPr>
          <p:cNvSpPr txBox="1"/>
          <p:nvPr/>
        </p:nvSpPr>
        <p:spPr>
          <a:xfrm>
            <a:off x="422071" y="5020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28C7C7B2-4B61-4ADD-0897-0F42045391B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0A419908-2962-AA9E-4035-777B2CA166A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2B87A5E1-DF60-F6AB-F7C4-57FE9E96D54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4A01C2C7-2783-CBAC-1367-A1A34010443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7F8E7A19-1A07-519F-5CAE-E9675F1B030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730EE75-A1C4-3B7D-9238-5CA3AAF388A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F896A36-AD27-94CC-4119-BBED005E025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5C6F88F-B396-C5B6-D74B-A122393BD67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EA18CC8-A617-805E-D416-5D98EA33517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487956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F9E94-5502-2889-32F3-C5320C2D5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C4B55B2-AFCC-8071-1B3A-EE53602C0A2D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2AD703-C4E9-4AE5-7C3E-D847E136195A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E16924-C65E-0C0C-16AE-0F243A6FBDC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04ABF4-1190-711B-53F3-2B4BE7C52F9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D981314-2DB0-F35D-C81D-1F157869D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9B9CA75-E88E-E312-7E53-059B44ACA408}"/>
              </a:ext>
            </a:extLst>
          </p:cNvPr>
          <p:cNvSpPr txBox="1"/>
          <p:nvPr/>
        </p:nvSpPr>
        <p:spPr>
          <a:xfrm>
            <a:off x="422071" y="46306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 المطلوب. اكتبوا رقم الجواب الصحيح.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8E475FB-ECA2-6328-D097-715990620AC7}"/>
              </a:ext>
            </a:extLst>
          </p:cNvPr>
          <p:cNvSpPr txBox="1"/>
          <p:nvPr/>
        </p:nvSpPr>
        <p:spPr>
          <a:xfrm>
            <a:off x="2950533" y="1426494"/>
            <a:ext cx="5594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كانَتِ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ﭐلْخِزانَةُ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مَليئَةً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بِـﭐلْغُبارِ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: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8066E05-7286-2346-B1DB-AFF4E092B5C6}"/>
              </a:ext>
            </a:extLst>
          </p:cNvPr>
          <p:cNvSpPr txBox="1"/>
          <p:nvPr/>
        </p:nvSpPr>
        <p:spPr>
          <a:xfrm>
            <a:off x="2137471" y="2476852"/>
            <a:ext cx="55945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 سَلْمى كانَتْ مُسافِرَةً.</a:t>
            </a:r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 سَلْمى مَشْغولَةٌ بِلَوْحَتِها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ﭐلْإِلِكْتْرونِيَّةِ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 سَلمى لا تَهْتَمُّ بِتَنْظيفِها.</a:t>
            </a:r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 سَلْمى مَريضَةٌ.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DDCD484-79DC-1992-A074-4F50AD203E1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1C4D32B-C8DA-1AD2-3400-B04D940E49EB}"/>
              </a:ext>
            </a:extLst>
          </p:cNvPr>
          <p:cNvGrpSpPr/>
          <p:nvPr/>
        </p:nvGrpSpPr>
        <p:grpSpPr>
          <a:xfrm>
            <a:off x="7205749" y="2583317"/>
            <a:ext cx="455024" cy="2095394"/>
            <a:chOff x="7191443" y="2585481"/>
            <a:chExt cx="455024" cy="2095394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6EDC365C-57C0-26B5-BBFB-016C03788D5E}"/>
                </a:ext>
              </a:extLst>
            </p:cNvPr>
            <p:cNvSpPr/>
            <p:nvPr/>
          </p:nvSpPr>
          <p:spPr>
            <a:xfrm>
              <a:off x="7191443" y="2585481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1</a:t>
              </a:r>
              <a:endParaRPr lang="fr-MA" sz="2000" b="1" dirty="0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49F3DBE8-6054-253C-B1E3-A1CB9C32CE87}"/>
                </a:ext>
              </a:extLst>
            </p:cNvPr>
            <p:cNvSpPr/>
            <p:nvPr/>
          </p:nvSpPr>
          <p:spPr>
            <a:xfrm>
              <a:off x="7191443" y="3126661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2</a:t>
              </a:r>
              <a:endParaRPr lang="fr-MA" sz="2000" b="1" dirty="0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B9DFAB39-6398-3099-3E08-E2B65B13B5A3}"/>
                </a:ext>
              </a:extLst>
            </p:cNvPr>
            <p:cNvSpPr/>
            <p:nvPr/>
          </p:nvSpPr>
          <p:spPr>
            <a:xfrm>
              <a:off x="7191443" y="3685328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3</a:t>
              </a:r>
              <a:endParaRPr lang="fr-MA" sz="2000" b="1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6820B36-D65E-7AD0-5C57-0A409B080D93}"/>
                </a:ext>
              </a:extLst>
            </p:cNvPr>
            <p:cNvSpPr/>
            <p:nvPr/>
          </p:nvSpPr>
          <p:spPr>
            <a:xfrm>
              <a:off x="7194975" y="4243995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4</a:t>
              </a:r>
              <a:endParaRPr lang="fr-MA" sz="20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04DB9C2-0335-A38B-2B3D-CDBA681A057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906BD4A-10A2-26D6-0FA2-5ED74B5848D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30F860C-CE56-8C22-BD9C-34A8587415B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B438F12-D150-09FB-8150-3A42EE4D441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B1905A1F-E691-73D2-2489-CD2739C1996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C86A364-DAD9-C78F-0BD2-A0EE60194BA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EEF6BB4D-E49F-1964-B659-F321F35413D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CD535A6-670D-0161-5985-B5EBDB04BC3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985473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2E694-5A70-16AB-6F69-0CFA406AC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D696DF-59E1-48BA-A050-0118811900F6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EE1DCC-6B7A-F654-B945-9EE5C9A6C27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2913733-3DA5-2FCC-F68B-9DFD9C3FAB2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1935826-33B8-BD89-5DD2-86F51B46490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83F85FA-EFC6-2000-D6B2-6EA908867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C3EAC3-4435-2236-D033-142568FD8C72}"/>
              </a:ext>
            </a:extLst>
          </p:cNvPr>
          <p:cNvSpPr txBox="1"/>
          <p:nvPr/>
        </p:nvSpPr>
        <p:spPr>
          <a:xfrm>
            <a:off x="422071" y="37624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 من يقدم إجابته.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للأستاذ(ة) مطالبة أحد المتعلمين بتبرير إجابته.</a:t>
            </a:r>
            <a:endParaRPr kumimoji="0" lang="ar-MA" sz="20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0BBC3FB-16DB-940D-93A6-9381936D182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145530A2-B7FD-4C83-1DB8-DAEE477EAF7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5808B72-683D-D80A-A592-18C9F997A6F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2764F37-3310-F900-70A0-4E946E2C68D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FBCABFC-0C5E-05AA-8FF5-EE38B9A1ADC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612EC6B-A6E6-C4BA-509B-4A2F9040C56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0BF00C5-81E4-F5C3-1D8F-A04598AF3D6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46CC01E-9AE9-C717-FAE9-17062B91DDF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A5E0F9A-C2BC-498C-13DC-EBF823FAEA3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0EB8AD-9563-C461-D99F-8AF4B869AC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195" y="3206494"/>
            <a:ext cx="3696020" cy="43437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07BD089-A041-ADF3-3573-1763920AFFDF}"/>
              </a:ext>
            </a:extLst>
          </p:cNvPr>
          <p:cNvSpPr txBox="1"/>
          <p:nvPr/>
        </p:nvSpPr>
        <p:spPr>
          <a:xfrm>
            <a:off x="2778347" y="1777050"/>
            <a:ext cx="5594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كانَتِ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ﭐلْخِزانَةُ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مَليئَةً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بِـﭐلْغُبارِ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: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199924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10EB4-61B2-5C2A-FFE2-2F7314988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3B781CB-24B8-ED98-9701-13C79493C40A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B322E4E-F9A9-F375-D9CC-C02832B72F2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7D9635-D09C-A536-8B81-93990810A8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FB0E947-944C-62E0-26C6-3A9074D1D93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50DDFC8-F58A-7A31-9412-7DB939923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A00FEC-CAB7-9822-2A95-B8ADA3ADB946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DB2C1E2-D776-A857-3444-010DE6708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1195" y="3206494"/>
            <a:ext cx="3696020" cy="434378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49A0243F-CFA1-03BE-2125-38B88204D53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805B9180-C638-3AEA-259C-5D7DF4C154E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F82CD61-59FB-5430-6D88-F52D7843238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C13D176-95E5-6234-E82B-FF71E36EA1D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ED03962B-5CC7-EA8D-D936-83ED96B28AC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544BC65-58D5-C18D-28EF-DC8FB9D8597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F55197B-CA11-4F12-CF71-DF616253445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6C22D6D-C651-CDC9-5310-8C1A7C4EB14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B76B78C3-2810-5C65-5A93-D002F6C40231}"/>
              </a:ext>
            </a:extLst>
          </p:cNvPr>
          <p:cNvSpPr txBox="1"/>
          <p:nvPr/>
        </p:nvSpPr>
        <p:spPr>
          <a:xfrm>
            <a:off x="2778347" y="1777050"/>
            <a:ext cx="5594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كانَتِ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ﭐلْخِزانَةُ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مَليئَةً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بِـﭐلْغُبارِ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: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066518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1AC3C-458C-5860-B547-79168FB81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1E9ABAB-254D-5539-0946-8F61B267E39A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10FA541-BFED-9950-E5EF-6AA538FDE280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573CA6F-6D4D-1683-0F08-375267A2A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5E3B7F3-E543-A501-12FD-6E50F9EAF1F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03F826-B09F-8BC7-AAE6-74C902016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B8FEDAF-F9B9-A8D3-5F04-0E9BC8AAD473}"/>
              </a:ext>
            </a:extLst>
          </p:cNvPr>
          <p:cNvSpPr txBox="1"/>
          <p:nvPr/>
        </p:nvSpPr>
        <p:spPr>
          <a:xfrm>
            <a:off x="2950533" y="1728037"/>
            <a:ext cx="5594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اِسْتَيْقَظَتْ سَلْمـــى وَتَوَجَّهَتْ لِتُكْمِلَ: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82762E0-CA64-C84F-4D7C-D5320E2F857A}"/>
              </a:ext>
            </a:extLst>
          </p:cNvPr>
          <p:cNvSpPr txBox="1"/>
          <p:nvPr/>
        </p:nvSpPr>
        <p:spPr>
          <a:xfrm>
            <a:off x="1126923" y="2560147"/>
            <a:ext cx="55945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تَرْتيبَ 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ﭐلْقِصَصِ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ﭐلْخِزانَةِ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كِتابَةَ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ﭐلْقِصَّةِ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رَسْمَ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ﭐلْخِزانَةِ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قِراءَةَ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ﭐلْقِصَّةِ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E474884-A85B-F53C-3D68-40605B3D556D}"/>
              </a:ext>
            </a:extLst>
          </p:cNvPr>
          <p:cNvGrpSpPr/>
          <p:nvPr/>
        </p:nvGrpSpPr>
        <p:grpSpPr>
          <a:xfrm>
            <a:off x="6266454" y="2666612"/>
            <a:ext cx="455024" cy="2095394"/>
            <a:chOff x="7191443" y="2585481"/>
            <a:chExt cx="455024" cy="2095394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2651A00F-3063-A1DE-C055-678C358739DD}"/>
                </a:ext>
              </a:extLst>
            </p:cNvPr>
            <p:cNvSpPr/>
            <p:nvPr/>
          </p:nvSpPr>
          <p:spPr>
            <a:xfrm>
              <a:off x="7191443" y="2585481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1</a:t>
              </a:r>
              <a:endParaRPr lang="fr-MA" sz="2000" b="1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7A76BC4E-D416-30BD-C68C-A0326681EADA}"/>
                </a:ext>
              </a:extLst>
            </p:cNvPr>
            <p:cNvSpPr/>
            <p:nvPr/>
          </p:nvSpPr>
          <p:spPr>
            <a:xfrm>
              <a:off x="7191443" y="3126661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2</a:t>
              </a:r>
              <a:endParaRPr lang="fr-MA" sz="2000" b="1" dirty="0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D181990-DEEB-DE48-EB0B-2AECE2E6A6CA}"/>
                </a:ext>
              </a:extLst>
            </p:cNvPr>
            <p:cNvSpPr/>
            <p:nvPr/>
          </p:nvSpPr>
          <p:spPr>
            <a:xfrm>
              <a:off x="7191443" y="3685328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3</a:t>
              </a:r>
              <a:endParaRPr lang="fr-MA" sz="2000" b="1" dirty="0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2D65E21-484B-8607-7F8A-7B669369B85D}"/>
                </a:ext>
              </a:extLst>
            </p:cNvPr>
            <p:cNvSpPr/>
            <p:nvPr/>
          </p:nvSpPr>
          <p:spPr>
            <a:xfrm>
              <a:off x="7194975" y="4243995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4</a:t>
              </a:r>
              <a:endParaRPr lang="fr-MA" sz="2000" b="1" dirty="0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D1871399-FCA9-C507-7347-5EE0B0CF878E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المطلوب. اكتبوا رقم الجواب الصحيح.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 </a:t>
            </a:r>
          </a:p>
        </p:txBody>
      </p:sp>
      <p:pic>
        <p:nvPicPr>
          <p:cNvPr id="18" name="Image 17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2B3900E8-BE74-3CBF-802A-4F766A0A880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FC45290-4246-AFAE-067F-4A385E8E0AB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B68D62A-EC30-970B-D552-69782CF5413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C19C8DA-CCA2-1CF4-5B45-9196AE92A1B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A57D38C-A01E-D3A3-5A04-EBB9BC33BDC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75F9AF80-062E-3200-2A5F-F84818029C7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F6472D80-DA9A-6EE4-4141-D8476143804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1280252-7D35-3654-83E7-2E248EA8D8A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0BAD02F-F855-7805-C125-E5BE56836F8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40323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725D2-9DA4-19D6-0430-0251854AF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900F9E-AD3D-22C0-C7D8-48E893890313}"/>
              </a:ext>
            </a:extLst>
          </p:cNvPr>
          <p:cNvSpPr/>
          <p:nvPr/>
        </p:nvSpPr>
        <p:spPr>
          <a:xfrm>
            <a:off x="0" y="-20465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5ECC19B-F715-DF56-85C3-B7599936443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0E84061-BC3A-C817-0989-7053F1FF257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CA67AE9-AE00-9B4A-F5A3-55CFC0DCBF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81D4A15-6581-0169-E3C6-0A9799039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8F0C837-86EB-2910-1572-6D1775772342}"/>
              </a:ext>
            </a:extLst>
          </p:cNvPr>
          <p:cNvSpPr txBox="1"/>
          <p:nvPr/>
        </p:nvSpPr>
        <p:spPr>
          <a:xfrm>
            <a:off x="422071" y="40603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 من يقدم إجابته.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للأستاذ(ة) مطالبة أحد المتعلمين بتبرير إجابته.</a:t>
            </a:r>
            <a:endParaRPr kumimoji="0" lang="ar-MA" sz="20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D747E6E-4DA4-F268-AE95-40FD42348D53}"/>
              </a:ext>
            </a:extLst>
          </p:cNvPr>
          <p:cNvSpPr txBox="1"/>
          <p:nvPr/>
        </p:nvSpPr>
        <p:spPr>
          <a:xfrm>
            <a:off x="3121623" y="3887565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f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179BF90-41FD-5F19-C3D6-F3E3958B49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32" y="1678114"/>
            <a:ext cx="3086367" cy="51058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07F50F3-E43C-51DB-E6D7-0CD84F3F77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8060" y="3225546"/>
            <a:ext cx="1661304" cy="396274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1D8B6C5B-C2A4-0D4E-4693-A4CC78FBF90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2A14338-D816-9AF8-B41D-1819F8DB44D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C7927B2-59EA-EAF3-7EBA-7C8C8D48506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0347BF7-056F-28DF-CF88-BAAEB7D5FC7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518FA81-2151-D5E5-F2D8-D465DDC81FA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4138A64-805E-BC23-DEBC-19336BECCF1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6D30C6C8-390D-C724-1E2E-452F02F3655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5704C53-92B2-972D-1BC4-10E3D810B77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F5DAAA0-C074-353C-4DD6-C3C1999E612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12090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FE67A-E7F1-2DF6-43A2-8B9C3684C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4F9B25-9AFE-C12C-675A-6C4F04FAF190}"/>
              </a:ext>
            </a:extLst>
          </p:cNvPr>
          <p:cNvSpPr/>
          <p:nvPr/>
        </p:nvSpPr>
        <p:spPr>
          <a:xfrm>
            <a:off x="0" y="-20465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1BF34A3-C4AD-61BC-4F4C-B33602174CF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B58B460-D6C5-AC20-13B4-E4796A6E3A5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8D24BA6-B5E5-1100-4006-B9099CBEF66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28A3E57-9DD5-3C41-E972-DEFFAC44B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4577D8C-163A-CD3E-0042-E9CF4B78DC6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AB5D036-F051-A241-5894-371D19D0C86A}"/>
              </a:ext>
            </a:extLst>
          </p:cNvPr>
          <p:cNvSpPr txBox="1"/>
          <p:nvPr/>
        </p:nvSpPr>
        <p:spPr>
          <a:xfrm>
            <a:off x="3121623" y="3887565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f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73DBEC7-43E8-9459-6743-209312616E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32" y="1678114"/>
            <a:ext cx="3086367" cy="51058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A98DA8-69AC-1778-0EEB-9CA99EAFFB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8060" y="3225546"/>
            <a:ext cx="1661304" cy="396274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4CCC84D0-B4DA-B08F-1A2D-92D578DB37D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F53F887C-3BF4-2F71-00A5-5292897A31F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5A0783A-57DA-80BB-FD47-20689F6CA4B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DC868E1-F1D2-7E41-350C-A7A9D554B28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3D44B23-3BD5-14B2-F2B2-9B517B2A912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F91BC84-1EB1-0615-54E2-FA588EA0795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8B09358-485E-DCAF-E1D1-ACBAEDCC38B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9CF1F6E-525E-C3C0-2D2D-F23AA8106D2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86806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6DCCE-F20D-CB7C-0C36-6F0A8DCA2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19DBA34-60ED-6A20-6CDC-A216281A6C6A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9019CB-FFFC-4260-800A-D252AE759B29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6DA80A-1DB1-5EC2-222C-E2248312B2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3565C06-AD66-CC3A-D4F1-077B25D7C9A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33C1098-84E0-EE14-7E2A-F99D5B05C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EB6BF-A8B6-18A4-EB0C-8FC3F80F70F8}"/>
              </a:ext>
            </a:extLst>
          </p:cNvPr>
          <p:cNvSpPr txBox="1"/>
          <p:nvPr/>
        </p:nvSpPr>
        <p:spPr>
          <a:xfrm>
            <a:off x="1332698" y="374579"/>
            <a:ext cx="68680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اكتبوا رقم الصورة التي تمثل جلوس سلمى أمام لوحتها الإلكترونية.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 ثم اكتبوه على اللوحة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5666172-933F-9644-64C7-68A3882A901D}"/>
              </a:ext>
            </a:extLst>
          </p:cNvPr>
          <p:cNvGrpSpPr/>
          <p:nvPr/>
        </p:nvGrpSpPr>
        <p:grpSpPr>
          <a:xfrm>
            <a:off x="639999" y="2496232"/>
            <a:ext cx="8011037" cy="2530173"/>
            <a:chOff x="384361" y="2506064"/>
            <a:chExt cx="8011037" cy="2530173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783F32-732D-FA2A-E73C-9CADB4019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4361" y="2506064"/>
              <a:ext cx="4107937" cy="24948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7C15A6B-A126-738C-D43B-D6E0B0135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15414" y="2640905"/>
              <a:ext cx="3979984" cy="2377646"/>
            </a:xfrm>
            <a:prstGeom prst="rect">
              <a:avLst/>
            </a:prstGeom>
          </p:spPr>
        </p:pic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F528300F-6674-040D-C5C8-34C6C09A5B3D}"/>
                </a:ext>
              </a:extLst>
            </p:cNvPr>
            <p:cNvSpPr/>
            <p:nvPr/>
          </p:nvSpPr>
          <p:spPr>
            <a:xfrm>
              <a:off x="7216879" y="4551762"/>
              <a:ext cx="393290" cy="484475"/>
            </a:xfrm>
            <a:prstGeom prst="ellips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1</a:t>
              </a:r>
              <a:endParaRPr lang="fr-MA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5CBC4363-B731-A674-215F-4C7C94E34D4F}"/>
                </a:ext>
              </a:extLst>
            </p:cNvPr>
            <p:cNvSpPr/>
            <p:nvPr/>
          </p:nvSpPr>
          <p:spPr>
            <a:xfrm>
              <a:off x="1077060" y="4516389"/>
              <a:ext cx="393290" cy="484475"/>
            </a:xfrm>
            <a:prstGeom prst="ellips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4</a:t>
              </a:r>
              <a:endParaRPr lang="fr-MA" dirty="0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91B8905-17AC-123D-7A27-0A055564A740}"/>
                </a:ext>
              </a:extLst>
            </p:cNvPr>
            <p:cNvSpPr/>
            <p:nvPr/>
          </p:nvSpPr>
          <p:spPr>
            <a:xfrm>
              <a:off x="3235152" y="4516389"/>
              <a:ext cx="393290" cy="484475"/>
            </a:xfrm>
            <a:prstGeom prst="ellips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MA" dirty="0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E41E7E8A-25C2-1D11-35D9-D4E18442DD27}"/>
                </a:ext>
              </a:extLst>
            </p:cNvPr>
            <p:cNvSpPr/>
            <p:nvPr/>
          </p:nvSpPr>
          <p:spPr>
            <a:xfrm>
              <a:off x="5058787" y="4538493"/>
              <a:ext cx="393290" cy="484475"/>
            </a:xfrm>
            <a:prstGeom prst="ellips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2</a:t>
              </a:r>
              <a:endParaRPr lang="fr-MA" dirty="0"/>
            </a:p>
          </p:txBody>
        </p:sp>
      </p:grp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329986E2-1777-C8F6-FF3C-4A7B2184FCF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A00627F-0B44-850C-2384-67509769EE8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B00BB940-D689-D146-C568-0E0A6BE844E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CCF0676-D990-D874-F92A-FAEB12BB171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A8C1FB0-8D35-60D5-21FD-A8F22ADA739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9222B21-F836-8111-4317-1EE1113BC64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A8AA68BA-6D6F-06C0-B361-95EED6C153C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3D5F0A74-5D70-4C80-E83B-0DC5AA43B36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56A780E-B775-9367-856F-15C33B233FA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344005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241AF-07B9-BB30-ABBF-1D753C237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E4E573-76BC-D45E-433A-9B5A792F80A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F1FBE19-E4E1-233B-7240-34CCC5B9214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0B8A189-7DB6-9CA0-6A09-06C9186C221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A624AA8-776E-F0AD-A28E-B992A2DA8D5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4E9A03E-6A6C-BD41-4740-DB8892E22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9B84165-9381-8A6E-90C9-7B84755BCA1C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EBA18C1-52FC-4E1F-BCF8-241CCC6871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001" y="2490152"/>
            <a:ext cx="1897319" cy="186706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657CDE89-77E5-AF3F-BACA-1364106F1E3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A13B5D35-CF8B-F75A-10AC-1F8E9D381F7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EEE39A5-AF34-4049-C350-0B549436F0B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E7BCA74-5727-525A-D0D2-E334694026D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0AC5BC5-E20B-2D6C-64AB-4AAFE4B4D9C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8DFFEF6-2859-CAB1-6C5E-E311529D0E8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61E74A9-22D1-D328-C955-3B3AE806086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A089D1C-AC48-8BD3-E4F8-CD2E251CD15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824535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EDBF8-3D2D-BAE4-66E2-F57282F4A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AC8892D2-A0FC-EEE6-DE85-C390F1EC55C7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0C13E17E-0393-1FC3-CC7C-D1B6EDC79F6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801067E1-278E-707D-058B-82C1F469FCF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FAAD5EC1-253D-A8E3-A686-00FAEFE37B9F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A6370B3-3905-FD1F-95B0-1A4528FC99D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0CA76FBC-ED05-66EC-1452-C45DC3A1CD91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429AF2A-3878-5C6C-6A72-E18FF46F21B0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488DC1F7-7017-14CC-6065-C1370443D46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A2D159D-2E4E-F80C-6155-B1AF978AE78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5BB4443-F9A8-8C87-1F44-5A90B6880A09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46CD6C67-B083-8BB8-EA83-73315A574B7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804A56FF-5669-91CF-72EE-4CEDB1A193FA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EACCCDA-E2BB-690D-3EA5-77A6BB35B7CD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80DA9858-66A1-D8B7-6A23-B6C55EBDEA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57BF2C37-F0FF-7357-DD50-5B236BAB90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C34CF6A-9F17-ABC7-793B-7A8FB371EC9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DB30224-789B-2D15-6591-034F0F3263E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9BF0505-91C8-429E-2855-928A7D2279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05A47729-91AA-DA0B-A96F-DE20F9CE93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1EEB2FB-3BF3-1FC3-8EAC-740A41995A10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54F9955-1DDD-A7E4-8403-9311394941D7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AE56DB6F-BE77-E568-9409-C342025F70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1E0A3C8-AE95-2A24-93AF-AF0B7B09F8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3660CEE5-9546-3980-BEAA-1D599290EBF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0B246A-24AE-5833-CC2B-764F280035D8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A22FAEF-EA20-4833-DA70-4A46965079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43A03A8D-0E92-B0E9-622C-8F62824806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EC333E2E-3B5D-D52B-5AE2-8E5DACF4C215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0AE5CDDB-A002-DFFC-7D12-FC778291F9C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C86D9B31-DCE0-7045-9E48-284D290DF297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6FA28E3-FF14-F1AF-8821-AFE040C23567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3016791-8F94-DF83-B8DB-241071DEFEF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D85A8BAA-2874-6F98-CB96-79F6C35F27A3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6D8E2B8-0E4A-8FEB-F55A-B40863C9CD7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21FBE849-CA89-7F7D-66BD-D7873DD0D313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3A4471A-1498-65F7-AE18-B868262F49A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130B7EE-1FD9-E1E1-5F55-B408FD53B8E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48FB52B-F1E8-D4A4-486F-F20FDB773D81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63E524B-83A9-2CB1-E2A8-3F5FE46205B3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CA4ACC5D-C4B8-68DF-BD11-984A0658562D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3FEA8B9E-667B-A299-3830-A0BCFDCFB87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1CE86F88-BD98-18DB-7B83-338D18FB6C7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4DBD3CAD-5E2F-3D4A-D5A2-714B83BE284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DA835E4-31DC-67D0-AF64-EA8480B3909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201206DB-2FEF-0046-F591-9E713EEBD9E7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57DFF093-9331-4215-555C-7128294C2DF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3234C029-09F0-D7BB-562E-6F02BCD0588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06B52527-FAD4-3A2E-EFCA-C071545A9DB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215F95D4-6B4D-0BFA-4B4E-7F931496DDB6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99212B9-E4CF-179D-BC7C-FCC35279ADC3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CC4AE1E9-7455-CB4E-1CF7-08C4A6E0060D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ADC7390B-FB2C-A667-09E9-B073D76218C0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50AF4D7-6F02-C50F-B6E0-ABB581805D1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99EA832-ADE8-E547-74C9-755D96647DB9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5C9FA1E-13AF-2267-6D4A-7C2C1476367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5C7D9774-0C90-5340-3FC0-2D9DBD04B0A9}"/>
              </a:ext>
            </a:extLst>
          </p:cNvPr>
          <p:cNvGrpSpPr/>
          <p:nvPr/>
        </p:nvGrpSpPr>
        <p:grpSpPr>
          <a:xfrm>
            <a:off x="450877" y="1809265"/>
            <a:ext cx="8168503" cy="2345844"/>
            <a:chOff x="450877" y="1809265"/>
            <a:chExt cx="8168503" cy="2345844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78C2D69-871F-B482-1682-2072D6A2196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5D9F781D-1F0D-2985-CE62-B611B5B8D437}"/>
                </a:ext>
              </a:extLst>
            </p:cNvPr>
            <p:cNvSpPr txBox="1"/>
            <p:nvPr/>
          </p:nvSpPr>
          <p:spPr>
            <a:xfrm>
              <a:off x="450877" y="3385668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EFB29632-32E7-834A-78EE-DC4A3A06CABA}"/>
              </a:ext>
            </a:extLst>
          </p:cNvPr>
          <p:cNvSpPr txBox="1"/>
          <p:nvPr/>
        </p:nvSpPr>
        <p:spPr>
          <a:xfrm>
            <a:off x="585781" y="4387969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البنية اللغوية: الجملة الاسمية</a:t>
            </a:r>
          </a:p>
        </p:txBody>
      </p:sp>
    </p:spTree>
    <p:extLst>
      <p:ext uri="{BB962C8B-B14F-4D97-AF65-F5344CB8AC3E}">
        <p14:creationId xmlns:p14="http://schemas.microsoft.com/office/powerpoint/2010/main" val="72954302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780D2-33B6-ACC2-A21C-21F10E2EB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BCA1549-825C-4AFA-B2CC-0EB242E1D12D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A826EC5-CEF8-F346-1E38-5CA028B7B034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E3AEA2-FA95-46AA-9C69-028861D235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5C4B11-7CB3-7747-7A13-0D83BFBFF3C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67298D-2E7E-FA60-05D8-65E7ED0E1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FFB01C-7FC1-A1D7-89C3-32CE2BEF4B4F}"/>
              </a:ext>
            </a:extLst>
          </p:cNvPr>
          <p:cNvSpPr txBox="1"/>
          <p:nvPr/>
        </p:nvSpPr>
        <p:spPr>
          <a:xfrm>
            <a:off x="422071" y="44999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سننتقل إلى نشاط آخر. ستتعلمون من خلاله كيف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صفون شيئا.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2720DA0-E39C-8A7B-8168-F696709E6B1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7E23196-49C3-2BA7-05CB-02D48B72B56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18CDECB-8A2D-6DE7-E55C-3FCB62F8C7A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55036A5-E80D-7488-089B-E08F507F760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2C72E20-B187-8EA7-1443-4F42201695C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35856ED-40C2-3CCD-62E4-6633AC8DFDA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40BB59E-B39F-68D7-98D0-59199C71737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4B06D02-3765-D45F-3ACD-3084164C0C6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DFC1E961-0446-3CF2-BD61-607B276D1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4450917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8C9AA-82B8-1EBD-4BA3-2BD75E384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79C5B6E-59A6-4375-9230-CB2652F777C1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3D1F16A-CF38-7C43-FE19-E73A335F4FE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159B91B-1866-37C8-2E29-B51CEC89722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E5D4768-0544-E1EA-827E-E2B8DEAE26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5C6772-44E4-4C7D-D0A4-B8CE507AD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1ECA78-71EE-68D2-0255-B138DA0FB863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جيدا كيف سأفعل، لأنكم ستفعلون مثلي.  .لأصف الخزانة. أسأل : كيف هي الخزانة؟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EBF05C2-279F-5DA1-2BD5-8B6DA208062E}"/>
              </a:ext>
            </a:extLst>
          </p:cNvPr>
          <p:cNvSpPr/>
          <p:nvPr/>
        </p:nvSpPr>
        <p:spPr>
          <a:xfrm>
            <a:off x="2075788" y="2920309"/>
            <a:ext cx="4992422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 </a:t>
            </a:r>
            <a:r>
              <a:rPr lang="ar-MA" sz="48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ﭐلْخِزانَةُ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0355E89-4359-D4CD-7A8D-E90F506EC99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7C46A49-BB86-6EEB-9990-9B351CE5C40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A7CABA2-F1AF-782A-CE28-90785D8C081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5FB20D1-788C-4AF2-7740-5CD3CD2727A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F3EE1DC-C936-0594-4B83-B09E0DAFA62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9DE00A6-5E6E-3B0D-D97C-0B6AC1C9CE0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E011C79-3B7A-F67C-C688-63CDD518698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7220D3B-01A5-4920-24BD-078B0C1E2FA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C426469A-0B23-BBC2-7757-73ABA3C4F1F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1" y="375121"/>
            <a:ext cx="746315" cy="74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05519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55CB-E28D-DA7C-DB69-8498CC0FF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7501965-954F-E4C1-8F93-2177A8AA1A87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245441-A247-7E28-83CE-34A64CB9BAB7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A457FEB-0268-3B74-614B-9BF880BC30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2F58DF-5582-9BCE-3CE8-845FCE4225F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830DF43-124F-FB88-F113-F23331176A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0C1E377-3F93-FF92-FE36-ADB9B7D05D8C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اَلْخِزانَةُ مَنْسِيَّةٌ.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AFD71BC-130C-6FF5-F641-B6C3E1C56D4A}"/>
              </a:ext>
            </a:extLst>
          </p:cNvPr>
          <p:cNvSpPr/>
          <p:nvPr/>
        </p:nvSpPr>
        <p:spPr>
          <a:xfrm>
            <a:off x="2183943" y="3029867"/>
            <a:ext cx="4992422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اَلْخِزانَةُ </a:t>
            </a:r>
            <a:r>
              <a:rPr lang="ar-MA" sz="54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مَنْسِيَّةٌ.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E62BF96-3CFA-D1FF-4623-6F091D909E7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9B34C4-9A66-17C6-34FC-70917584FF8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0C327B8-31ED-46A1-683D-719A6AE2DD4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4505C50-AF48-CA12-8342-788427CA219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6854CDE-E0DE-CEE7-DF32-4F0F07E5F63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A2F0028-A332-F1D0-684B-104D9E1F54B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C2C1F21-D775-C7A6-F15E-A4E42D8FAAC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20E0484-2947-1DA7-157F-B67AAF98860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FA9D43BD-DE7B-6A2D-1EF9-B428F6AAE22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1" y="375121"/>
            <a:ext cx="746315" cy="74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60516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39F5B-49E4-17F4-D306-1544E9E46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2D7EA57-46B5-D217-81F9-89139B78AD4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588875-B529-71BD-E37C-948BB48F0069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C0E3E98-13D9-868A-ADBE-985D19F3E0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EB67E6A-3A7C-43B9-40AB-C2116A2E2CF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DFE30BB-19A0-1BC0-2A8A-E66FEF1747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470F96F-F063-E71B-11F9-5A1149F116CB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دوركم. كيف هي  القصص؟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80E805-055E-E930-CD8E-67047342367E}"/>
              </a:ext>
            </a:extLst>
          </p:cNvPr>
          <p:cNvSpPr/>
          <p:nvPr/>
        </p:nvSpPr>
        <p:spPr>
          <a:xfrm>
            <a:off x="2075788" y="2920309"/>
            <a:ext cx="4992422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 </a:t>
            </a:r>
            <a:r>
              <a:rPr lang="ar-MA" sz="48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ﭐلْقِصَصُ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5E9A7E8-BDA9-2612-44D8-5CB2260F248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AEE3DC4-3A28-EBBC-21BD-E2BDB6AA2B1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F80C266-60B6-6840-CB35-4E535963C9A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D88D27E-A64E-7331-C6FE-AADADD188BC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EA78518-4D61-AC86-5F64-980E3AFA305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82BC0A0-7D34-5EE9-32EF-7B0ABB6D772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5CD6501-8255-3578-0CE9-F3CB50E68AA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BD29CE8-6E9B-B0DD-7A02-99D5B220D03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02E3AA36-F24B-553B-D1E9-C8C8CFC3FA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84759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116FF-6301-3436-9D8B-F143128A9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24605A3-96F1-03AA-8DF4-588096EDFCD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0848871-207A-74B4-74B4-3EF0A67FBC8A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1B22345-FF6A-647E-77C7-D8163C997A4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44A517-32C8-E187-DDD7-FE7ADC49AA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95FD03-01F4-0636-5A93-A1278A1C52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5E93D3-112A-6E93-5CE3-F6A149D163F6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القصص مشوقة.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4EA5D94-1286-E65A-A19F-0F4FD85E1872}"/>
              </a:ext>
            </a:extLst>
          </p:cNvPr>
          <p:cNvSpPr/>
          <p:nvPr/>
        </p:nvSpPr>
        <p:spPr>
          <a:xfrm>
            <a:off x="2183943" y="3029867"/>
            <a:ext cx="4992422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اَلْقِصَصُ </a:t>
            </a:r>
            <a:r>
              <a: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مُشَوِّقَةٌ.</a:t>
            </a:r>
            <a:endParaRPr lang="fr-MA" sz="48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486861B-3ABD-A800-1582-D9B9A28F6FF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CE72094-1B3F-6257-6A2B-1E321751EE3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22AFE31-BA01-9E02-64C0-6971B78D455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37BEE17-9401-C802-C387-D89B013E7A5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378A567-96D2-AB76-4E77-F311CB325F6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1504F02-62EC-77AB-4B33-11EB733505C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29B5CB4-9CD4-7572-385F-EF674BB2E43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B5AAEE5-5E55-A178-7577-44DAEE0338E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7212ADC9-630B-691F-08C8-29C05DBE203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95639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14F62-26E5-C4B0-D4F2-66103F26A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750F682-A869-A5B7-65FF-5649E83BC0EC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4817CB-68B3-1090-5382-6BD15E724E38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CDF2C1C-DE50-67F1-D84E-911DDC2ABD4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12B089C-E86C-8FC6-0BF6-EF75B330BD5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B9D7B08-22F8-25AB-9EAB-54834355C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6B2616A-CB8E-6AA3-E9C7-3929ED104363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هو السرير؟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20075AD-7793-E5D1-16F6-0F3A3D0A8E93}"/>
              </a:ext>
            </a:extLst>
          </p:cNvPr>
          <p:cNvSpPr/>
          <p:nvPr/>
        </p:nvSpPr>
        <p:spPr>
          <a:xfrm>
            <a:off x="2075788" y="2920309"/>
            <a:ext cx="4992422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</a:t>
            </a:r>
            <a:r>
              <a:rPr lang="ar-MA" sz="48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ﭐلسَّريرُ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؟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849C2C-E3A4-72D7-1520-42AD27B28C3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D8B1367-DFD8-D547-AE56-DBA5F51C8FD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0B455D4-6DC0-B184-E930-4037B7F7B64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9E5B104-4714-323F-AC19-4E5D15104C9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37D5FE0-C438-90F0-5F89-571E6A26335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8C850E6-8293-AEC0-DB86-2600820ECFB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55616C1-A1CE-2A43-D64B-F523F368ECA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6CA5979-5037-AC7E-63EE-DA7BB93AB37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1137B7B6-D2E6-19A6-95F2-5FD6079D6BB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87047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7D390-F839-5048-C7D5-A171A2045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D282125-BB30-59E2-25D3-364682AA88DB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A7160B-3F15-EAD3-BA90-F90673F2D812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91118A8-20FF-4F05-4E82-5AB91361A8C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F873F9A-8BBD-1F0E-F6C1-FDB8D88F8F9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93EA36D-0B51-F811-49DB-446D10757C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AE651F6-D226-E7B8-AEBE-3ED040E1A49B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B303864-1B1C-5D9A-438B-05A8DB8A3973}"/>
              </a:ext>
            </a:extLst>
          </p:cNvPr>
          <p:cNvSpPr/>
          <p:nvPr/>
        </p:nvSpPr>
        <p:spPr>
          <a:xfrm>
            <a:off x="2075788" y="2920309"/>
            <a:ext cx="4992422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اَلسَّريرُ..................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602EE0-5AF2-C8DD-88F0-B23D3F3660F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987E646-3077-3DE9-45C4-91EA8DECD7D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BC10D8E2-6292-FADB-CD4B-B5B33B55CD6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E301160-6EDA-90A1-377C-ACF966F552B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1610118-11FD-E500-89BD-665FF443E58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242571C-87F3-C39D-5744-3AC8DADE47B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72C32CC-62B6-7DE2-5C5B-BBF9332723D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497285E-121E-B49F-A6B2-C129062CBF5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44F88CD2-35C1-7022-CE08-D76306E53DF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20975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8E19D-0D17-060E-0E70-6DC92CD11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8966618-5A3C-D458-61B5-9CA240C8BC8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04AF3F-6B03-24A7-67A4-AA6311905C6B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302D496-5714-6849-99B1-4CA9F35570A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21438C4-0EB5-7483-8534-CBF632A94AB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6784EBB-3822-84DD-C2B9-3416C2AD5A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BFA5938-3122-2E0B-0E88-B67E066D4284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هي الغرفة؟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432B664-F889-2B31-B4B7-A4B04160545D}"/>
              </a:ext>
            </a:extLst>
          </p:cNvPr>
          <p:cNvSpPr/>
          <p:nvPr/>
        </p:nvSpPr>
        <p:spPr>
          <a:xfrm>
            <a:off x="2075788" y="2920309"/>
            <a:ext cx="4992422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 </a:t>
            </a:r>
            <a:r>
              <a:rPr lang="ar-MA" sz="48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ﭐلْغُرْفَةُ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؟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997F99C-BDB1-A499-A96B-1465EC5A8C7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6BF9447-2C2E-DBAE-5481-A9F8FF100B1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67FFFEB-7F04-9C31-1D08-390056CBBE9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0CC258A-DA45-65FA-0C26-79376C869BF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3D37BA3-61DF-E4DA-BF08-6195A7AFAE3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5B39E75-2859-0455-3413-BD79B202E0C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17E5EEF-88F3-2417-3B3A-15F3044F449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05330EE-673A-67C5-313F-FAEAD5F4C53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BD21AA22-B019-960E-356C-AADD57775D7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03550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BB257-894D-62BF-4A25-AB259D49E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E5348A8-2B2D-8E9C-22B8-0BC02F4130DF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A2442C6-B5E3-9A66-9043-8F63CAFBD150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2CE837D-4265-C131-94EA-1BFA7CF3128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B08B443-1A97-B873-CE9D-AD3C12B25DB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5C953B7-7DF7-72CD-7587-284C55FD4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BBA288-DE51-7BE9-7302-5BE63E0C136D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95B4DAE-1F14-D8E9-BD0F-2E482AA798D0}"/>
              </a:ext>
            </a:extLst>
          </p:cNvPr>
          <p:cNvSpPr/>
          <p:nvPr/>
        </p:nvSpPr>
        <p:spPr>
          <a:xfrm>
            <a:off x="2075788" y="2920309"/>
            <a:ext cx="4992422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اَلْغُرْفَةُ..................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22996DE-D7E3-7C2C-E682-DCD278EEE1A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A6346FA-A8EF-1DAB-13C1-D8634886156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BEDCA311-7650-5758-360E-89F77362726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9D0C951-D9BB-0763-520E-F5D36822F1C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6AC4EDF-A110-6302-B773-926AB11CCF5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07D1D9E-45C8-A408-0556-1D895D82A92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3F75B30-771D-2097-9B4B-32A8977A853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95CD676-B8AF-3926-E594-F99628B3852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C3A14FCC-87E0-4783-09D9-036FAD12AE3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3550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75727-C050-D6F3-254F-749B68609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346162D-0CDA-6EF5-B9B1-B581D09CBB81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E33DB7-CC87-5224-2FCC-E705C2DD2CC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1EC6D64-F517-A8EB-6D0B-535DC11186E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7F6C055-B3BA-0CA5-8424-9C12D415D19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EB5ADCB-3FC3-18A7-6088-FBE328DCE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FA9F1DF-EA90-763F-7850-A3C06811BA29}"/>
              </a:ext>
            </a:extLst>
          </p:cNvPr>
          <p:cNvSpPr txBox="1"/>
          <p:nvPr/>
        </p:nvSpPr>
        <p:spPr>
          <a:xfrm>
            <a:off x="422071" y="43711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الدفاتر 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52B2A8-547A-8EE6-6561-F885F878E6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085"/>
          <a:stretch/>
        </p:blipFill>
        <p:spPr>
          <a:xfrm>
            <a:off x="3249481" y="2479447"/>
            <a:ext cx="2645037" cy="2151546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1782234-C169-6433-DB1A-63FCE54EDCC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EFDCC33-EC6F-6284-7357-36B1E29EEB3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37F6504-F788-AE5A-09F7-81FCF5A5747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595385B-093A-A010-61C7-16B456216DC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D9BBA74-1F74-D5F6-D16C-C1BC73D3C9A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0E2B759E-2081-4EC8-343B-E42D5D9C156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228C9B8-668B-D631-E8FF-00DBF08CC87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521F662-469F-E960-CBFE-6F722846270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158197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29188-C125-995B-D34E-0B9E6F409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51B5A91-67B0-1A59-78ED-4AE596164327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0598B5-8EB5-F100-AEF2-8C5B967000E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699424B-CBCB-4D50-7A5F-5FCE9851BA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F6D447B-7551-72EA-38FD-F192F581312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1B7E0B-499B-41ED-C267-31BD56CD50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0639DE-03ED-5C26-AFEC-F5AF1A7DF1E4}"/>
              </a:ext>
            </a:extLst>
          </p:cNvPr>
          <p:cNvSpPr txBox="1"/>
          <p:nvPr/>
        </p:nvSpPr>
        <p:spPr>
          <a:xfrm>
            <a:off x="422071" y="43711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الجملة، وأكملوا بالكلمة المناسبة:  كيف هي سلمى؟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AB1BF6C-BE9B-AB73-B29E-DF1ACDCF9AC5}"/>
              </a:ext>
            </a:extLst>
          </p:cNvPr>
          <p:cNvSpPr/>
          <p:nvPr/>
        </p:nvSpPr>
        <p:spPr>
          <a:xfrm>
            <a:off x="5342550" y="2755089"/>
            <a:ext cx="3282687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سَلْمــــى...........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01858F92-D25D-82B2-F545-F8E4DCF1067C}"/>
              </a:ext>
            </a:extLst>
          </p:cNvPr>
          <p:cNvSpPr/>
          <p:nvPr/>
        </p:nvSpPr>
        <p:spPr>
          <a:xfrm>
            <a:off x="2806249" y="2769034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مُتَحَمِّسٌ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1E343EA-6FEC-EE56-4DF1-BC15FEECE64C}"/>
              </a:ext>
            </a:extLst>
          </p:cNvPr>
          <p:cNvSpPr/>
          <p:nvPr/>
        </p:nvSpPr>
        <p:spPr>
          <a:xfrm>
            <a:off x="564182" y="2786643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مُتَحَمِّسَةٌ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58DDC7-8606-CBAA-8288-54B7EB9ED61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693A81B-4556-E761-A4C2-A35552C9499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D2AE646-6446-7B3E-9A7D-A7BA19BDB72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50F86F7-FCE6-6693-0E6F-9A20269F325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77AB3A9-7E2B-9F19-0DB8-95364203A39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78FD866-B693-16BE-C9A5-8F214FC4B01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7B720A1-31E9-47C8-123B-060DFF05F51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024B564-BDB7-F1E4-C2E4-3B65A8E040B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99243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CE785-A58D-F840-AE03-E68C82E5F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C3B156C-5D20-F049-3285-3A5CC33C21C6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12470E1-7CD3-A621-54EA-878DDA8D612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708347D-BB6A-8A7B-C0B1-B61EAC53B1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D9E9EF2-B8D6-B50A-1A7A-0BC0D137736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A0453C4-45E6-F312-B6BD-1EA1DC51B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E69D612-1FEA-812E-0148-B85E43B63BC9}"/>
              </a:ext>
            </a:extLst>
          </p:cNvPr>
          <p:cNvSpPr txBox="1"/>
          <p:nvPr/>
        </p:nvSpPr>
        <p:spPr>
          <a:xfrm>
            <a:off x="422071" y="43711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سلمى متحمسة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11A52F5-BA76-6633-B8E9-FA311961AA48}"/>
              </a:ext>
            </a:extLst>
          </p:cNvPr>
          <p:cNvSpPr/>
          <p:nvPr/>
        </p:nvSpPr>
        <p:spPr>
          <a:xfrm>
            <a:off x="1465008" y="2912405"/>
            <a:ext cx="5862372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سَلْمــــى مُتَحَمِّسَةٌ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E2B09EE-9386-95CB-DA28-127BDF6C555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2548973-DBF3-192D-7F74-E0C44C97326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F30F873-6414-4B5E-E1EE-923BAC9520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E20F911-A386-43A3-0B64-9345500B867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C74BF32-E06E-D784-A17F-A81BB4E4264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F665C65-CBFB-3B17-6991-4A19CC83745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320AAE3-A285-CC19-94C7-BAC979DE004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5763898-FCAD-7155-EA16-F6674DCF961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510593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3D134D8-7370-D3DD-64DB-2D98792D24D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8FEAB6E1-0AB2-D633-1F02-52EBDF08620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AD25DAF-9783-5849-8334-4CBE9D7765C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11EB51A-1412-3526-CFB5-D52412650F3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643EF7A2-0D37-ACE0-FDD8-EB29C9EB7922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AEC622F7-2317-6134-8E4E-5DD293857D3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91D2155F-2344-9231-945F-C9AA2493DF1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E70FFA6-B903-2BF3-3155-0B27ED7D1FA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بكلمات المعجم التي درسناها اليوم؟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FC8C3DB-5A31-5598-49D0-0F62B7634C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990" y="1557514"/>
            <a:ext cx="1420658" cy="12691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9B5F1EE-CD9E-E616-486E-BCFABEC1D4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355" y="3998479"/>
            <a:ext cx="1971929" cy="141951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DE3D67A-0A42-BEF6-6028-25DCA6C6AB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388" y="3655237"/>
            <a:ext cx="2563059" cy="181016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1DD9784-7055-3DF1-E8F5-07F84451A2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388" y="1373320"/>
            <a:ext cx="2783702" cy="196313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801FD3-9BD8-CBD0-FCBF-8D34DA22C77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900F6A8-466D-DA6E-3041-57FE845A9996}"/>
              </a:ext>
            </a:extLst>
          </p:cNvPr>
          <p:cNvSpPr txBox="1"/>
          <p:nvPr/>
        </p:nvSpPr>
        <p:spPr>
          <a:xfrm>
            <a:off x="5304197" y="2944526"/>
            <a:ext cx="1829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>
                <a:solidFill>
                  <a:schemeClr val="tx2"/>
                </a:solidFill>
              </a:rPr>
              <a:t>اِنْشَغَلَتْ</a:t>
            </a:r>
            <a:endParaRPr lang="fr-MA" sz="4400" dirty="0">
              <a:solidFill>
                <a:schemeClr val="tx2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81519EE-B31E-D84C-C22F-512A3742F05B}"/>
              </a:ext>
            </a:extLst>
          </p:cNvPr>
          <p:cNvSpPr txBox="1"/>
          <p:nvPr/>
        </p:nvSpPr>
        <p:spPr>
          <a:xfrm>
            <a:off x="1941202" y="3009145"/>
            <a:ext cx="1829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>
                <a:solidFill>
                  <a:schemeClr val="tx2"/>
                </a:solidFill>
              </a:rPr>
              <a:t>مُغامَرَةٌ</a:t>
            </a:r>
            <a:endParaRPr lang="fr-MA" sz="5400" dirty="0">
              <a:solidFill>
                <a:schemeClr val="tx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3A7697-979F-C115-49A0-5C54B1424CE6}"/>
              </a:ext>
            </a:extLst>
          </p:cNvPr>
          <p:cNvSpPr txBox="1"/>
          <p:nvPr/>
        </p:nvSpPr>
        <p:spPr>
          <a:xfrm>
            <a:off x="5388762" y="5465397"/>
            <a:ext cx="1829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>
                <a:solidFill>
                  <a:schemeClr val="tx2"/>
                </a:solidFill>
              </a:rPr>
              <a:t>مُشَوِّقَةٌ</a:t>
            </a:r>
            <a:endParaRPr lang="fr-MA" sz="5400" dirty="0">
              <a:solidFill>
                <a:schemeClr val="tx2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7320CD5-C9ED-3549-5DE5-C2B8368D122E}"/>
              </a:ext>
            </a:extLst>
          </p:cNvPr>
          <p:cNvSpPr txBox="1"/>
          <p:nvPr/>
        </p:nvSpPr>
        <p:spPr>
          <a:xfrm>
            <a:off x="2070109" y="5477485"/>
            <a:ext cx="1829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>
                <a:solidFill>
                  <a:schemeClr val="tx2"/>
                </a:solidFill>
              </a:rPr>
              <a:t>أُعْجِبَتْ</a:t>
            </a:r>
            <a:endParaRPr lang="fr-MA" sz="5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F7D97-145E-20CB-8561-607F482D8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EE78-6B1A-D7F9-B065-96176E26BC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400CFC-0B1A-DACA-8261-62B9F142F3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A75C21-FC35-B5CA-7D70-7B93F55FC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CB0B9B-6B1E-8881-CAD7-21A781781B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F5EFAC-6B3C-9E2B-BC75-9D98687A8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8F5534-24A5-C202-9516-1D8D2DD029A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زمان ومكان وقوع أحداث الحكاية: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FD6ADB7-DC90-78D3-E77B-C4ABE927897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580C387-CAD1-BED3-D2F6-D9816FFF78A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AB51676-1ABA-FF52-7765-AA86265B8DD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48D9A18-2182-6D4D-3A54-5C12E39895D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3240AFD7-428F-8042-8808-002EFF1142B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3D03444-E546-419D-A9E3-B7071F480E2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8D7A8A5-B785-39B4-8346-BE5E7F3FECD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11D976B-E9A1-8580-F334-5793C756539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E08D0BCF-283A-8AFC-8430-4CC8E1683D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BD1CA798-D8DB-41F4-1F3A-CA94DE2DD59B}"/>
              </a:ext>
            </a:extLst>
          </p:cNvPr>
          <p:cNvGrpSpPr/>
          <p:nvPr/>
        </p:nvGrpSpPr>
        <p:grpSpPr>
          <a:xfrm>
            <a:off x="667468" y="3423683"/>
            <a:ext cx="7809063" cy="2734698"/>
            <a:chOff x="676257" y="1373385"/>
            <a:chExt cx="7809063" cy="325678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DDC67F7E-F12B-A4B8-8742-67356383B90B}"/>
                </a:ext>
              </a:extLst>
            </p:cNvPr>
            <p:cNvGrpSpPr/>
            <p:nvPr/>
          </p:nvGrpSpPr>
          <p:grpSpPr>
            <a:xfrm>
              <a:off x="2097813" y="2894969"/>
              <a:ext cx="5117415" cy="669063"/>
              <a:chOff x="2710000" y="2788427"/>
              <a:chExt cx="3724000" cy="669063"/>
            </a:xfrm>
          </p:grpSpPr>
          <p:sp>
            <p:nvSpPr>
              <p:cNvPr id="28" name="Flèche : bas 27">
                <a:extLst>
                  <a:ext uri="{FF2B5EF4-FFF2-40B4-BE49-F238E27FC236}">
                    <a16:creationId xmlns:a16="http://schemas.microsoft.com/office/drawing/2014/main" id="{88C99382-A1F3-C07C-21BD-2946E62C29C0}"/>
                  </a:ext>
                </a:extLst>
              </p:cNvPr>
              <p:cNvSpPr/>
              <p:nvPr/>
            </p:nvSpPr>
            <p:spPr>
              <a:xfrm>
                <a:off x="6065875" y="2985438"/>
                <a:ext cx="368125" cy="462198"/>
              </a:xfrm>
              <a:prstGeom prst="downArrow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722C103-167B-0548-B2A4-9F781D78FABA}"/>
                  </a:ext>
                </a:extLst>
              </p:cNvPr>
              <p:cNvSpPr/>
              <p:nvPr/>
            </p:nvSpPr>
            <p:spPr>
              <a:xfrm>
                <a:off x="2799245" y="2788427"/>
                <a:ext cx="3545510" cy="20246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30" name="Flèche : bas 29">
                <a:extLst>
                  <a:ext uri="{FF2B5EF4-FFF2-40B4-BE49-F238E27FC236}">
                    <a16:creationId xmlns:a16="http://schemas.microsoft.com/office/drawing/2014/main" id="{1203248B-268E-0060-36A8-C827BBD7DDBD}"/>
                  </a:ext>
                </a:extLst>
              </p:cNvPr>
              <p:cNvSpPr/>
              <p:nvPr/>
            </p:nvSpPr>
            <p:spPr>
              <a:xfrm>
                <a:off x="2710000" y="2995292"/>
                <a:ext cx="368125" cy="462198"/>
              </a:xfrm>
              <a:prstGeom prst="downArrow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E75389CF-A7DA-33D9-BFE3-6AA1A189CF0A}"/>
                </a:ext>
              </a:extLst>
            </p:cNvPr>
            <p:cNvSpPr/>
            <p:nvPr/>
          </p:nvSpPr>
          <p:spPr>
            <a:xfrm>
              <a:off x="3909072" y="1373385"/>
              <a:ext cx="1325855" cy="1116414"/>
            </a:xfrm>
            <a:prstGeom prst="ellipse">
              <a:avLst/>
            </a:prstGeom>
            <a:solidFill>
              <a:srgbClr val="106585"/>
            </a:solidFill>
            <a:ln w="28575"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اَلزَّمانُ</a:t>
              </a:r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188EBF0-F4D2-491F-1AC6-53A74E744A01}"/>
                </a:ext>
              </a:extLst>
            </p:cNvPr>
            <p:cNvSpPr/>
            <p:nvPr/>
          </p:nvSpPr>
          <p:spPr>
            <a:xfrm>
              <a:off x="5605320" y="3640155"/>
              <a:ext cx="2880000" cy="984387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لَيْلاً</a:t>
              </a:r>
              <a:endParaRPr lang="ar-MA" sz="2000" dirty="0">
                <a:solidFill>
                  <a:srgbClr val="00206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98CA18D-EAF8-56A2-FF5A-8E8BEC44B9EA}"/>
                </a:ext>
              </a:extLst>
            </p:cNvPr>
            <p:cNvSpPr/>
            <p:nvPr/>
          </p:nvSpPr>
          <p:spPr>
            <a:xfrm>
              <a:off x="676257" y="3640155"/>
              <a:ext cx="2880000" cy="979351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صَباحاً</a:t>
              </a:r>
            </a:p>
          </p:txBody>
        </p:sp>
        <p:sp>
          <p:nvSpPr>
            <p:cNvPr id="24" name="Flèche : bas 23">
              <a:extLst>
                <a:ext uri="{FF2B5EF4-FFF2-40B4-BE49-F238E27FC236}">
                  <a16:creationId xmlns:a16="http://schemas.microsoft.com/office/drawing/2014/main" id="{865FCD3D-1649-DC71-88C8-C84D4C2466C2}"/>
                </a:ext>
              </a:extLst>
            </p:cNvPr>
            <p:cNvSpPr/>
            <p:nvPr/>
          </p:nvSpPr>
          <p:spPr>
            <a:xfrm>
              <a:off x="4324228" y="2489799"/>
              <a:ext cx="505867" cy="462198"/>
            </a:xfrm>
            <a:prstGeom prst="downArrow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F2FB142-BFE8-69EE-AF8C-D847DC077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010101"/>
                </a:clrFrom>
                <a:clrTo>
                  <a:srgbClr val="010101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93849" y="3685875"/>
              <a:ext cx="1000500" cy="822050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FF5C3513-875E-2403-ECDA-04C86923F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311" y="3600771"/>
              <a:ext cx="1000501" cy="1029394"/>
            </a:xfrm>
            <a:prstGeom prst="rect">
              <a:avLst/>
            </a:prstGeom>
          </p:spPr>
        </p:pic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6B81309C-BC7A-C74F-5101-8638A4DC0E8A}"/>
              </a:ext>
            </a:extLst>
          </p:cNvPr>
          <p:cNvGrpSpPr/>
          <p:nvPr/>
        </p:nvGrpSpPr>
        <p:grpSpPr>
          <a:xfrm>
            <a:off x="5711612" y="1262608"/>
            <a:ext cx="2880000" cy="2813325"/>
            <a:chOff x="5711612" y="1262608"/>
            <a:chExt cx="2880000" cy="2813325"/>
          </a:xfrm>
        </p:grpSpPr>
        <p:sp>
          <p:nvSpPr>
            <p:cNvPr id="31" name="Flèche : bas 30">
              <a:extLst>
                <a:ext uri="{FF2B5EF4-FFF2-40B4-BE49-F238E27FC236}">
                  <a16:creationId xmlns:a16="http://schemas.microsoft.com/office/drawing/2014/main" id="{C78D7B75-1A49-91D4-9A8D-3D72F92B142B}"/>
                </a:ext>
              </a:extLst>
            </p:cNvPr>
            <p:cNvSpPr/>
            <p:nvPr/>
          </p:nvSpPr>
          <p:spPr>
            <a:xfrm>
              <a:off x="6968732" y="2478932"/>
              <a:ext cx="365760" cy="403346"/>
            </a:xfrm>
            <a:prstGeom prst="downArrow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82CCB435-29F4-3423-95F0-6FBB1C5F7F42}"/>
                </a:ext>
              </a:extLst>
            </p:cNvPr>
            <p:cNvSpPr/>
            <p:nvPr/>
          </p:nvSpPr>
          <p:spPr>
            <a:xfrm>
              <a:off x="6543511" y="1262608"/>
              <a:ext cx="1325855" cy="1116414"/>
            </a:xfrm>
            <a:prstGeom prst="ellipse">
              <a:avLst/>
            </a:prstGeom>
            <a:solidFill>
              <a:srgbClr val="106585"/>
            </a:solidFill>
            <a:ln w="28575"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اَلْمَكانُ</a:t>
              </a:r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3CF3F0E2-2F8F-E368-124F-BFF1AF3B9700}"/>
                </a:ext>
              </a:extLst>
            </p:cNvPr>
            <p:cNvSpPr/>
            <p:nvPr/>
          </p:nvSpPr>
          <p:spPr>
            <a:xfrm>
              <a:off x="5711612" y="3091546"/>
              <a:ext cx="2880000" cy="984387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ctr"/>
              <a:r>
                <a:rPr lang="ar-MA" sz="24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غُرْفَةُ سَلْمى</a:t>
              </a:r>
              <a:endParaRPr lang="ar-MA" sz="2000" dirty="0">
                <a:solidFill>
                  <a:srgbClr val="002060"/>
                </a:solidFill>
                <a:cs typeface="Microsoft Uighur" panose="02000000000000000000" pitchFamily="2" charset="-78"/>
              </a:endParaRPr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23D9236F-FDD7-A4F0-BEEC-600D94D0F0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6607" y="3087851"/>
              <a:ext cx="1025927" cy="9655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006873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FAE90-93C8-E2DA-6368-9B88C1083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E4F3BA-FCE4-1FD6-A801-1F9C1BF96EC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C2F70A-75D6-D785-C7C5-957934E46DA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3FD4B00-423F-0547-E39E-FE5F35FDBAF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E1E4CB8-1EB8-1038-8FF3-154A1FE3736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F60C3FC-6D43-B64C-14FD-34255C160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77A2F48-CC6E-F473-89C1-DB6567DBDB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كيف نكتب جملا مفيدة  مثل: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EE5661-B0AB-B30A-8E3A-024A47E7219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D7F9C42-6C96-4623-DA76-4B4392CDC3B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77E735A-2C28-C5DE-6A1B-12F8A656457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B9EC980-6257-FC40-5B67-40051224318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51AAE5E-8878-9D61-D1B3-3372FF7393F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E6044E7A-C1E4-779E-0DDE-9ABC6EF1D59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321C807-E2E7-18C1-0380-BA95655C898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9E21737-9900-A858-0D73-29BE2CBA771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8060707D-B7DF-4EAE-072A-7FEE00B8904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E59DF8C-59D0-68C5-319F-F5B5A69FC8E4}"/>
              </a:ext>
            </a:extLst>
          </p:cNvPr>
          <p:cNvSpPr/>
          <p:nvPr/>
        </p:nvSpPr>
        <p:spPr>
          <a:xfrm>
            <a:off x="2096846" y="2278026"/>
            <a:ext cx="4992422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 </a:t>
            </a:r>
            <a:r>
              <a:rPr lang="ar-MA" sz="48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ﭐلْخِزانَةُ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2025772-C578-BDF7-9FE8-B30B23C20405}"/>
              </a:ext>
            </a:extLst>
          </p:cNvPr>
          <p:cNvSpPr/>
          <p:nvPr/>
        </p:nvSpPr>
        <p:spPr>
          <a:xfrm>
            <a:off x="2104885" y="4226437"/>
            <a:ext cx="4992422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اَلْخِزانَةُ </a:t>
            </a:r>
            <a:r>
              <a:rPr lang="ar-MA" sz="54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مَنْسِيَّةٌ.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478073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C22E-437B-4532-BE2C-BAFA6D281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42FC39-DA18-6D4A-7D79-E6A247B2F36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83C2A04-5B29-E735-316E-5CE8261779C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1C937D2-1B27-99D7-0555-521FA72DCC2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C3C8473-22CC-5316-3BD4-5D8E9294DA6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6BE97C7-1A6D-FC68-E3FB-686FEE26740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6F5922F-F0D5-45F0-60E5-39470C6D0B0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F3F1506-317F-1EFC-41B3-ECB4A4B4289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BA25410-5048-0A70-012D-E4A38629392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6687E44-754E-A442-147E-746602B64FC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C8ACA0-8CEE-2998-38DA-9C511B37B5C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3852CF-2AA5-6E01-35F5-D5594B6B4F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84DFE31-33D5-232F-819C-AEF0D1A3290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700FC1C-66B3-43CB-BE2B-8BECF7554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3C54BEB-18C2-5B83-0A1B-8CE0C6C69727}"/>
              </a:ext>
            </a:extLst>
          </p:cNvPr>
          <p:cNvSpPr txBox="1"/>
          <p:nvPr/>
        </p:nvSpPr>
        <p:spPr>
          <a:xfrm>
            <a:off x="422071" y="48704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8A58A10-B526-5D1D-5963-EEA3C55C8884}"/>
              </a:ext>
            </a:extLst>
          </p:cNvPr>
          <p:cNvSpPr txBox="1"/>
          <p:nvPr/>
        </p:nvSpPr>
        <p:spPr>
          <a:xfrm>
            <a:off x="238945" y="1213840"/>
            <a:ext cx="866610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أَبْحَثُ في  </a:t>
            </a:r>
            <a:r>
              <a:rPr lang="ar-MA" sz="3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ﭐلنَّصِّ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عَنِ </a:t>
            </a:r>
            <a:r>
              <a:rPr lang="ar-MA" sz="3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ﭐلْكَلِماتِ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أُعْجِبَتْ – اَلْمُغامَرات.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أَنْقُلُها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دَفْتَري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36A11CD-0670-74A5-5390-F4FF54A78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342" y="2200746"/>
            <a:ext cx="6755374" cy="378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51563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4B2AAB4-BCA8-1479-F838-2B9BCB24E12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2325EB8-058B-6BF4-885A-3430BCD0AF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21D7467-1DEA-DA29-F7E1-7FD0D7730B4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46CF4C-8482-C9DD-0A35-A658036A41D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1E40775-8348-E324-8F29-229FF5D662E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64F6CBB-0512-0434-0558-DD931EF8323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AB3FCF1-5FC1-120A-7122-71F04994B8E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3CCEF60-1F8C-D798-EE92-F6BE344AE7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8845</TotalTime>
  <Words>4686</Words>
  <Application>Microsoft Office PowerPoint</Application>
  <PresentationFormat>Affichage à l'écran (4:3)</PresentationFormat>
  <Paragraphs>1158</Paragraphs>
  <Slides>143</Slides>
  <Notes>14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143</vt:i4>
      </vt:variant>
    </vt:vector>
  </HeadingPairs>
  <TitlesOfParts>
    <vt:vector size="154" baseType="lpstr">
      <vt:lpstr>A Massir Ballpoint</vt:lpstr>
      <vt:lpstr>Wingdings</vt:lpstr>
      <vt:lpstr>Dosis</vt:lpstr>
      <vt:lpstr>Arial</vt:lpstr>
      <vt:lpstr>Calibri Light</vt:lpstr>
      <vt:lpstr>Microsoft Uighur</vt:lpstr>
      <vt:lpstr>Air Strip Arabic</vt:lpstr>
      <vt:lpstr>Roboto</vt:lpstr>
      <vt:lpstr>Aptos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BAKKOU HASSAN - ENSEIGNANT</cp:lastModifiedBy>
  <cp:revision>72</cp:revision>
  <dcterms:created xsi:type="dcterms:W3CDTF">2023-09-20T21:35:22Z</dcterms:created>
  <dcterms:modified xsi:type="dcterms:W3CDTF">2024-11-12T12:45:39Z</dcterms:modified>
</cp:coreProperties>
</file>