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34806618" r:id="rId2"/>
    <p:sldId id="2134806623" r:id="rId3"/>
    <p:sldId id="2134806689" r:id="rId4"/>
    <p:sldId id="2134806702" r:id="rId5"/>
    <p:sldId id="2134806645" r:id="rId6"/>
    <p:sldId id="2134806639" r:id="rId7"/>
    <p:sldId id="2134806692" r:id="rId8"/>
    <p:sldId id="2134806704" r:id="rId9"/>
    <p:sldId id="2134806646" r:id="rId10"/>
    <p:sldId id="2134806647" r:id="rId11"/>
    <p:sldId id="2134806648" r:id="rId12"/>
    <p:sldId id="2134806649" r:id="rId13"/>
    <p:sldId id="2134806695" r:id="rId14"/>
    <p:sldId id="2134806696" r:id="rId15"/>
    <p:sldId id="2134806653" r:id="rId16"/>
    <p:sldId id="2134806651" r:id="rId17"/>
    <p:sldId id="2134806654" r:id="rId18"/>
    <p:sldId id="2134806699" r:id="rId19"/>
    <p:sldId id="2134806700" r:id="rId20"/>
    <p:sldId id="2134806712" r:id="rId21"/>
    <p:sldId id="2134806731" r:id="rId22"/>
    <p:sldId id="2134806733" r:id="rId23"/>
    <p:sldId id="2134806732" r:id="rId24"/>
    <p:sldId id="2134806720" r:id="rId25"/>
    <p:sldId id="2134806701" r:id="rId26"/>
    <p:sldId id="2134806665" r:id="rId27"/>
    <p:sldId id="2134806667" r:id="rId28"/>
    <p:sldId id="2134806723" r:id="rId29"/>
    <p:sldId id="2134806724" r:id="rId30"/>
    <p:sldId id="2134806725" r:id="rId31"/>
    <p:sldId id="2134806744" r:id="rId32"/>
    <p:sldId id="2134806661" r:id="rId33"/>
    <p:sldId id="2134806670" r:id="rId34"/>
    <p:sldId id="2134806742" r:id="rId35"/>
    <p:sldId id="2134806739" r:id="rId36"/>
    <p:sldId id="2134806655" r:id="rId37"/>
    <p:sldId id="2134806677" r:id="rId38"/>
    <p:sldId id="2134806179" r:id="rId39"/>
    <p:sldId id="2134806743" r:id="rId40"/>
    <p:sldId id="2134806612" r:id="rId41"/>
    <p:sldId id="2134806626" r:id="rId42"/>
    <p:sldId id="2134806740" r:id="rId43"/>
    <p:sldId id="2134806684" r:id="rId44"/>
    <p:sldId id="2134806735" r:id="rId45"/>
    <p:sldId id="2134806685" r:id="rId46"/>
    <p:sldId id="2134806671" r:id="rId47"/>
    <p:sldId id="2134806650" r:id="rId48"/>
    <p:sldId id="2134806678" r:id="rId49"/>
    <p:sldId id="2134806688" r:id="rId50"/>
    <p:sldId id="2134806736" r:id="rId51"/>
    <p:sldId id="2134806672" r:id="rId52"/>
    <p:sldId id="2134806673" r:id="rId53"/>
    <p:sldId id="2134806674" r:id="rId54"/>
    <p:sldId id="2134806737" r:id="rId55"/>
    <p:sldId id="2134806675" r:id="rId56"/>
    <p:sldId id="2134806729" r:id="rId57"/>
    <p:sldId id="2134806730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049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0592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239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077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602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2748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1499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766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902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398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699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18DAA-FB4A-4E79-A2AF-912638483D6A}" type="datetimeFigureOut">
              <a:rPr lang="fr-MA" smtClean="0"/>
              <a:t>15/04/2025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01786-4138-4534-B45A-B65734D9EC1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873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4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4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F18BC-FFF2-2D5A-E8E9-2E87588FB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BEEDD38C-BAF0-7494-1396-16F562306FB7}"/>
              </a:ext>
            </a:extLst>
          </p:cNvPr>
          <p:cNvSpPr txBox="1"/>
          <p:nvPr/>
        </p:nvSpPr>
        <p:spPr>
          <a:xfrm>
            <a:off x="891182" y="1900525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اللغة العربية</a:t>
            </a:r>
            <a:endParaRPr kumimoji="0" lang="fr-FR" sz="115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B180E775-E8B1-A338-E7C2-34F8E672BE9D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5403AD3F-D174-B008-415A-A9E335FF5F81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E8F71CC-D7C9-5828-DEC2-433BCA9BCC4A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 Massir Ballpoint" panose="00000100000000000000" pitchFamily="2" charset="-78"/>
                    <a:ea typeface="+mn-ea"/>
                    <a:cs typeface="Boahmed Alhour" pitchFamily="2" charset="-78"/>
                  </a:rPr>
                  <a:t>المقاعد</a:t>
                </a:r>
              </a:p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 Massir Ballpoint" panose="00000100000000000000" pitchFamily="2" charset="-78"/>
                    <a:ea typeface="+mn-ea"/>
                    <a:cs typeface="Boahmed Alhour" pitchFamily="2" charset="-78"/>
                  </a:rPr>
                  <a:t>محدودة</a:t>
                </a:r>
                <a:endPara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 Massir Ballpoint" panose="00000100000000000000" pitchFamily="2" charset="-78"/>
                  <a:ea typeface="+mn-ea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099F716D-E87A-7E62-32E8-B4F01F6330A3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7B7808D2-7642-4C96-1473-7B6937DBA880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4FF19690-5717-6ED5-ACC3-11697CFA849A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1B783365-7B9E-3369-7CD9-410E66AB693C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المستوى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ir Strip Arabic" panose="02000500000000000000" pitchFamily="2" charset="-78"/>
                  <a:ea typeface="+mn-ea"/>
                  <a:cs typeface="Air Strip Arabic" panose="02000500000000000000" pitchFamily="2" charset="-78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8D5A9BF9-3190-10FD-5721-50FF778708B7}"/>
                </a:ext>
              </a:extLst>
            </p:cNvPr>
            <p:cNvSpPr txBox="1"/>
            <p:nvPr/>
          </p:nvSpPr>
          <p:spPr>
            <a:xfrm>
              <a:off x="7058683" y="2208693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99CD8D4C-2457-9250-5EDA-CB55C56D159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A3A1605-C00C-F804-64D3-D8D6C12DD88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0D56B08F-61CA-AD92-4D8D-0EB48B3DD5AC}"/>
              </a:ext>
            </a:extLst>
          </p:cNvPr>
          <p:cNvSpPr/>
          <p:nvPr/>
        </p:nvSpPr>
        <p:spPr>
          <a:xfrm>
            <a:off x="1897167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5712763E-6522-129B-6328-3D4D1EDE2C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7" y="54998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60E13D9-2E7C-AA32-A721-C1373C4BAE2A}"/>
              </a:ext>
            </a:extLst>
          </p:cNvPr>
          <p:cNvGrpSpPr/>
          <p:nvPr/>
        </p:nvGrpSpPr>
        <p:grpSpPr>
          <a:xfrm>
            <a:off x="1862078" y="3995483"/>
            <a:ext cx="4543142" cy="1608337"/>
            <a:chOff x="1473369" y="4541752"/>
            <a:chExt cx="4543142" cy="160833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E8F3CD1-C44B-96EF-85DC-0BD4E74BAD32}"/>
                </a:ext>
              </a:extLst>
            </p:cNvPr>
            <p:cNvGrpSpPr/>
            <p:nvPr/>
          </p:nvGrpSpPr>
          <p:grpSpPr>
            <a:xfrm flipH="1">
              <a:off x="1473369" y="4541752"/>
              <a:ext cx="4543142" cy="1608337"/>
              <a:chOff x="2095314" y="4662839"/>
              <a:chExt cx="5019279" cy="1608337"/>
            </a:xfrm>
          </p:grpSpPr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5B2127DF-342A-BDB4-C58C-A1D55ADDEB57}"/>
                  </a:ext>
                </a:extLst>
              </p:cNvPr>
              <p:cNvSpPr/>
              <p:nvPr/>
            </p:nvSpPr>
            <p:spPr>
              <a:xfrm rot="21338648" flipV="1">
                <a:off x="3173032" y="5390561"/>
                <a:ext cx="2980604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93A26271-1E1C-BA01-4382-DE33DBEAB3DB}"/>
                  </a:ext>
                </a:extLst>
              </p:cNvPr>
              <p:cNvSpPr/>
              <p:nvPr/>
            </p:nvSpPr>
            <p:spPr>
              <a:xfrm rot="261352" flipH="1" flipV="1">
                <a:off x="2095314" y="4662839"/>
                <a:ext cx="5019279" cy="107346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4B3947-958A-18F8-75E8-D46F387BDA3F}"/>
                </a:ext>
              </a:extLst>
            </p:cNvPr>
            <p:cNvSpPr txBox="1"/>
            <p:nvPr/>
          </p:nvSpPr>
          <p:spPr>
            <a:xfrm>
              <a:off x="1697341" y="4783647"/>
              <a:ext cx="41298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6 --التقويم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37CE719-5BE3-EDC1-9180-A857823235F6}"/>
                </a:ext>
              </a:extLst>
            </p:cNvPr>
            <p:cNvSpPr txBox="1"/>
            <p:nvPr/>
          </p:nvSpPr>
          <p:spPr>
            <a:xfrm>
              <a:off x="2579194" y="5429978"/>
              <a:ext cx="24267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اليومان 5 و6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4CAAD8E-7AAB-742B-34AB-F790FD563C94}"/>
              </a:ext>
            </a:extLst>
          </p:cNvPr>
          <p:cNvSpPr txBox="1"/>
          <p:nvPr/>
        </p:nvSpPr>
        <p:spPr>
          <a:xfrm>
            <a:off x="585781" y="5723238"/>
            <a:ext cx="7361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 ومسك النتائج</a:t>
            </a:r>
            <a:endParaRPr kumimoji="0" lang="fr-FR" sz="32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5526F52-9FE3-C687-0529-4DC073DD0B72}"/>
              </a:ext>
            </a:extLst>
          </p:cNvPr>
          <p:cNvSpPr txBox="1"/>
          <p:nvPr/>
        </p:nvSpPr>
        <p:spPr>
          <a:xfrm>
            <a:off x="3366951" y="3256150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2</a:t>
            </a:r>
            <a:endParaRPr lang="fr-MA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511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519CC-F7E1-FB29-9E8B-84B4B2CF0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0545FD7-2F12-47D3-13E5-7AA88B5838DA}"/>
              </a:ext>
            </a:extLst>
          </p:cNvPr>
          <p:cNvSpPr/>
          <p:nvPr/>
        </p:nvSpPr>
        <p:spPr>
          <a:xfrm>
            <a:off x="318578" y="807380"/>
            <a:ext cx="8518967" cy="589821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9D0D3719-5DA4-873A-A3B0-357B9F8263EC}"/>
              </a:ext>
            </a:extLst>
          </p:cNvPr>
          <p:cNvSpPr txBox="1"/>
          <p:nvPr/>
        </p:nvSpPr>
        <p:spPr>
          <a:xfrm>
            <a:off x="1338170" y="426298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strike="noStrike" kern="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الكفايات المعنية بالاختبار – المستوى 2</a:t>
            </a:r>
            <a:r>
              <a:rPr kumimoji="0" lang="ar-MA" sz="3200" b="1" i="0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3200" b="1" i="0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A5CA7A9C-4C55-8744-3EE7-90DDF1F24D35}"/>
              </a:ext>
            </a:extLst>
          </p:cNvPr>
          <p:cNvSpPr/>
          <p:nvPr/>
        </p:nvSpPr>
        <p:spPr>
          <a:xfrm>
            <a:off x="984713" y="1171845"/>
            <a:ext cx="7214755" cy="5320602"/>
          </a:xfrm>
          <a:prstGeom prst="roundRect">
            <a:avLst/>
          </a:prstGeom>
          <a:solidFill>
            <a:srgbClr val="D6E9EA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Connector 19">
            <a:extLst>
              <a:ext uri="{FF2B5EF4-FFF2-40B4-BE49-F238E27FC236}">
                <a16:creationId xmlns:a16="http://schemas.microsoft.com/office/drawing/2014/main" id="{25D45F66-0B2E-1CB6-67B3-31966D066444}"/>
              </a:ext>
            </a:extLst>
          </p:cNvPr>
          <p:cNvCxnSpPr>
            <a:cxnSpLocks/>
          </p:cNvCxnSpPr>
          <p:nvPr/>
        </p:nvCxnSpPr>
        <p:spPr>
          <a:xfrm>
            <a:off x="2519461" y="1886265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1FAA79D5-197D-761B-5C77-2B21FEC354C8}"/>
              </a:ext>
            </a:extLst>
          </p:cNvPr>
          <p:cNvCxnSpPr/>
          <p:nvPr/>
        </p:nvCxnSpPr>
        <p:spPr>
          <a:xfrm>
            <a:off x="2528427" y="253002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22">
            <a:extLst>
              <a:ext uri="{FF2B5EF4-FFF2-40B4-BE49-F238E27FC236}">
                <a16:creationId xmlns:a16="http://schemas.microsoft.com/office/drawing/2014/main" id="{2BF9BDC9-63D6-B505-EDBA-1381D943BF83}"/>
              </a:ext>
            </a:extLst>
          </p:cNvPr>
          <p:cNvSpPr/>
          <p:nvPr/>
        </p:nvSpPr>
        <p:spPr>
          <a:xfrm>
            <a:off x="7455214" y="156079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23">
            <a:extLst>
              <a:ext uri="{FF2B5EF4-FFF2-40B4-BE49-F238E27FC236}">
                <a16:creationId xmlns:a16="http://schemas.microsoft.com/office/drawing/2014/main" id="{65C5ECC7-6DD5-F7E3-A8E5-ED9451EB19CA}"/>
              </a:ext>
            </a:extLst>
          </p:cNvPr>
          <p:cNvSpPr/>
          <p:nvPr/>
        </p:nvSpPr>
        <p:spPr>
          <a:xfrm rot="763887">
            <a:off x="7468738" y="2199456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BC06BC9C-BEDB-EA2A-D348-908241D1E92D}"/>
              </a:ext>
            </a:extLst>
          </p:cNvPr>
          <p:cNvSpPr/>
          <p:nvPr/>
        </p:nvSpPr>
        <p:spPr>
          <a:xfrm>
            <a:off x="7502839" y="2983517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71A2B6-7585-7B5D-68B3-39513EFD100E}"/>
              </a:ext>
            </a:extLst>
          </p:cNvPr>
          <p:cNvSpPr txBox="1"/>
          <p:nvPr/>
        </p:nvSpPr>
        <p:spPr>
          <a:xfrm>
            <a:off x="1280152" y="1171845"/>
            <a:ext cx="6154484" cy="589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(LF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التحدث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(PO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فهم المسموع  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(CO1,CO2</a:t>
            </a: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توظيف المعجم ( 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فهم المقروء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(LC1,LC2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</a:t>
            </a: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(OL1 )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الإنتاج الكتابي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PE1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0" name="Straight Connector 20">
            <a:extLst>
              <a:ext uri="{FF2B5EF4-FFF2-40B4-BE49-F238E27FC236}">
                <a16:creationId xmlns:a16="http://schemas.microsoft.com/office/drawing/2014/main" id="{2E82A7D0-D0CB-A62F-5156-CCBBAFB7E576}"/>
              </a:ext>
            </a:extLst>
          </p:cNvPr>
          <p:cNvCxnSpPr>
            <a:cxnSpLocks/>
          </p:cNvCxnSpPr>
          <p:nvPr/>
        </p:nvCxnSpPr>
        <p:spPr>
          <a:xfrm>
            <a:off x="2599391" y="3333266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24">
            <a:extLst>
              <a:ext uri="{FF2B5EF4-FFF2-40B4-BE49-F238E27FC236}">
                <a16:creationId xmlns:a16="http://schemas.microsoft.com/office/drawing/2014/main" id="{191339AE-AB54-F0BD-B6BC-19AFAB5408CA}"/>
              </a:ext>
            </a:extLst>
          </p:cNvPr>
          <p:cNvSpPr/>
          <p:nvPr/>
        </p:nvSpPr>
        <p:spPr>
          <a:xfrm>
            <a:off x="7502839" y="3701921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20">
            <a:extLst>
              <a:ext uri="{FF2B5EF4-FFF2-40B4-BE49-F238E27FC236}">
                <a16:creationId xmlns:a16="http://schemas.microsoft.com/office/drawing/2014/main" id="{36135BC6-11CD-8699-BFE5-DFF7FD00A755}"/>
              </a:ext>
            </a:extLst>
          </p:cNvPr>
          <p:cNvCxnSpPr>
            <a:cxnSpLocks/>
          </p:cNvCxnSpPr>
          <p:nvPr/>
        </p:nvCxnSpPr>
        <p:spPr>
          <a:xfrm>
            <a:off x="2599391" y="405167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24">
            <a:extLst>
              <a:ext uri="{FF2B5EF4-FFF2-40B4-BE49-F238E27FC236}">
                <a16:creationId xmlns:a16="http://schemas.microsoft.com/office/drawing/2014/main" id="{B283A2B5-47DF-D2D6-421C-FF4990ECF741}"/>
              </a:ext>
            </a:extLst>
          </p:cNvPr>
          <p:cNvSpPr/>
          <p:nvPr/>
        </p:nvSpPr>
        <p:spPr>
          <a:xfrm>
            <a:off x="7502839" y="441928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Connector 20">
            <a:extLst>
              <a:ext uri="{FF2B5EF4-FFF2-40B4-BE49-F238E27FC236}">
                <a16:creationId xmlns:a16="http://schemas.microsoft.com/office/drawing/2014/main" id="{626D6EBC-D9BB-2A55-3C0E-BAFBF3CB2479}"/>
              </a:ext>
            </a:extLst>
          </p:cNvPr>
          <p:cNvCxnSpPr>
            <a:cxnSpLocks/>
          </p:cNvCxnSpPr>
          <p:nvPr/>
        </p:nvCxnSpPr>
        <p:spPr>
          <a:xfrm>
            <a:off x="2599391" y="4889866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24">
            <a:extLst>
              <a:ext uri="{FF2B5EF4-FFF2-40B4-BE49-F238E27FC236}">
                <a16:creationId xmlns:a16="http://schemas.microsoft.com/office/drawing/2014/main" id="{026684DC-B75A-9A61-9810-304759845E92}"/>
              </a:ext>
            </a:extLst>
          </p:cNvPr>
          <p:cNvSpPr/>
          <p:nvPr/>
        </p:nvSpPr>
        <p:spPr>
          <a:xfrm>
            <a:off x="7502839" y="504022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92F2B1B6-35C9-D7E3-D775-C7ECFF051E12}"/>
              </a:ext>
            </a:extLst>
          </p:cNvPr>
          <p:cNvSpPr/>
          <p:nvPr/>
        </p:nvSpPr>
        <p:spPr>
          <a:xfrm>
            <a:off x="8079357" y="442916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Oval 24">
            <a:extLst>
              <a:ext uri="{FF2B5EF4-FFF2-40B4-BE49-F238E27FC236}">
                <a16:creationId xmlns:a16="http://schemas.microsoft.com/office/drawing/2014/main" id="{1783D15F-EA35-1448-AE64-A2F419C73A4C}"/>
              </a:ext>
            </a:extLst>
          </p:cNvPr>
          <p:cNvSpPr/>
          <p:nvPr/>
        </p:nvSpPr>
        <p:spPr>
          <a:xfrm>
            <a:off x="7502839" y="5836501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20">
            <a:extLst>
              <a:ext uri="{FF2B5EF4-FFF2-40B4-BE49-F238E27FC236}">
                <a16:creationId xmlns:a16="http://schemas.microsoft.com/office/drawing/2014/main" id="{BE2F5B07-F070-9F2E-27A3-4C465DFAA2ED}"/>
              </a:ext>
            </a:extLst>
          </p:cNvPr>
          <p:cNvCxnSpPr>
            <a:cxnSpLocks/>
          </p:cNvCxnSpPr>
          <p:nvPr/>
        </p:nvCxnSpPr>
        <p:spPr>
          <a:xfrm>
            <a:off x="2599391" y="5487788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0">
            <a:extLst>
              <a:ext uri="{FF2B5EF4-FFF2-40B4-BE49-F238E27FC236}">
                <a16:creationId xmlns:a16="http://schemas.microsoft.com/office/drawing/2014/main" id="{C333A6EE-3550-7B84-38A4-FADADE0D1F88}"/>
              </a:ext>
            </a:extLst>
          </p:cNvPr>
          <p:cNvCxnSpPr>
            <a:cxnSpLocks/>
          </p:cNvCxnSpPr>
          <p:nvPr/>
        </p:nvCxnSpPr>
        <p:spPr>
          <a:xfrm>
            <a:off x="2423552" y="618625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90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A087-851D-2DD6-1DB9-8DF29B3D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7F3979FE-8602-382E-7CCA-4A125E58AFC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6E47FC6-308B-AFF3-1DE5-8DA6D95FFEA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C89B3B4-57FB-3FD8-1CDB-CD78560C11AD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chemeClr val="accent2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7A7C8616-6DBA-D950-D646-4739969D3E04}"/>
              </a:ext>
            </a:extLst>
          </p:cNvPr>
          <p:cNvSpPr txBox="1"/>
          <p:nvPr/>
        </p:nvSpPr>
        <p:spPr>
          <a:xfrm>
            <a:off x="1670179" y="2974286"/>
            <a:ext cx="5828855" cy="2142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توظيف المعجم</a:t>
            </a:r>
            <a:endParaRPr lang="fr-MA" sz="6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MA" sz="6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endParaRPr lang="ar-MA" sz="6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420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4738F-78E4-F468-7823-64415472D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E6306B1-40E5-E0F2-7677-24FEEB8627E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EDC0E9B-3D27-34A6-D917-A31640DB7D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0C577003-B6F0-B1E3-5B3C-CBE48B389914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43E3BFDF-A741-6F1E-5C0F-FA73D9ADE1C9}"/>
              </a:ext>
            </a:extLst>
          </p:cNvPr>
          <p:cNvSpPr txBox="1"/>
          <p:nvPr/>
        </p:nvSpPr>
        <p:spPr>
          <a:xfrm>
            <a:off x="1670179" y="2974286"/>
            <a:ext cx="5828855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تصحيح رائز المعجم</a:t>
            </a:r>
          </a:p>
        </p:txBody>
      </p:sp>
    </p:spTree>
    <p:extLst>
      <p:ext uri="{BB962C8B-B14F-4D97-AF65-F5344CB8AC3E}">
        <p14:creationId xmlns:p14="http://schemas.microsoft.com/office/powerpoint/2010/main" val="1458153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5F901-BA02-861A-8EAA-BB966A329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503F6C8-60D6-86D0-932A-47B5D119D52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DD2C28-C476-3660-0EC2-F36D14136274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F83A1DF6-E702-1740-EE11-5889F251273A}"/>
              </a:ext>
            </a:extLst>
          </p:cNvPr>
          <p:cNvGrpSpPr/>
          <p:nvPr/>
        </p:nvGrpSpPr>
        <p:grpSpPr>
          <a:xfrm>
            <a:off x="371475" y="913881"/>
            <a:ext cx="8378566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81627A-B844-4F26-AC04-018115462F0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19D9E406-ECEE-457B-F992-F7F045BDB11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799E9C8E-5D77-BC8A-BE52-BC97235EFB80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081DE9DD-55D9-3FD3-D410-8A9631AF22B7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لتقويم المعجم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E1D0A87E-E054-1A7B-1840-B3C2C5505D65}"/>
              </a:ext>
            </a:extLst>
          </p:cNvPr>
          <p:cNvSpPr txBox="1"/>
          <p:nvPr/>
        </p:nvSpPr>
        <p:spPr>
          <a:xfrm>
            <a:off x="1325357" y="974592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المعجم ص 6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7D6F61-C274-D8D4-CAD2-EBD6E05501AA}"/>
              </a:ext>
            </a:extLst>
          </p:cNvPr>
          <p:cNvSpPr/>
          <p:nvPr/>
        </p:nvSpPr>
        <p:spPr>
          <a:xfrm>
            <a:off x="2235701" y="2039594"/>
            <a:ext cx="4851400" cy="25832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3273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F1B49-7EFA-41BF-B55A-C8C5637C2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27A1E27-5559-1350-FF5D-A04CD98E7B8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92270-482B-C8F5-72B9-A730551AA3E1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CBF391BE-D1B4-EB3B-9AEC-662D8B8D824F}"/>
              </a:ext>
            </a:extLst>
          </p:cNvPr>
          <p:cNvGrpSpPr/>
          <p:nvPr/>
        </p:nvGrpSpPr>
        <p:grpSpPr>
          <a:xfrm>
            <a:off x="371475" y="913881"/>
            <a:ext cx="8378566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F5C2535-803E-00AB-08FA-8744B1FF00CF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43E624CB-D3D6-C309-C104-F2D12E51076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7F9AA377-2C6D-3ABF-C52D-0BF891987EEF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EBCFECC0-4D4B-53A7-97D9-C16DDFAAD7C6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تصحيح رائز المعجم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58EA8FA-B32F-0712-8E6A-9F7520764FF2}"/>
              </a:ext>
            </a:extLst>
          </p:cNvPr>
          <p:cNvGraphicFramePr>
            <a:graphicFrameLocks noGrp="1"/>
          </p:cNvGraphicFramePr>
          <p:nvPr/>
        </p:nvGraphicFramePr>
        <p:xfrm>
          <a:off x="437195" y="2434982"/>
          <a:ext cx="8247122" cy="4080118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818612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166607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781264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480639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1234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متحكم: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التحكم: 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متحكم: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2845598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4400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أكمل التلميذ بشكل صحيح </a:t>
                      </a:r>
                      <a:r>
                        <a:rPr lang="ar-MA" sz="32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3 أو 4  جمل.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أكمل التلميذ بشكل صحيح  </a:t>
                      </a:r>
                      <a:r>
                        <a:rPr lang="ar-MA" sz="32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جملتين أو جملة واحدة.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لم يكمل التلميذ بشكل صحيح </a:t>
                      </a:r>
                      <a:r>
                        <a:rPr lang="ar-MA" sz="32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أية جملة.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188CA19-60B1-2D6E-F9BF-500095F01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5" y="1132874"/>
            <a:ext cx="8178542" cy="86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73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4030-DA1E-E7D1-29F1-D28D3F6C5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0098080-8D82-306C-3BE9-08DEDC40AD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A979E0-09CA-F168-AEAB-AD306AEBA211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6C9EB918-C8AA-EF2B-312F-D4D57AA30B74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C8AC6CC-1E99-509C-573D-9CBB02CFB1CB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779E8418-CBFF-1C73-1CC1-D37746232FC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736E5437-F974-E830-2838-FE0075066D07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9B0F9943-0A3F-D7C6-1F0D-B62F741F5A5E}"/>
              </a:ext>
            </a:extLst>
          </p:cNvPr>
          <p:cNvSpPr txBox="1"/>
          <p:nvPr/>
        </p:nvSpPr>
        <p:spPr>
          <a:xfrm>
            <a:off x="1372593" y="3184656"/>
            <a:ext cx="6164669" cy="787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رائز المعجم </a:t>
            </a:r>
            <a:endParaRPr kumimoji="0" lang="fr-FR" sz="7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84304F1-ED57-567C-6A00-BCA0AFFDAE97}"/>
              </a:ext>
            </a:extLst>
          </p:cNvPr>
          <p:cNvSpPr/>
          <p:nvPr/>
        </p:nvSpPr>
        <p:spPr>
          <a:xfrm>
            <a:off x="520676" y="495331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5317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9A6CB-8FDD-E5D9-B2B8-614E1D99E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3660E5A-08BF-BD02-005F-468A9700F8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C3B951-6B9A-657B-8D4E-76963B52D72B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C7502C9-F353-2397-AEE1-ACDD65832D52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71B6B7FA-E896-DE28-8A60-92F8C4E76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70B8823-5167-5395-37B4-00CC6E688CD0}"/>
              </a:ext>
            </a:extLst>
          </p:cNvPr>
          <p:cNvSpPr txBox="1"/>
          <p:nvPr/>
        </p:nvSpPr>
        <p:spPr>
          <a:xfrm>
            <a:off x="413403" y="20559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6. سنصحح نشاط المعجم.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74E50E10-FF8E-E00A-5253-314CED9CFEDC}"/>
              </a:ext>
            </a:extLst>
          </p:cNvPr>
          <p:cNvSpPr txBox="1"/>
          <p:nvPr/>
        </p:nvSpPr>
        <p:spPr>
          <a:xfrm>
            <a:off x="1325357" y="974592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المعجم ص 6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FAC360-E3FF-57EF-CC7A-E0A21BAA43E9}"/>
              </a:ext>
            </a:extLst>
          </p:cNvPr>
          <p:cNvSpPr/>
          <p:nvPr/>
        </p:nvSpPr>
        <p:spPr>
          <a:xfrm>
            <a:off x="2235701" y="2039594"/>
            <a:ext cx="4851400" cy="25832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1477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EAF9-3C0F-0BFB-807B-528DCD02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3AC6D50-D3C6-A22D-FD8A-31A5B50FB8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EEE511-B8E6-8A24-9F52-968D6B1CAF48}"/>
              </a:ext>
            </a:extLst>
          </p:cNvPr>
          <p:cNvSpPr/>
          <p:nvPr/>
        </p:nvSpPr>
        <p:spPr>
          <a:xfrm>
            <a:off x="130460" y="2055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F4C10C6-7528-F242-2BD5-71FC8333B264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26594060-CCAE-1CFF-7F1D-D27F4BABC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D865C2B-5AC7-BD13-0697-2D922F69A2FD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</p:spTree>
    <p:extLst>
      <p:ext uri="{BB962C8B-B14F-4D97-AF65-F5344CB8AC3E}">
        <p14:creationId xmlns:p14="http://schemas.microsoft.com/office/powerpoint/2010/main" val="2918506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8E8D1-8330-9C8B-ED7D-A7EFC1FFA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07D0690-179E-12BD-D5E2-2122D4C9F82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60EC6D-3DE6-7770-95F7-0C9205057A8A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511293C-B7CC-286B-77B6-2537F951421F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B04A73D0-7966-2AEB-D671-16CBFF360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8C20EE3-08DC-FDDD-ADD5-F11AEFD07C83}"/>
              </a:ext>
            </a:extLst>
          </p:cNvPr>
          <p:cNvSpPr txBox="1"/>
          <p:nvPr/>
        </p:nvSpPr>
        <p:spPr>
          <a:xfrm>
            <a:off x="413403" y="2365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23CE441-B7B5-D3B7-34EB-9E81A39B4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128" y="1746204"/>
            <a:ext cx="6389744" cy="450219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D4B0BFF-8C33-60B7-5CAD-5BDAD30CCA51}"/>
              </a:ext>
            </a:extLst>
          </p:cNvPr>
          <p:cNvSpPr txBox="1"/>
          <p:nvPr/>
        </p:nvSpPr>
        <p:spPr>
          <a:xfrm>
            <a:off x="2730500" y="5417402"/>
            <a:ext cx="3998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ﭐلغِذاءَ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ﭐلصِّحِّيَّ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905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A4A3F-5B51-F6FF-BA22-391B9AC5B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F30BE4F-766E-6439-9477-224ACD1CC2A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AA5CB8-4E57-77FC-BD03-474846A4D0A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BF28BD-F2EF-CCDB-258C-7174E698ECB7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5C5DA3AA-A8C1-1ACA-196A-CDA4BC856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18D8928-F46B-8A9F-0C04-E17D42ED51B6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A1B39A6-3B3A-E237-2336-873AB4748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579" y="1185877"/>
            <a:ext cx="6808841" cy="47152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43ABF7-7C06-230D-453A-F83A6204CF34}"/>
              </a:ext>
            </a:extLst>
          </p:cNvPr>
          <p:cNvSpPr txBox="1"/>
          <p:nvPr/>
        </p:nvSpPr>
        <p:spPr>
          <a:xfrm>
            <a:off x="2419378" y="4885427"/>
            <a:ext cx="39986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ماهِرٌ.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398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3CB10-06E6-D66F-9545-3C2311E50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134B4AA-720C-7D22-E864-C48CB1D1239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CDCCE7B-4929-D6C6-1D25-20A0633315C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08A66CF-C854-6B45-DBF1-21BBC3761475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6DEC1FF6-0E69-BE94-6B5E-ED90347E4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BA2529D-D906-CE0D-82A5-BB232D875AD1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9BD537-44F2-8984-190E-AC191DA3C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679" y="1539262"/>
            <a:ext cx="6745978" cy="465281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D49E194-9D96-EC87-7C87-F30148333FAD}"/>
              </a:ext>
            </a:extLst>
          </p:cNvPr>
          <p:cNvSpPr txBox="1"/>
          <p:nvPr/>
        </p:nvSpPr>
        <p:spPr>
          <a:xfrm>
            <a:off x="3936976" y="5206193"/>
            <a:ext cx="39986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يُمارِسُ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392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6FCAB-ACBB-82A9-1148-074AD2E2A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D5F9A541-08E0-A15C-65A5-DEF8CDFD90FE}"/>
              </a:ext>
            </a:extLst>
          </p:cNvPr>
          <p:cNvSpPr/>
          <p:nvPr/>
        </p:nvSpPr>
        <p:spPr>
          <a:xfrm>
            <a:off x="1188806" y="0"/>
            <a:ext cx="6771495" cy="6811591"/>
          </a:xfrm>
          <a:prstGeom prst="ellipse">
            <a:avLst/>
          </a:prstGeom>
          <a:solidFill>
            <a:schemeClr val="accent2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A67E2529-268D-06F2-F977-C59CCF0BB10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7A48E44C-918D-B43D-D19B-23661E7891F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AAAB0E19-F244-9408-99C7-7745DC7270E5}"/>
              </a:ext>
            </a:extLst>
          </p:cNvPr>
          <p:cNvSpPr txBox="1"/>
          <p:nvPr/>
        </p:nvSpPr>
        <p:spPr>
          <a:xfrm>
            <a:off x="814293" y="2667741"/>
            <a:ext cx="7297705" cy="3174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فهم المقروء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MA" sz="72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LC2 – LC1</a:t>
            </a:r>
            <a:endParaRPr lang="ar-MA" sz="2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13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FFF74-AF90-94B1-300D-61A579061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5C8DE1A-8201-846C-BD49-B2B157009B8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84C8DD4-885C-A70A-143A-DF5F56A21A1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48C8DFFE-BFCD-0B8D-50B1-8156D63ED18B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D59EA5B-6EEB-75A0-EF06-CD1673F9B06B}"/>
              </a:ext>
            </a:extLst>
          </p:cNvPr>
          <p:cNvSpPr txBox="1"/>
          <p:nvPr/>
        </p:nvSpPr>
        <p:spPr>
          <a:xfrm>
            <a:off x="1670179" y="2974286"/>
            <a:ext cx="5828855" cy="1383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تصحيح رائز فهم المقروء</a:t>
            </a:r>
          </a:p>
        </p:txBody>
      </p:sp>
    </p:spTree>
    <p:extLst>
      <p:ext uri="{BB962C8B-B14F-4D97-AF65-F5344CB8AC3E}">
        <p14:creationId xmlns:p14="http://schemas.microsoft.com/office/powerpoint/2010/main" val="2391186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FEE08-6B04-F207-81C6-A550442D2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B6DBA8F-FCA6-4052-8CB4-D806DC9113F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CE46A2-6F2C-E2CC-E403-92C914C2653F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94E07D7-F67A-5082-71BD-67A9C9BF62BE}"/>
              </a:ext>
            </a:extLst>
          </p:cNvPr>
          <p:cNvGrpSpPr/>
          <p:nvPr/>
        </p:nvGrpSpPr>
        <p:grpSpPr>
          <a:xfrm>
            <a:off x="266700" y="904875"/>
            <a:ext cx="8635741" cy="5772513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2091C5-EFC2-DF02-9721-2F467A7DB940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8FC61C6E-6D92-EA1C-10F5-BE96D58985C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6FFCAA97-0CF6-F470-4A6C-75BB6D74F779}"/>
              </a:ext>
            </a:extLst>
          </p:cNvPr>
          <p:cNvSpPr/>
          <p:nvPr/>
        </p:nvSpPr>
        <p:spPr>
          <a:xfrm>
            <a:off x="8102946" y="627332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B4D0642-9113-D9FD-482B-65A6C05EA058}"/>
              </a:ext>
            </a:extLst>
          </p:cNvPr>
          <p:cNvSpPr txBox="1"/>
          <p:nvPr/>
        </p:nvSpPr>
        <p:spPr>
          <a:xfrm>
            <a:off x="1245593" y="180612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متن الوضعية التقويمية</a:t>
            </a:r>
            <a:r>
              <a:rPr lang="f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لفهم المقروء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689FE3-F4D5-0252-BFE2-D1C590E4F495}"/>
              </a:ext>
            </a:extLst>
          </p:cNvPr>
          <p:cNvSpPr txBox="1"/>
          <p:nvPr/>
        </p:nvSpPr>
        <p:spPr>
          <a:xfrm>
            <a:off x="4048319" y="6257068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20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0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699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334EB-3A15-9D0C-18C5-F4F3E7C85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0B32250-0F3B-1B38-B805-78E971D84C1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D294AE-A130-7BF7-CAB5-9E8F70F5F418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B48741D-C328-7034-CCD1-019CE6FCAE03}"/>
              </a:ext>
            </a:extLst>
          </p:cNvPr>
          <p:cNvGrpSpPr/>
          <p:nvPr/>
        </p:nvGrpSpPr>
        <p:grpSpPr>
          <a:xfrm>
            <a:off x="254000" y="1017498"/>
            <a:ext cx="8603444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6EA138A-4A42-78BA-4B9F-CADAC13C069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1DAF3E14-0617-4A95-BD39-EF8DD305472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25FC0AD6-2B4C-E816-5577-3EE6D2C07AEC}"/>
              </a:ext>
            </a:extLst>
          </p:cNvPr>
          <p:cNvSpPr/>
          <p:nvPr/>
        </p:nvSpPr>
        <p:spPr>
          <a:xfrm>
            <a:off x="8044559" y="662128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63E1E747-646A-1978-80BF-C55A3DCF3B20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لتقويم فهم المقروء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FD41F4-2F80-F61D-B3E2-192A9101C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699" y="1332552"/>
            <a:ext cx="3793823" cy="4134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0FE538-E1B7-5ADE-9319-3B6F83127C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959" y="1309618"/>
            <a:ext cx="4052716" cy="413448"/>
          </a:xfrm>
          <a:prstGeom prst="rect">
            <a:avLst/>
          </a:prstGeom>
        </p:spPr>
      </p:pic>
      <p:sp>
        <p:nvSpPr>
          <p:cNvPr id="7" name="TextBox 13">
            <a:extLst>
              <a:ext uri="{FF2B5EF4-FFF2-40B4-BE49-F238E27FC236}">
                <a16:creationId xmlns:a16="http://schemas.microsoft.com/office/drawing/2014/main" id="{0FEDFBD1-D5EB-7548-06DB-9A35B8A5D779}"/>
              </a:ext>
            </a:extLst>
          </p:cNvPr>
          <p:cNvSpPr txBox="1"/>
          <p:nvPr/>
        </p:nvSpPr>
        <p:spPr>
          <a:xfrm>
            <a:off x="6543776" y="3442250"/>
            <a:ext cx="719315" cy="37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6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257E139-AB5C-F0F5-4CDD-64F03A6EA674}"/>
              </a:ext>
            </a:extLst>
          </p:cNvPr>
          <p:cNvCxnSpPr>
            <a:cxnSpLocks/>
          </p:cNvCxnSpPr>
          <p:nvPr/>
        </p:nvCxnSpPr>
        <p:spPr>
          <a:xfrm>
            <a:off x="4661875" y="1193800"/>
            <a:ext cx="0" cy="4895665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B0E2FBC-7029-E495-D1A7-04C28F9B1D36}"/>
              </a:ext>
            </a:extLst>
          </p:cNvPr>
          <p:cNvSpPr txBox="1"/>
          <p:nvPr/>
        </p:nvSpPr>
        <p:spPr>
          <a:xfrm>
            <a:off x="6265930" y="5534935"/>
            <a:ext cx="1275009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7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85D68E5D-2B42-0F69-D2A9-91E3632276BB}"/>
              </a:ext>
            </a:extLst>
          </p:cNvPr>
          <p:cNvSpPr txBox="1"/>
          <p:nvPr/>
        </p:nvSpPr>
        <p:spPr>
          <a:xfrm>
            <a:off x="1782812" y="5530232"/>
            <a:ext cx="1275009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7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Signe de multiplication 26">
            <a:extLst>
              <a:ext uri="{FF2B5EF4-FFF2-40B4-BE49-F238E27FC236}">
                <a16:creationId xmlns:a16="http://schemas.microsoft.com/office/drawing/2014/main" id="{B6E58236-03FA-B1C0-64CA-AE634C4AC397}"/>
              </a:ext>
            </a:extLst>
          </p:cNvPr>
          <p:cNvSpPr/>
          <p:nvPr/>
        </p:nvSpPr>
        <p:spPr>
          <a:xfrm>
            <a:off x="1139679" y="3075445"/>
            <a:ext cx="229365" cy="362022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Signe de multiplication 27">
            <a:extLst>
              <a:ext uri="{FF2B5EF4-FFF2-40B4-BE49-F238E27FC236}">
                <a16:creationId xmlns:a16="http://schemas.microsoft.com/office/drawing/2014/main" id="{1553A327-270F-F3F8-657E-F7F20CD40BD6}"/>
              </a:ext>
            </a:extLst>
          </p:cNvPr>
          <p:cNvSpPr/>
          <p:nvPr/>
        </p:nvSpPr>
        <p:spPr>
          <a:xfrm>
            <a:off x="1139679" y="4293566"/>
            <a:ext cx="229365" cy="362022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0FFEAFC-5D2A-1590-74FF-DEE54BDD301B}"/>
              </a:ext>
            </a:extLst>
          </p:cNvPr>
          <p:cNvSpPr txBox="1"/>
          <p:nvPr/>
        </p:nvSpPr>
        <p:spPr>
          <a:xfrm>
            <a:off x="3175000" y="6121381"/>
            <a:ext cx="545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** ملاحظة: الاختيارات المعلمة بعلامة × هي الإجابات الصحيحة.</a:t>
            </a:r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Signe de multiplication 30">
            <a:extLst>
              <a:ext uri="{FF2B5EF4-FFF2-40B4-BE49-F238E27FC236}">
                <a16:creationId xmlns:a16="http://schemas.microsoft.com/office/drawing/2014/main" id="{104FC310-A283-2A22-7845-DAFFFD6AF0A1}"/>
              </a:ext>
            </a:extLst>
          </p:cNvPr>
          <p:cNvSpPr/>
          <p:nvPr/>
        </p:nvSpPr>
        <p:spPr>
          <a:xfrm>
            <a:off x="5682563" y="4759025"/>
            <a:ext cx="229365" cy="362022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295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22D76-0819-2FC4-67A2-09DBE885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F9AB32D-0084-5E2D-2DA0-5DA0AC077D2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4AA1D9B-7267-FA49-83AD-C582088B07A7}"/>
              </a:ext>
            </a:extLst>
          </p:cNvPr>
          <p:cNvSpPr/>
          <p:nvPr/>
        </p:nvSpPr>
        <p:spPr>
          <a:xfrm>
            <a:off x="143399" y="185352"/>
            <a:ext cx="8857202" cy="6549080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05356DA4-DF94-BB1F-B0A6-2917818EDE0E}"/>
              </a:ext>
            </a:extLst>
          </p:cNvPr>
          <p:cNvGrpSpPr/>
          <p:nvPr/>
        </p:nvGrpSpPr>
        <p:grpSpPr>
          <a:xfrm>
            <a:off x="254000" y="778620"/>
            <a:ext cx="8636000" cy="5894028"/>
            <a:chOff x="0" y="0"/>
            <a:chExt cx="3895412" cy="2555175"/>
          </a:xfrm>
          <a:noFill/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90C46BCD-D751-22AC-2BAA-B6834F2F453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grpFill/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370F2917-3F62-0BDC-7928-6309B3948E9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8F25FD45-CE65-5213-AD6A-D49C333F3F79}"/>
              </a:ext>
            </a:extLst>
          </p:cNvPr>
          <p:cNvSpPr/>
          <p:nvPr/>
        </p:nvSpPr>
        <p:spPr>
          <a:xfrm>
            <a:off x="8225937" y="482149"/>
            <a:ext cx="467184" cy="416035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76C26A7-5B75-89A6-9904-EFD3A4626E5B}"/>
              </a:ext>
            </a:extLst>
          </p:cNvPr>
          <p:cNvGraphicFramePr>
            <a:graphicFrameLocks noGrp="1"/>
          </p:cNvGraphicFramePr>
          <p:nvPr/>
        </p:nvGraphicFramePr>
        <p:xfrm>
          <a:off x="406400" y="1125245"/>
          <a:ext cx="8286721" cy="533120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82254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461891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509737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492550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72575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168405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MA" sz="28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LC1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متحكما إذا وضع علامة على الاختيار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التمرين 2 ص 6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على الاختيار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(ب)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من  التمرين 3 ص 7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طور التحكم إذا وضع علامة على 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واحد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 الاختيار ين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من التمرين 2 ص 6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أو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(ب)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من  التمرين 3 ص 7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غير  متحكم إذا لم يضع  علامة على 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أي  واحد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من  الاختيار ين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من التمرين 2 ص 6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(ب)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من  التمرين 3 ص 7</a:t>
                      </a: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097169196"/>
                  </a:ext>
                </a:extLst>
              </a:tr>
              <a:tr h="168405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MA" sz="28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LC2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متحكما إذا وضع علامة على الاختيار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التمرين 4 ص 7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على الاختيار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(أ)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من  التمرين 5 ص 7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طور التحكم إذا وضع علامة على </a:t>
                      </a:r>
                      <a:r>
                        <a:rPr lang="ar-MA" sz="32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واحد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 الاختيار ين 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التمرين 4 ص 7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أو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(أ)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من  التمرين 5 ص 7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20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غير  متحكم إذا لم يضع  علامة على 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أي  واحد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من  الاختيار ين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التمرين 4 ص 7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 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(أ)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من  التمرين 5 ص 7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20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312801803"/>
                  </a:ext>
                </a:extLst>
              </a:tr>
            </a:tbl>
          </a:graphicData>
        </a:graphic>
      </p:graphicFrame>
      <p:sp>
        <p:nvSpPr>
          <p:cNvPr id="11" name="TextBox 13">
            <a:extLst>
              <a:ext uri="{FF2B5EF4-FFF2-40B4-BE49-F238E27FC236}">
                <a16:creationId xmlns:a16="http://schemas.microsoft.com/office/drawing/2014/main" id="{196FAACF-B4CE-1429-3AAA-24BBF24AF450}"/>
              </a:ext>
            </a:extLst>
          </p:cNvPr>
          <p:cNvSpPr txBox="1"/>
          <p:nvPr/>
        </p:nvSpPr>
        <p:spPr>
          <a:xfrm>
            <a:off x="1030469" y="85499"/>
            <a:ext cx="6933562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تصحيح كفايات فهم المقروء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926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0E870-C796-2F51-9C57-C2840628A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F42D0FC-9151-D958-DDAA-CEC3890416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223240-1519-0DBB-261D-0B7B6A87086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A8E42FD-0DB2-6C12-5483-7C217743602A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0B40588-D7CD-5E44-0BF6-108207D6668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20EB03E8-BCDD-2C95-B5F3-4F820D46B79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28864D7A-7AC9-85E4-4D6A-35AE81910897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1A8BF3B-E36E-CFD6-1C6B-0FD979866320}"/>
              </a:ext>
            </a:extLst>
          </p:cNvPr>
          <p:cNvSpPr/>
          <p:nvPr/>
        </p:nvSpPr>
        <p:spPr>
          <a:xfrm>
            <a:off x="1570929" y="266670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8FAF88B5-6060-4891-C6E1-C59ED50DE0C2}"/>
              </a:ext>
            </a:extLst>
          </p:cNvPr>
          <p:cNvSpPr txBox="1"/>
          <p:nvPr/>
        </p:nvSpPr>
        <p:spPr>
          <a:xfrm>
            <a:off x="564455" y="2382522"/>
            <a:ext cx="8032562" cy="1594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رائز فهم </a:t>
            </a: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المقروء </a:t>
            </a:r>
            <a:endParaRPr kumimoji="0" lang="fr-FR" sz="7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1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2856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2309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سنصحح إجاباتكم على أسئلة الفهم الخاصة بنص بطل الصحة. خذوا الكراسة ص 5 واقرؤوا النص قراءة صامتة.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013387-C26F-9820-C2A0-5FCB351F3668}"/>
              </a:ext>
            </a:extLst>
          </p:cNvPr>
          <p:cNvSpPr txBox="1"/>
          <p:nvPr/>
        </p:nvSpPr>
        <p:spPr>
          <a:xfrm>
            <a:off x="4048319" y="6257068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20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0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872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2BC5-C66D-26B7-8274-D08DEFF66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FA742D-2C6A-1422-F641-C3C8D75AD12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C235B10-89D0-42BA-6F1E-C893B8FEE56E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8A8D3E8-3B28-3223-A596-9ABDB525ADC4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CFCF2D3-0FD3-97A8-0B31-25F00A031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E936EDA-8375-1663-900C-66705793B483}"/>
              </a:ext>
            </a:extLst>
          </p:cNvPr>
          <p:cNvSpPr txBox="1"/>
          <p:nvPr/>
        </p:nvSpPr>
        <p:spPr>
          <a:xfrm>
            <a:off x="413403" y="22319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52A1EDFB-271E-2646-8C9D-0EABD789973C}"/>
              </a:ext>
            </a:extLst>
          </p:cNvPr>
          <p:cNvSpPr/>
          <p:nvPr/>
        </p:nvSpPr>
        <p:spPr>
          <a:xfrm>
            <a:off x="2035524" y="4954380"/>
            <a:ext cx="653142" cy="727788"/>
          </a:xfrm>
          <a:prstGeom prst="mathMultiply">
            <a:avLst>
              <a:gd name="adj1" fmla="val 1738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06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03D55-0781-1928-E978-82608FDC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6C5FD5B-FDF6-79F3-5D43-61FB9380F94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251CDDA-B8BC-81A3-287B-7397572B5F0C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7EDE65-FBF6-99F5-E00A-2A537CA9E744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05B76E8D-E9A2-B916-76B8-809B60646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398F7DB-5C69-21D7-42A2-E0F66F5A8363}"/>
              </a:ext>
            </a:extLst>
          </p:cNvPr>
          <p:cNvSpPr txBox="1"/>
          <p:nvPr/>
        </p:nvSpPr>
        <p:spPr>
          <a:xfrm>
            <a:off x="413403" y="22319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C3A9AD1F-F5E3-4122-B98F-7E5ABC919345}"/>
              </a:ext>
            </a:extLst>
          </p:cNvPr>
          <p:cNvSpPr/>
          <p:nvPr/>
        </p:nvSpPr>
        <p:spPr>
          <a:xfrm>
            <a:off x="1953209" y="3854021"/>
            <a:ext cx="653142" cy="727788"/>
          </a:xfrm>
          <a:prstGeom prst="mathMultiply">
            <a:avLst>
              <a:gd name="adj1" fmla="val 1738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31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B64A3-FFEB-77E2-EC5F-A066501A8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EB339E0-7875-B238-1FDD-C2522F2DD03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0EA45B-ACD5-CFA6-02BA-E5A14D9696C5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73C93DA-68C8-24F2-B3E3-53296662F1D1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A83778F8-23CC-2F5C-94EF-611FCF41C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73F10C2-3DC7-788A-AB22-42F6278EA4DA}"/>
              </a:ext>
            </a:extLst>
          </p:cNvPr>
          <p:cNvSpPr txBox="1"/>
          <p:nvPr/>
        </p:nvSpPr>
        <p:spPr>
          <a:xfrm>
            <a:off x="413403" y="22319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B6F7D605-ADAA-D298-C9A8-50329C13DBE3}"/>
              </a:ext>
            </a:extLst>
          </p:cNvPr>
          <p:cNvSpPr/>
          <p:nvPr/>
        </p:nvSpPr>
        <p:spPr>
          <a:xfrm>
            <a:off x="2054809" y="4285821"/>
            <a:ext cx="653142" cy="727788"/>
          </a:xfrm>
          <a:prstGeom prst="mathMultiply">
            <a:avLst>
              <a:gd name="adj1" fmla="val 1738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27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D0372-7F25-3A97-3A35-EC411D330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5A60091-CC66-5F59-8FF0-6C7F965CAD9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A9E4D2-0A08-67C8-154C-33DEC36D4162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925DD28-F802-26EF-B640-6BBA5901EFEF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0D1685A4-5070-FFB4-B5F1-D4BBDE6B9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55F5FD0-2A33-26CF-C6BA-0C5FD3D284CB}"/>
              </a:ext>
            </a:extLst>
          </p:cNvPr>
          <p:cNvSpPr txBox="1"/>
          <p:nvPr/>
        </p:nvSpPr>
        <p:spPr>
          <a:xfrm>
            <a:off x="413403" y="22319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61126B75-2AE3-2989-D687-3B93DA162627}"/>
              </a:ext>
            </a:extLst>
          </p:cNvPr>
          <p:cNvSpPr/>
          <p:nvPr/>
        </p:nvSpPr>
        <p:spPr>
          <a:xfrm>
            <a:off x="1915109" y="3333321"/>
            <a:ext cx="653142" cy="727788"/>
          </a:xfrm>
          <a:prstGeom prst="mathMultiply">
            <a:avLst>
              <a:gd name="adj1" fmla="val 1738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53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8129-D9F2-9E3D-2A53-6EFD16E4C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A8A66D27-965A-6C62-DC27-F3DDE49DD508}"/>
              </a:ext>
            </a:extLst>
          </p:cNvPr>
          <p:cNvSpPr/>
          <p:nvPr/>
        </p:nvSpPr>
        <p:spPr>
          <a:xfrm>
            <a:off x="814293" y="23205"/>
            <a:ext cx="7515414" cy="6811591"/>
          </a:xfrm>
          <a:prstGeom prst="ellipse">
            <a:avLst/>
          </a:prstGeom>
          <a:solidFill>
            <a:schemeClr val="accent2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5ED8B23F-77A0-4439-9E61-B7C0F4F74DA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E73CB3A9-FD37-7A9F-DE56-59C029FC637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A3A782F-00B1-3045-08BF-EF46FA1D2756}"/>
              </a:ext>
            </a:extLst>
          </p:cNvPr>
          <p:cNvSpPr txBox="1"/>
          <p:nvPr/>
        </p:nvSpPr>
        <p:spPr>
          <a:xfrm>
            <a:off x="923147" y="2256775"/>
            <a:ext cx="7297705" cy="4373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توظيف</a:t>
            </a: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الظواهر اللغوية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MA" sz="6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OL2</a:t>
            </a:r>
            <a:endParaRPr lang="ar-MA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endParaRPr lang="ar-MA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26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BC4D6-00D2-DA84-09EC-E674F7A9A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6DC79A0-6A51-CD0A-333B-0F0C0A9B990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2D0136D-915F-F26A-BAE9-6653301903C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9C037FF-6C95-902E-D06D-BD7B59209CEB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78C6DDB-1E04-AED0-B3DF-05943E892F0B}"/>
              </a:ext>
            </a:extLst>
          </p:cNvPr>
          <p:cNvSpPr txBox="1"/>
          <p:nvPr/>
        </p:nvSpPr>
        <p:spPr>
          <a:xfrm>
            <a:off x="1670179" y="2974286"/>
            <a:ext cx="5828855" cy="1383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تصحيح رائز توظيف الظواهر اللغوية</a:t>
            </a:r>
          </a:p>
        </p:txBody>
      </p:sp>
    </p:spTree>
    <p:extLst>
      <p:ext uri="{BB962C8B-B14F-4D97-AF65-F5344CB8AC3E}">
        <p14:creationId xmlns:p14="http://schemas.microsoft.com/office/powerpoint/2010/main" val="1944151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7B246-F6FE-7297-32E6-58143830A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2FCC6BD-5462-E6E4-58F1-C1D85611BB9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45EA48D-1DC0-E6F6-E018-6B446E8BB556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1C1A0A16-3647-2D2E-E1C3-50524831FF75}"/>
              </a:ext>
            </a:extLst>
          </p:cNvPr>
          <p:cNvGrpSpPr/>
          <p:nvPr/>
        </p:nvGrpSpPr>
        <p:grpSpPr>
          <a:xfrm>
            <a:off x="254000" y="1017498"/>
            <a:ext cx="8603444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68F4B74-48FA-4C39-9202-737202DAD7B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F86447DB-03BA-1B04-73E5-517F4E92C85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AA5F5CF7-90F9-977F-D193-4EAFCC8A9112}"/>
              </a:ext>
            </a:extLst>
          </p:cNvPr>
          <p:cNvSpPr/>
          <p:nvPr/>
        </p:nvSpPr>
        <p:spPr>
          <a:xfrm>
            <a:off x="8044559" y="662128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619ABA0C-6027-2024-253B-0671CCC31643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لتقويم الظواهر اللغوية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C8447EF0-C746-1999-EF1A-96D9910C04DC}"/>
              </a:ext>
            </a:extLst>
          </p:cNvPr>
          <p:cNvSpPr txBox="1"/>
          <p:nvPr/>
        </p:nvSpPr>
        <p:spPr>
          <a:xfrm>
            <a:off x="4060702" y="6234977"/>
            <a:ext cx="1022595" cy="3620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8 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7C53C9-3BAD-465A-11A6-B889BC7B045F}"/>
              </a:ext>
            </a:extLst>
          </p:cNvPr>
          <p:cNvSpPr/>
          <p:nvPr/>
        </p:nvSpPr>
        <p:spPr>
          <a:xfrm>
            <a:off x="637736" y="1459897"/>
            <a:ext cx="7799820" cy="18712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9394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55ED2-E6EB-9B4C-91B6-4E3A81160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2EE486C-33FB-9B73-0C71-3766517043B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D43DF21-08E9-50A5-0443-EE66E3060E1A}"/>
              </a:ext>
            </a:extLst>
          </p:cNvPr>
          <p:cNvSpPr/>
          <p:nvPr/>
        </p:nvSpPr>
        <p:spPr>
          <a:xfrm>
            <a:off x="143399" y="185352"/>
            <a:ext cx="8857202" cy="6549080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A24745EC-DFC9-70C8-7501-962032294101}"/>
              </a:ext>
            </a:extLst>
          </p:cNvPr>
          <p:cNvGrpSpPr/>
          <p:nvPr/>
        </p:nvGrpSpPr>
        <p:grpSpPr>
          <a:xfrm>
            <a:off x="254000" y="778620"/>
            <a:ext cx="8636000" cy="5894028"/>
            <a:chOff x="0" y="0"/>
            <a:chExt cx="3895412" cy="2555175"/>
          </a:xfrm>
          <a:noFill/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29AA3EBD-1329-C233-11F8-48792A2E419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grpFill/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D86C2C39-3C90-C54D-12E1-AB68870F1F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D0BE94B4-8CC7-AE28-F5E5-C53B46ADA369}"/>
              </a:ext>
            </a:extLst>
          </p:cNvPr>
          <p:cNvSpPr/>
          <p:nvPr/>
        </p:nvSpPr>
        <p:spPr>
          <a:xfrm>
            <a:off x="8225937" y="482149"/>
            <a:ext cx="467184" cy="416035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BE96790-ABDF-DBF4-F0EF-DB3B01794577}"/>
              </a:ext>
            </a:extLst>
          </p:cNvPr>
          <p:cNvGraphicFramePr>
            <a:graphicFrameLocks noGrp="1"/>
          </p:cNvGraphicFramePr>
          <p:nvPr/>
        </p:nvGraphicFramePr>
        <p:xfrm>
          <a:off x="428639" y="3120567"/>
          <a:ext cx="8286721" cy="261785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82254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461891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509737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492550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72575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168405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MA" sz="28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OL2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متحكما إذا </a:t>
                      </a:r>
                      <a:r>
                        <a:rPr lang="ar-MA" sz="28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رتب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28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الجملتين معا 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ترتيبا صحيحا.</a:t>
                      </a:r>
                      <a:endParaRPr lang="ar-MA" sz="28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طور التحكم إذا </a:t>
                      </a:r>
                      <a:r>
                        <a:rPr lang="ar-MA" sz="28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رتب ترتيبا صحيحا جملة واحدة 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من الجملتين.</a:t>
                      </a:r>
                      <a:endParaRPr lang="ar-MA" sz="28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غير  متحكم </a:t>
                      </a:r>
                      <a:r>
                        <a:rPr lang="ar-MA" sz="28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إذا لم يرتب ترتيبا صحيحا أيا من الجملتين.</a:t>
                      </a:r>
                      <a:endParaRPr lang="ar-MA" sz="2800" b="1" kern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097169196"/>
                  </a:ext>
                </a:extLst>
              </a:tr>
            </a:tbl>
          </a:graphicData>
        </a:graphic>
      </p:graphicFrame>
      <p:sp>
        <p:nvSpPr>
          <p:cNvPr id="11" name="TextBox 13">
            <a:extLst>
              <a:ext uri="{FF2B5EF4-FFF2-40B4-BE49-F238E27FC236}">
                <a16:creationId xmlns:a16="http://schemas.microsoft.com/office/drawing/2014/main" id="{93252BEA-8E5E-21EA-9BEC-77F4283C8F91}"/>
              </a:ext>
            </a:extLst>
          </p:cNvPr>
          <p:cNvSpPr txBox="1"/>
          <p:nvPr/>
        </p:nvSpPr>
        <p:spPr>
          <a:xfrm>
            <a:off x="1030469" y="85499"/>
            <a:ext cx="6933562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تصحيح كفايات توظيف الظواهر اللغوية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A22119-F0D4-D88A-50D8-46E201748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08" y="1672310"/>
            <a:ext cx="8292842" cy="58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70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28EBC-ED88-4D7B-EDBF-8C5DF69E3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12D8BF3-B946-5A06-6CF5-D7DF88AC12E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031AD2-54BD-2F15-7D9B-1E39A0CD4362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D0E45D34-3AD6-6CA5-8272-FABE8114A9E2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08DB8B6-A559-AEBC-CB6C-DC989F95C98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21841740-F9C8-3EB4-8F2F-BE49D4E2345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3A5D2250-6690-D4E4-8040-766CA606E639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535F8E6-E02B-7DBE-C803-CBE2082DF3A3}"/>
              </a:ext>
            </a:extLst>
          </p:cNvPr>
          <p:cNvSpPr/>
          <p:nvPr/>
        </p:nvSpPr>
        <p:spPr>
          <a:xfrm>
            <a:off x="1570929" y="266670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AEE66FD1-8615-DB1D-872E-CB852799548E}"/>
              </a:ext>
            </a:extLst>
          </p:cNvPr>
          <p:cNvSpPr txBox="1"/>
          <p:nvPr/>
        </p:nvSpPr>
        <p:spPr>
          <a:xfrm>
            <a:off x="564455" y="2382522"/>
            <a:ext cx="8032562" cy="1864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رائز توظيف</a:t>
            </a: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الظواهر اللغوية </a:t>
            </a:r>
            <a:endParaRPr kumimoji="0" lang="fr-FR" sz="7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8792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6B126-F556-588E-0867-E9DF065D0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E3B4463-83E0-EAC1-DD79-FFCC073B720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3580BB-F499-C2DE-601B-0A8D0B7E8270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FBF577F-D37A-7D3D-1FD8-E03547547C40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CDFEED29-D0C8-2B9D-30D2-C1717E8DB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F77488B-5980-F490-C754-A5A59263327C}"/>
              </a:ext>
            </a:extLst>
          </p:cNvPr>
          <p:cNvSpPr txBox="1"/>
          <p:nvPr/>
        </p:nvSpPr>
        <p:spPr>
          <a:xfrm>
            <a:off x="413403" y="3342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17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الكراسة. سنصحح التمرين.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E3B6423E-D0E1-1379-F2B8-961DF871B2A7}"/>
              </a:ext>
            </a:extLst>
          </p:cNvPr>
          <p:cNvSpPr txBox="1"/>
          <p:nvPr/>
        </p:nvSpPr>
        <p:spPr>
          <a:xfrm>
            <a:off x="1180376" y="2657800"/>
            <a:ext cx="1022595" cy="389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8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BBACDB-25BB-BE78-9F90-AC4745EB0A56}"/>
              </a:ext>
            </a:extLst>
          </p:cNvPr>
          <p:cNvSpPr/>
          <p:nvPr/>
        </p:nvSpPr>
        <p:spPr>
          <a:xfrm>
            <a:off x="637736" y="1459897"/>
            <a:ext cx="7799820" cy="18712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4322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93F1D-A093-D935-7EDC-72FC3CC06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C878F64-B446-68EB-0386-E4ED1C95DC2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2150E1-C64B-2BFE-4740-A2377D3123CE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1492569-6D27-6328-63A0-B41D209159A4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2E0DCF1E-C944-A7DD-95F4-CFE2535CA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659B15B-967E-136F-3AA7-0CEAFF6BAA49}"/>
              </a:ext>
            </a:extLst>
          </p:cNvPr>
          <p:cNvSpPr txBox="1"/>
          <p:nvPr/>
        </p:nvSpPr>
        <p:spPr>
          <a:xfrm>
            <a:off x="413403" y="2233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لنصحح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6DBF17-0525-62EF-238D-41CA245AAB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536" b="2002"/>
          <a:stretch/>
        </p:blipFill>
        <p:spPr>
          <a:xfrm>
            <a:off x="196280" y="4365855"/>
            <a:ext cx="8789100" cy="11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258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6C3DD-5366-26ED-74DC-08291121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34D5728-7613-0A23-0734-6DC5C8DD4FB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616CAD-97C6-B138-C6A8-79582C6EEEAD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0CF7D97-AD47-9800-085E-CE47E84F9BB1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4DEB6A9A-FDD9-8725-8A2C-9141C60F2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9419D44-9ACC-B206-1495-6BBEECD21245}"/>
              </a:ext>
            </a:extLst>
          </p:cNvPr>
          <p:cNvSpPr txBox="1"/>
          <p:nvPr/>
        </p:nvSpPr>
        <p:spPr>
          <a:xfrm>
            <a:off x="413403" y="2233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لنصحح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F41C0C-ED06-06DB-4ECA-ED2C581162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536" b="2002"/>
          <a:stretch/>
        </p:blipFill>
        <p:spPr>
          <a:xfrm>
            <a:off x="196280" y="4365855"/>
            <a:ext cx="8789100" cy="11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4645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6FCAB-ACBB-82A9-1148-074AD2E2A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D5F9A541-08E0-A15C-65A5-DEF8CDFD90FE}"/>
              </a:ext>
            </a:extLst>
          </p:cNvPr>
          <p:cNvSpPr/>
          <p:nvPr/>
        </p:nvSpPr>
        <p:spPr>
          <a:xfrm>
            <a:off x="814293" y="23205"/>
            <a:ext cx="7515414" cy="6811591"/>
          </a:xfrm>
          <a:prstGeom prst="ellipse">
            <a:avLst/>
          </a:prstGeom>
          <a:solidFill>
            <a:schemeClr val="accent2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A67E2529-268D-06F2-F977-C59CCF0BB10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7A48E44C-918D-B43D-D19B-23661E7891F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B2307E9A-334A-E4B6-8D6F-C0AEA38CA2DE}"/>
              </a:ext>
            </a:extLst>
          </p:cNvPr>
          <p:cNvSpPr txBox="1"/>
          <p:nvPr/>
        </p:nvSpPr>
        <p:spPr>
          <a:xfrm>
            <a:off x="1499583" y="3116923"/>
            <a:ext cx="6102220" cy="4037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الإنتاج الكتابي</a:t>
            </a: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PE1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defRPr/>
            </a:pPr>
            <a:endParaRPr lang="ar-MA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647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FFF74-AF90-94B1-300D-61A579061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5C8DE1A-8201-846C-BD49-B2B157009B8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84C8DD4-885C-A70A-143A-DF5F56A21A1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48C8DFFE-BFCD-0B8D-50B1-8156D63ED18B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D59EA5B-6EEB-75A0-EF06-CD1673F9B06B}"/>
              </a:ext>
            </a:extLst>
          </p:cNvPr>
          <p:cNvSpPr txBox="1"/>
          <p:nvPr/>
        </p:nvSpPr>
        <p:spPr>
          <a:xfrm>
            <a:off x="1657572" y="3291527"/>
            <a:ext cx="5828855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تصحيح 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6891925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334EB-3A15-9D0C-18C5-F4F3E7C85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0B32250-0F3B-1B38-B805-78E971D84C1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D294AE-A130-7BF7-CAB5-9E8F70F5F418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B48741D-C328-7034-CCD1-019CE6FCAE03}"/>
              </a:ext>
            </a:extLst>
          </p:cNvPr>
          <p:cNvGrpSpPr/>
          <p:nvPr/>
        </p:nvGrpSpPr>
        <p:grpSpPr>
          <a:xfrm>
            <a:off x="254000" y="1017498"/>
            <a:ext cx="8603444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6EA138A-4A42-78BA-4B9F-CADAC13C069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1DAF3E14-0617-4A95-BD39-EF8DD305472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25FC0AD6-2B4C-E816-5577-3EE6D2C07AEC}"/>
              </a:ext>
            </a:extLst>
          </p:cNvPr>
          <p:cNvSpPr/>
          <p:nvPr/>
        </p:nvSpPr>
        <p:spPr>
          <a:xfrm>
            <a:off x="8044559" y="662128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63E1E747-646A-1978-80BF-C55A3DCF3B20}"/>
              </a:ext>
            </a:extLst>
          </p:cNvPr>
          <p:cNvSpPr txBox="1"/>
          <p:nvPr/>
        </p:nvSpPr>
        <p:spPr>
          <a:xfrm>
            <a:off x="1325357" y="46199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لتقويم الإنتاج الكتابي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DBA8ED-798F-0AA6-C15E-07D54EF66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046" y="743256"/>
            <a:ext cx="6107288" cy="54848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4FEA91-13F2-A595-2183-D62720168291}"/>
              </a:ext>
            </a:extLst>
          </p:cNvPr>
          <p:cNvSpPr/>
          <p:nvPr/>
        </p:nvSpPr>
        <p:spPr>
          <a:xfrm>
            <a:off x="2685681" y="3414390"/>
            <a:ext cx="4139128" cy="28108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2FD886-F22D-947E-AE7A-CBFF369BFF62}"/>
              </a:ext>
            </a:extLst>
          </p:cNvPr>
          <p:cNvSpPr txBox="1"/>
          <p:nvPr/>
        </p:nvSpPr>
        <p:spPr>
          <a:xfrm>
            <a:off x="4128796" y="6140171"/>
            <a:ext cx="886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 8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2337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22D76-0819-2FC4-67A2-09DBE885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F9AB32D-0084-5E2D-2DA0-5DA0AC077D2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4AA1D9B-7267-FA49-83AD-C582088B07A7}"/>
              </a:ext>
            </a:extLst>
          </p:cNvPr>
          <p:cNvSpPr/>
          <p:nvPr/>
        </p:nvSpPr>
        <p:spPr>
          <a:xfrm>
            <a:off x="143399" y="185352"/>
            <a:ext cx="8857202" cy="6549080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fr-MA" sz="1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05356DA4-DF94-BB1F-B0A6-2917818EDE0E}"/>
              </a:ext>
            </a:extLst>
          </p:cNvPr>
          <p:cNvGrpSpPr/>
          <p:nvPr/>
        </p:nvGrpSpPr>
        <p:grpSpPr>
          <a:xfrm>
            <a:off x="254000" y="778620"/>
            <a:ext cx="8636000" cy="5894028"/>
            <a:chOff x="0" y="0"/>
            <a:chExt cx="3895412" cy="2555175"/>
          </a:xfrm>
          <a:noFill/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90C46BCD-D751-22AC-2BAA-B6834F2F453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grpFill/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370F2917-3F62-0BDC-7928-6309B3948E9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8F25FD45-CE65-5213-AD6A-D49C333F3F79}"/>
              </a:ext>
            </a:extLst>
          </p:cNvPr>
          <p:cNvSpPr/>
          <p:nvPr/>
        </p:nvSpPr>
        <p:spPr>
          <a:xfrm>
            <a:off x="8225937" y="482149"/>
            <a:ext cx="467184" cy="416035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76C26A7-5B75-89A6-9904-EFD3A4626E5B}"/>
              </a:ext>
            </a:extLst>
          </p:cNvPr>
          <p:cNvGraphicFramePr>
            <a:graphicFrameLocks noGrp="1"/>
          </p:cNvGraphicFramePr>
          <p:nvPr/>
        </p:nvGraphicFramePr>
        <p:xfrm>
          <a:off x="389433" y="2164035"/>
          <a:ext cx="8286721" cy="275590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82254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461891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509737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492550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72575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168405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MA" sz="28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إذا عبر المتعلم كتابيا عن الوضعية التقويمية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بثلاث جمل  صحيحة.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2000" b="1" kern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إذا قدم المتعلم كتابيا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نصيحة </a:t>
                      </a:r>
                      <a:r>
                        <a:rPr lang="ar-MA" sz="28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أو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نصيحتين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في ارتباط بالمشاهد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الثلاثة  باستعمال جمل صحيحة.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20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-إذا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لم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يقدم المتعلم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أي نصيحة.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-إذا عبر المتعلم عن بجمل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غير صحيحة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.</a:t>
                      </a: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097169196"/>
                  </a:ext>
                </a:extLst>
              </a:tr>
            </a:tbl>
          </a:graphicData>
        </a:graphic>
      </p:graphicFrame>
      <p:sp>
        <p:nvSpPr>
          <p:cNvPr id="11" name="TextBox 13">
            <a:extLst>
              <a:ext uri="{FF2B5EF4-FFF2-40B4-BE49-F238E27FC236}">
                <a16:creationId xmlns:a16="http://schemas.microsoft.com/office/drawing/2014/main" id="{196FAACF-B4CE-1429-3AAA-24BBF24AF450}"/>
              </a:ext>
            </a:extLst>
          </p:cNvPr>
          <p:cNvSpPr txBox="1"/>
          <p:nvPr/>
        </p:nvSpPr>
        <p:spPr>
          <a:xfrm>
            <a:off x="1030469" y="85499"/>
            <a:ext cx="6933562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تصحيح كفايات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الإنتاج الكتابي (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C00ACE-4DF6-465D-F083-5A4BE8367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35" y="1234089"/>
            <a:ext cx="8220269" cy="7382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064CC8-122D-79F5-B487-96E88ECEC5B8}"/>
              </a:ext>
            </a:extLst>
          </p:cNvPr>
          <p:cNvSpPr txBox="1"/>
          <p:nvPr/>
        </p:nvSpPr>
        <p:spPr>
          <a:xfrm>
            <a:off x="0" y="5988561"/>
            <a:ext cx="7937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ملاحظة: تعتبر الجملة صحيحة إذا كانت </a:t>
            </a:r>
            <a:r>
              <a:rPr lang="ar-MA" b="1" u="sng" dirty="0">
                <a:solidFill>
                  <a:srgbClr val="C00000"/>
                </a:solidFill>
              </a:rPr>
              <a:t>ملائمة</a:t>
            </a:r>
            <a:r>
              <a:rPr lang="ar-MA" b="1" dirty="0">
                <a:solidFill>
                  <a:srgbClr val="C00000"/>
                </a:solidFill>
              </a:rPr>
              <a:t> لمعنى من المعاني التي تشير إليها الصورة.</a:t>
            </a:r>
            <a:endParaRPr lang="fr-MA" sz="1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239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0E870-C796-2F51-9C57-C2840628A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F42D0FC-9151-D958-DDAA-CEC3890416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223240-1519-0DBB-261D-0B7B6A87086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A8E42FD-0DB2-6C12-5483-7C217743602A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0B40588-D7CD-5E44-0BF6-108207D6668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20EB03E8-BCDD-2C95-B5F3-4F820D46B79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28864D7A-7AC9-85E4-4D6A-35AE81910897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1A8BF3B-E36E-CFD6-1C6B-0FD979866320}"/>
              </a:ext>
            </a:extLst>
          </p:cNvPr>
          <p:cNvSpPr/>
          <p:nvPr/>
        </p:nvSpPr>
        <p:spPr>
          <a:xfrm>
            <a:off x="1570929" y="266670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8FAF88B5-6060-4891-C6E1-C59ED50DE0C2}"/>
              </a:ext>
            </a:extLst>
          </p:cNvPr>
          <p:cNvSpPr txBox="1"/>
          <p:nvPr/>
        </p:nvSpPr>
        <p:spPr>
          <a:xfrm>
            <a:off x="564455" y="2382522"/>
            <a:ext cx="8032562" cy="213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رائز الإنتاج</a:t>
            </a: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الكتابي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040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8EFC7-2F30-BCA9-2555-E9DBE8C80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3579584-FA6C-B659-5C8F-62E70E74289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2D05B0-4473-1A64-0F03-DCDEC0D658C2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B0E9A1-45EB-C98E-1CAF-B4187CC8C60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7F95D8-FF1C-FD89-95FC-B3EDE538D2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8D314D-74FF-7A12-1C80-CD2C66E5F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2856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EE6A12-BBBA-36B6-FE6D-E660E58C38A9}"/>
              </a:ext>
            </a:extLst>
          </p:cNvPr>
          <p:cNvSpPr txBox="1"/>
          <p:nvPr/>
        </p:nvSpPr>
        <p:spPr>
          <a:xfrm>
            <a:off x="422071" y="23099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794AB5-E549-29F1-4829-EBB4C42C9398}"/>
              </a:ext>
            </a:extLst>
          </p:cNvPr>
          <p:cNvSpPr/>
          <p:nvPr/>
        </p:nvSpPr>
        <p:spPr>
          <a:xfrm>
            <a:off x="2685681" y="3414390"/>
            <a:ext cx="4139128" cy="28108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9C08BB-C0F8-A4BD-ABD1-A7E8CDDAC760}"/>
              </a:ext>
            </a:extLst>
          </p:cNvPr>
          <p:cNvSpPr txBox="1"/>
          <p:nvPr/>
        </p:nvSpPr>
        <p:spPr>
          <a:xfrm>
            <a:off x="4128796" y="6140171"/>
            <a:ext cx="886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 8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0517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2856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23099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نصائح باعتماد المشاهد؟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76115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22BEF-5D98-1FB6-9395-9BD9C868B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F74796C-18E2-6BE9-4549-7704842231A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EF625B-54DC-4DD2-A16C-BB3AA278E364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E460C9B-4DF2-ECB6-05EF-CADC0E32E4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EDC603-76D1-1BDE-88FF-27C93D4236B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EB8390-53EB-5E61-EA97-E7B25BF67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2856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0B07A54-3998-A257-2362-33C33E706BC4}"/>
              </a:ext>
            </a:extLst>
          </p:cNvPr>
          <p:cNvSpPr txBox="1"/>
          <p:nvPr/>
        </p:nvSpPr>
        <p:spPr>
          <a:xfrm>
            <a:off x="422071" y="23099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73455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chemeClr val="accent2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2648856F-6333-246A-BB1E-178FB03130A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7B4218D1-7DA1-D836-B9E6-1089B6592CD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67639173-9D6C-E30E-BE0C-3D6C11A668EA}"/>
              </a:ext>
            </a:extLst>
          </p:cNvPr>
          <p:cNvSpPr txBox="1"/>
          <p:nvPr/>
        </p:nvSpPr>
        <p:spPr>
          <a:xfrm>
            <a:off x="1499583" y="2575747"/>
            <a:ext cx="6102220" cy="4894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فهم المسموع</a:t>
            </a: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CO1</a:t>
            </a:r>
            <a:r>
              <a:rPr lang="ar-MA" sz="4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fr-MA" sz="4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CO2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defRPr/>
            </a:pPr>
            <a:endParaRPr lang="ar-MA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8930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A087-851D-2DD6-1DB9-8DF29B3D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7F3979FE-8602-382E-7CCA-4A125E58AFC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6E47FC6-308B-AFF3-1DE5-8DA6D95FFEA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C89B3B4-57FB-3FD8-1CDB-CD78560C11AD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7A7C8616-6DBA-D950-D646-4739969D3E04}"/>
              </a:ext>
            </a:extLst>
          </p:cNvPr>
          <p:cNvSpPr txBox="1"/>
          <p:nvPr/>
        </p:nvSpPr>
        <p:spPr>
          <a:xfrm>
            <a:off x="1670179" y="2974286"/>
            <a:ext cx="5828855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تصحيح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0754521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5F901-BA02-861A-8EAA-BB966A329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503F6C8-60D6-86D0-932A-47B5D119D52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DD2C28-C476-3660-0EC2-F36D14136274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F83A1DF6-E702-1740-EE11-5889F251273A}"/>
              </a:ext>
            </a:extLst>
          </p:cNvPr>
          <p:cNvGrpSpPr/>
          <p:nvPr/>
        </p:nvGrpSpPr>
        <p:grpSpPr>
          <a:xfrm>
            <a:off x="371475" y="913881"/>
            <a:ext cx="8378566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81627A-B844-4F26-AC04-018115462F0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19D9E406-ECEE-457B-F992-F7F045BDB11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799E9C8E-5D77-BC8A-BE52-BC97235EFB80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081DE9DD-55D9-3FD3-D410-8A9631AF22B7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لتقويم فهم المسموع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E1D0A87E-E054-1A7B-1840-B3C2C5505D65}"/>
              </a:ext>
            </a:extLst>
          </p:cNvPr>
          <p:cNvSpPr txBox="1"/>
          <p:nvPr/>
        </p:nvSpPr>
        <p:spPr>
          <a:xfrm>
            <a:off x="1325357" y="833393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نصوصا مسموعة ص 9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6713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71B48-AA52-DE27-A675-EFE00D28A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57E95D7-AFAA-45A7-0071-3D7379ECAE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FCF5B67-48AA-60D9-9DB4-D2C13282D07E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426DAE4-DDD3-8462-95C9-EAC3CADEA9E3}"/>
              </a:ext>
            </a:extLst>
          </p:cNvPr>
          <p:cNvGrpSpPr/>
          <p:nvPr/>
        </p:nvGrpSpPr>
        <p:grpSpPr>
          <a:xfrm>
            <a:off x="251926" y="913881"/>
            <a:ext cx="8621485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A327DB5-48CD-BB9D-F0E2-5A2BEF60DE6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EF2FC7E1-C3E7-DF00-6DBD-2048C2A95A4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BF3160FE-07F4-ACDC-191F-C253343CD19C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EC43A83C-C618-AC2C-0715-D224BC46857E}"/>
              </a:ext>
            </a:extLst>
          </p:cNvPr>
          <p:cNvSpPr txBox="1"/>
          <p:nvPr/>
        </p:nvSpPr>
        <p:spPr>
          <a:xfrm>
            <a:off x="511922" y="-40932"/>
            <a:ext cx="7857807" cy="954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التصحيح وتحديد مستوى التحكم في كفاي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استرجاع واستنتاج معلومات  صريحة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ضمنية في نص مسموع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8558CC6-1308-9E0D-FCCF-2B9E77BE021F}"/>
              </a:ext>
            </a:extLst>
          </p:cNvPr>
          <p:cNvSpPr txBox="1"/>
          <p:nvPr/>
        </p:nvSpPr>
        <p:spPr>
          <a:xfrm>
            <a:off x="-1331438" y="6036113"/>
            <a:ext cx="7937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ملاحظة: الأجوبة الصحيحة هي التي عليها علامة: × </a:t>
            </a:r>
            <a:endParaRPr lang="fr-MA" sz="1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1FC3179-AF70-2B49-9C8A-616FABE676BF}"/>
              </a:ext>
            </a:extLst>
          </p:cNvPr>
          <p:cNvGrpSpPr/>
          <p:nvPr/>
        </p:nvGrpSpPr>
        <p:grpSpPr>
          <a:xfrm>
            <a:off x="4679566" y="2815934"/>
            <a:ext cx="967180" cy="659063"/>
            <a:chOff x="4787770" y="3236366"/>
            <a:chExt cx="967180" cy="659063"/>
          </a:xfrm>
        </p:grpSpPr>
        <p:sp>
          <p:nvSpPr>
            <p:cNvPr id="6" name="Signe de multiplication 5">
              <a:extLst>
                <a:ext uri="{FF2B5EF4-FFF2-40B4-BE49-F238E27FC236}">
                  <a16:creationId xmlns:a16="http://schemas.microsoft.com/office/drawing/2014/main" id="{5B778BFE-8A31-7017-4DC9-97C0A10D9AE6}"/>
                </a:ext>
              </a:extLst>
            </p:cNvPr>
            <p:cNvSpPr/>
            <p:nvPr/>
          </p:nvSpPr>
          <p:spPr>
            <a:xfrm>
              <a:off x="4787770" y="3236366"/>
              <a:ext cx="363892" cy="410546"/>
            </a:xfrm>
            <a:prstGeom prst="mathMultiply">
              <a:avLst>
                <a:gd name="adj1" fmla="val 115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pic>
          <p:nvPicPr>
            <p:cNvPr id="17" name="Graphique 16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B83FDA15-3DF8-DB3F-0546-4D21090A8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521151">
              <a:off x="5077534" y="3272984"/>
              <a:ext cx="677416" cy="622445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168044F-16F1-21A5-E33A-DD08BBB4137B}"/>
              </a:ext>
            </a:extLst>
          </p:cNvPr>
          <p:cNvGrpSpPr/>
          <p:nvPr/>
        </p:nvGrpSpPr>
        <p:grpSpPr>
          <a:xfrm>
            <a:off x="980451" y="2800694"/>
            <a:ext cx="967180" cy="659063"/>
            <a:chOff x="4787770" y="3236366"/>
            <a:chExt cx="967180" cy="659063"/>
          </a:xfrm>
        </p:grpSpPr>
        <p:sp>
          <p:nvSpPr>
            <p:cNvPr id="12" name="Signe de multiplication 11">
              <a:extLst>
                <a:ext uri="{FF2B5EF4-FFF2-40B4-BE49-F238E27FC236}">
                  <a16:creationId xmlns:a16="http://schemas.microsoft.com/office/drawing/2014/main" id="{FF9B3E08-CE31-3C3D-B06B-2D2374BEF069}"/>
                </a:ext>
              </a:extLst>
            </p:cNvPr>
            <p:cNvSpPr/>
            <p:nvPr/>
          </p:nvSpPr>
          <p:spPr>
            <a:xfrm>
              <a:off x="4787770" y="3236366"/>
              <a:ext cx="363892" cy="410546"/>
            </a:xfrm>
            <a:prstGeom prst="mathMultiply">
              <a:avLst>
                <a:gd name="adj1" fmla="val 115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pic>
          <p:nvPicPr>
            <p:cNvPr id="13" name="Graphique 12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A3DB703C-0BD4-E121-3E6F-F599EC3DF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521151">
              <a:off x="5077534" y="3272984"/>
              <a:ext cx="677416" cy="622445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C672E7-FF0D-93BC-FF44-3251E0E828C7}"/>
              </a:ext>
            </a:extLst>
          </p:cNvPr>
          <p:cNvGrpSpPr/>
          <p:nvPr/>
        </p:nvGrpSpPr>
        <p:grpSpPr>
          <a:xfrm>
            <a:off x="4679566" y="5167238"/>
            <a:ext cx="967180" cy="659063"/>
            <a:chOff x="4787770" y="3236366"/>
            <a:chExt cx="967180" cy="659063"/>
          </a:xfrm>
        </p:grpSpPr>
        <p:sp>
          <p:nvSpPr>
            <p:cNvPr id="21" name="Signe de multiplication 20">
              <a:extLst>
                <a:ext uri="{FF2B5EF4-FFF2-40B4-BE49-F238E27FC236}">
                  <a16:creationId xmlns:a16="http://schemas.microsoft.com/office/drawing/2014/main" id="{8BC4EF04-6B28-D4EC-B4FE-8EB23504292A}"/>
                </a:ext>
              </a:extLst>
            </p:cNvPr>
            <p:cNvSpPr/>
            <p:nvPr/>
          </p:nvSpPr>
          <p:spPr>
            <a:xfrm>
              <a:off x="4787770" y="3236366"/>
              <a:ext cx="363892" cy="410546"/>
            </a:xfrm>
            <a:prstGeom prst="mathMultiply">
              <a:avLst>
                <a:gd name="adj1" fmla="val 115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pic>
          <p:nvPicPr>
            <p:cNvPr id="22" name="Graphique 21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DC4B4237-B6B9-ACA1-F0D2-83FCECCF9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521151">
              <a:off x="5077534" y="3272984"/>
              <a:ext cx="677416" cy="622445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7233762-327D-CB36-762F-542F301C728F}"/>
              </a:ext>
            </a:extLst>
          </p:cNvPr>
          <p:cNvGrpSpPr/>
          <p:nvPr/>
        </p:nvGrpSpPr>
        <p:grpSpPr>
          <a:xfrm>
            <a:off x="980451" y="5537766"/>
            <a:ext cx="967180" cy="659063"/>
            <a:chOff x="4787770" y="3236366"/>
            <a:chExt cx="967180" cy="659063"/>
          </a:xfrm>
        </p:grpSpPr>
        <p:sp>
          <p:nvSpPr>
            <p:cNvPr id="33" name="Signe de multiplication 32">
              <a:extLst>
                <a:ext uri="{FF2B5EF4-FFF2-40B4-BE49-F238E27FC236}">
                  <a16:creationId xmlns:a16="http://schemas.microsoft.com/office/drawing/2014/main" id="{0339D3D2-728B-0B89-C5A8-606045CF7339}"/>
                </a:ext>
              </a:extLst>
            </p:cNvPr>
            <p:cNvSpPr/>
            <p:nvPr/>
          </p:nvSpPr>
          <p:spPr>
            <a:xfrm>
              <a:off x="4787770" y="3236366"/>
              <a:ext cx="363892" cy="410546"/>
            </a:xfrm>
            <a:prstGeom prst="mathMultiply">
              <a:avLst>
                <a:gd name="adj1" fmla="val 115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pic>
          <p:nvPicPr>
            <p:cNvPr id="34" name="Graphique 33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A7020EFF-6489-92A8-D489-C492B0FEC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521151">
              <a:off x="5077534" y="3272984"/>
              <a:ext cx="677416" cy="622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55512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F1B49-7EFA-41BF-B55A-C8C5637C2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27A1E27-5559-1350-FF5D-A04CD98E7B8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92270-482B-C8F5-72B9-A730551AA3E1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CBF391BE-D1B4-EB3B-9AEC-662D8B8D824F}"/>
              </a:ext>
            </a:extLst>
          </p:cNvPr>
          <p:cNvGrpSpPr/>
          <p:nvPr/>
        </p:nvGrpSpPr>
        <p:grpSpPr>
          <a:xfrm>
            <a:off x="251926" y="913881"/>
            <a:ext cx="8621485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F5C2535-803E-00AB-08FA-8744B1FF00CF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43E624CB-D3D6-C309-C104-F2D12E51076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7F9AA377-2C6D-3ABF-C52D-0BF891987EEF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1D4C67F-FEFA-CE4A-4181-3A37C0D39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319557"/>
              </p:ext>
            </p:extLst>
          </p:nvPr>
        </p:nvGraphicFramePr>
        <p:xfrm>
          <a:off x="375751" y="2320643"/>
          <a:ext cx="8392497" cy="313413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21090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115682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164702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901207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47285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4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متحكم: </a:t>
                      </a:r>
                      <a:r>
                        <a:rPr lang="fr-FR" sz="24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4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التحكم:  </a:t>
                      </a:r>
                      <a:r>
                        <a:rPr lang="fr-FR" sz="24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4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متحكم: </a:t>
                      </a:r>
                      <a:r>
                        <a:rPr lang="fr-FR" sz="24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4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194563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CO1</a:t>
                      </a:r>
                      <a:endParaRPr lang="ar-MA" sz="2000" b="1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(الوضعيات الأربعة للتمرينين 1 و2 ص9) </a:t>
                      </a:r>
                      <a:endParaRPr lang="fr-MA" sz="2000" b="1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التلميذ متحكما، إذا أجاب ع</a:t>
                      </a:r>
                      <a:r>
                        <a:rPr lang="ar-SA" sz="20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ن</a:t>
                      </a:r>
                      <a:r>
                        <a:rPr lang="ar-MA" sz="20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2000" b="0" kern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الوضعيات  الأربعة</a:t>
                      </a:r>
                      <a:r>
                        <a:rPr lang="ar-MA" sz="20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للتمرينين 1 و2.</a:t>
                      </a:r>
                      <a:endParaRPr lang="fr-MA" sz="20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التلميذ في  طور التحكم إذا:</a:t>
                      </a:r>
                    </a:p>
                    <a:p>
                      <a:pPr marL="0" marR="0" lvl="0" indent="0" algn="justLow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- أجاب على </a:t>
                      </a:r>
                      <a:r>
                        <a:rPr lang="ar-MA" sz="1800" b="1" kern="0" dirty="0"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وضعيتين</a:t>
                      </a:r>
                      <a:r>
                        <a:rPr lang="ar-MA" sz="18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الوضعيات الأربعة. </a:t>
                      </a:r>
                      <a:r>
                        <a:rPr lang="ar-MA" sz="2000" b="1" kern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(*)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أو</a:t>
                      </a:r>
                      <a:endParaRPr lang="ar-MA" sz="1800" b="1" kern="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Low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- أجاب على </a:t>
                      </a:r>
                      <a:r>
                        <a:rPr lang="ar-MA" sz="1800" b="1" kern="0" dirty="0"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ثلاث</a:t>
                      </a:r>
                      <a:r>
                        <a:rPr lang="ar-MA" sz="18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وضعيات بشكل صحيح من الوضعيات الأربعة.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التلميذ غير متحكم إذا:</a:t>
                      </a:r>
                    </a:p>
                    <a:p>
                      <a:pPr marL="285750" marR="0" lvl="0" indent="-285750" algn="justLow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أجاب على </a:t>
                      </a:r>
                      <a:r>
                        <a:rPr lang="ar-MA" sz="1800" b="1" kern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وضعية واحدة </a:t>
                      </a:r>
                      <a:r>
                        <a:rPr lang="ar-MA" sz="1800" b="1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فقط من الوضعيات الأربعة.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أو</a:t>
                      </a:r>
                      <a:endParaRPr lang="ar-MA" sz="1800" b="1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  <a:p>
                      <a:pPr marL="285750" marR="0" lvl="0" indent="-285750" algn="justLow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لم يجب على أي وضعية </a:t>
                      </a:r>
                      <a:r>
                        <a:rPr lang="ar-MA" sz="1800" b="1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من الوضعيات الأربعة.</a:t>
                      </a:r>
                      <a:endParaRPr lang="fr-MA" sz="1800" b="1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</a:tbl>
          </a:graphicData>
        </a:graphic>
      </p:graphicFrame>
      <p:sp>
        <p:nvSpPr>
          <p:cNvPr id="8" name="TextBox 13">
            <a:extLst>
              <a:ext uri="{FF2B5EF4-FFF2-40B4-BE49-F238E27FC236}">
                <a16:creationId xmlns:a16="http://schemas.microsoft.com/office/drawing/2014/main" id="{1C263BC4-9C01-709F-8DEE-A22AB265BE52}"/>
              </a:ext>
            </a:extLst>
          </p:cNvPr>
          <p:cNvSpPr txBox="1"/>
          <p:nvPr/>
        </p:nvSpPr>
        <p:spPr>
          <a:xfrm>
            <a:off x="511922" y="-40932"/>
            <a:ext cx="7857807" cy="954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التصحيح وتحديد مستوى التحكم في كفاي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استرجاع واستنتاج معلومات  صريحة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ضمنية في نص مسموع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E4DE146-3449-98EB-41A4-B6A2D5BA6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490" y="1073576"/>
            <a:ext cx="8024326" cy="67760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2B11D5A-528F-F48D-F096-C7115338AF74}"/>
              </a:ext>
            </a:extLst>
          </p:cNvPr>
          <p:cNvSpPr txBox="1"/>
          <p:nvPr/>
        </p:nvSpPr>
        <p:spPr>
          <a:xfrm>
            <a:off x="366733" y="5944119"/>
            <a:ext cx="7937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(*)</a:t>
            </a:r>
            <a:r>
              <a:rPr lang="ar-MA" dirty="0">
                <a:solidFill>
                  <a:srgbClr val="FF0000"/>
                </a:solidFill>
              </a:rPr>
              <a:t>: </a:t>
            </a:r>
            <a:r>
              <a:rPr lang="ar-MA" sz="14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أجاب المتعلم بوضعية صحيحة في التمرين 1 ووضعية صحيحة في التمرين 2 يتم احتسابهما وضعيتين صحيحتين.</a:t>
            </a:r>
            <a:endParaRPr lang="fr-MA" sz="1400" b="1" kern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7091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F408B-8377-096A-0A09-4408DB4C5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999E8B7-FEFC-C921-3D9A-8B518BDB2E6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6D4A9B-217B-51AB-ACF5-547463FD60C7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67491B8-2B6C-3AA8-AA88-BD871810F2E5}"/>
              </a:ext>
            </a:extLst>
          </p:cNvPr>
          <p:cNvGrpSpPr/>
          <p:nvPr/>
        </p:nvGrpSpPr>
        <p:grpSpPr>
          <a:xfrm>
            <a:off x="371475" y="913881"/>
            <a:ext cx="8378566" cy="566979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56ACFD3-9269-2D4D-0607-CCC0363A2BF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00F2C7A0-937B-48D0-CD6E-F5F1E6111EDF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8CB63389-6F22-5FC0-D850-D6FDE042498C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05150AD-0E98-D931-F7B4-FB4B46B78CBB}"/>
              </a:ext>
            </a:extLst>
          </p:cNvPr>
          <p:cNvSpPr txBox="1"/>
          <p:nvPr/>
        </p:nvSpPr>
        <p:spPr>
          <a:xfrm>
            <a:off x="530584" y="94633"/>
            <a:ext cx="7857807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التصحيح وتحديد مستوى التحكم في كفاي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إعادة الإنتاج سرد مضامين نص مسموع 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Graphique 6" descr="Index pointant vers la droite vu du côté du dos de la main avec un remplissage uni">
            <a:extLst>
              <a:ext uri="{FF2B5EF4-FFF2-40B4-BE49-F238E27FC236}">
                <a16:creationId xmlns:a16="http://schemas.microsoft.com/office/drawing/2014/main" id="{97933330-AAAB-CD13-E8F2-DBFB04DE68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141018">
            <a:off x="2715929" y="5828151"/>
            <a:ext cx="763587" cy="763587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270B94A1-9180-8A54-5447-F8E6BC8BF526}"/>
              </a:ext>
            </a:extLst>
          </p:cNvPr>
          <p:cNvSpPr/>
          <p:nvPr/>
        </p:nvSpPr>
        <p:spPr>
          <a:xfrm>
            <a:off x="3097723" y="5549597"/>
            <a:ext cx="627643" cy="592167"/>
          </a:xfrm>
          <a:prstGeom prst="mathMultiply">
            <a:avLst>
              <a:gd name="adj1" fmla="val 1369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78121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FF9FF-BD5D-418F-44AB-B0B24E3E2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8150D84-CC25-6628-E15E-CE1FA662403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3E4B77-F114-D48D-CD53-095750588D9D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FFEB420C-4AA0-AE71-E419-F5B8C834934C}"/>
              </a:ext>
            </a:extLst>
          </p:cNvPr>
          <p:cNvGrpSpPr/>
          <p:nvPr/>
        </p:nvGrpSpPr>
        <p:grpSpPr>
          <a:xfrm>
            <a:off x="371475" y="913881"/>
            <a:ext cx="8378566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C45D3E9-DE32-507A-8B3D-9F425AD4D5C9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269C4B24-5318-674F-1672-163BAAE6C83D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CB4CB125-B914-4260-53A1-5387BD17B0B9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C34337E8-337D-6021-9026-A0485180A8A5}"/>
              </a:ext>
            </a:extLst>
          </p:cNvPr>
          <p:cNvSpPr txBox="1"/>
          <p:nvPr/>
        </p:nvSpPr>
        <p:spPr>
          <a:xfrm>
            <a:off x="530584" y="94633"/>
            <a:ext cx="7857807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التصحيح وتحديد مستوى التحكم في كفاي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إعادة الإنتاج سرد مضامين نص مسموع 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734D0A4-0151-03E7-4B70-1B4280F35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462250"/>
              </p:ext>
            </p:extLst>
          </p:nvPr>
        </p:nvGraphicFramePr>
        <p:xfrm>
          <a:off x="549875" y="2055462"/>
          <a:ext cx="8044249" cy="258697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443335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28087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831403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488637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59014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متحكم: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التحكم: 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متحكم: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977189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MA" sz="1800" b="1" kern="0" dirty="0">
                          <a:effectLst/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CO2</a:t>
                      </a:r>
                      <a:endParaRPr lang="fr-MA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التلميذ متحكما، إذا اختار الوضعية الموجودة في الوسط من بين الوضعيات الثلاثة.</a:t>
                      </a:r>
                      <a:endParaRPr lang="fr-MA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---------</a:t>
                      </a:r>
                      <a:endParaRPr lang="fr-MA" sz="18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justLow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التلميذ غير متحكم:</a:t>
                      </a: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-  لم يختر الوضعية الموجودة في الوسط.</a:t>
                      </a: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أو </a:t>
                      </a: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- إذا اختار أكثر من وضعية واحدة.</a:t>
                      </a:r>
                      <a:endParaRPr lang="fr-MA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097169196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2EC7E859-36B9-5E5C-B45B-C156C9056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584" y="1135080"/>
            <a:ext cx="8150727" cy="6660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D6EDD1-AF94-F575-4BAF-185715B9D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1980" y="4906576"/>
            <a:ext cx="3797552" cy="137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238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4030-DA1E-E7D1-29F1-D28D3F6C5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0098080-8D82-306C-3BE9-08DEDC40AD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A979E0-09CA-F168-AEAB-AD306AEBA211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6C9EB918-C8AA-EF2B-312F-D4D57AA30B74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C8AC6CC-1E99-509C-573D-9CBB02CFB1CB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779E8418-CBFF-1C73-1CC1-D37746232FC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736E5437-F974-E830-2838-FE0075066D07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9B0F9943-0A3F-D7C6-1F0D-B62F741F5A5E}"/>
              </a:ext>
            </a:extLst>
          </p:cNvPr>
          <p:cNvSpPr txBox="1"/>
          <p:nvPr/>
        </p:nvSpPr>
        <p:spPr>
          <a:xfrm>
            <a:off x="1372593" y="3184656"/>
            <a:ext cx="6164669" cy="1864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رائز فهم</a:t>
            </a: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المسموع </a:t>
            </a:r>
            <a:endParaRPr kumimoji="0" lang="fr-FR" sz="7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84304F1-ED57-567C-6A00-BCA0AFFDAE97}"/>
              </a:ext>
            </a:extLst>
          </p:cNvPr>
          <p:cNvSpPr/>
          <p:nvPr/>
        </p:nvSpPr>
        <p:spPr>
          <a:xfrm>
            <a:off x="1606738" y="419102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7485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FBB4E-0D1C-0273-5D6F-7891BFEEB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CF5E147-91D5-0209-36EC-9693D012158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38F41E6-680D-2F80-3670-82C7E225B58A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5F67A1E-B8C0-313B-D57D-104DF8390060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2F4EC59E-D332-46C8-7782-8BE656A1F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D541ACC-6DBC-8E97-4858-0B029BC27DAE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الكراسة 9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سنصحح النشاطين 1 و2  بعد سماع الحكاية.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A1101467-1F43-BEB7-E325-5CF574B34C38}"/>
              </a:ext>
            </a:extLst>
          </p:cNvPr>
          <p:cNvSpPr txBox="1"/>
          <p:nvPr/>
        </p:nvSpPr>
        <p:spPr>
          <a:xfrm>
            <a:off x="1325357" y="833393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نصوصا مسموعة ص 9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5D987-F361-F335-115C-D62B4C2D6BAF}"/>
              </a:ext>
            </a:extLst>
          </p:cNvPr>
          <p:cNvSpPr/>
          <p:nvPr/>
        </p:nvSpPr>
        <p:spPr>
          <a:xfrm>
            <a:off x="2197100" y="2397967"/>
            <a:ext cx="4851400" cy="26693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36216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C31F6-2413-418D-0274-052EE9BC8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7181039-6504-8B2F-D69E-BB14A911BD1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1C847E-4779-EA1F-B47A-ED24FA279C02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D59FCCA-759B-1F68-0DDA-47F6B48406FE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12C6C227-82EB-330C-E521-1DD57EE41D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B87B61B-8AF6-B392-AC54-3046FFFDC587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يسمع الأستاذ النص للمتعلمين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 على زر التسميع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FDADF0-3794-FDAC-0F17-E86AD5F07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984" y="2179707"/>
            <a:ext cx="4203040" cy="3395213"/>
          </a:xfrm>
          <a:prstGeom prst="rect">
            <a:avLst/>
          </a:prstGeom>
        </p:spPr>
      </p:pic>
      <p:pic>
        <p:nvPicPr>
          <p:cNvPr id="5" name="مسعودة السلحفاة">
            <a:hlinkClick r:id="" action="ppaction://media"/>
            <a:extLst>
              <a:ext uri="{FF2B5EF4-FFF2-40B4-BE49-F238E27FC236}">
                <a16:creationId xmlns:a16="http://schemas.microsoft.com/office/drawing/2014/main" id="{0BC25DB3-68FF-EB81-F579-2ECFA988DB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6604" y="4712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2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A4A3F-5B51-F6FF-BA22-391B9AC5B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F30BE4F-766E-6439-9477-224ACD1CC2A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AA5CB8-4E57-77FC-BD03-474846A4D0A9}"/>
              </a:ext>
            </a:extLst>
          </p:cNvPr>
          <p:cNvSpPr/>
          <p:nvPr/>
        </p:nvSpPr>
        <p:spPr>
          <a:xfrm>
            <a:off x="130460" y="144624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BF28BD-F2EF-CCDB-258C-7174E698ECB7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5C5DA3AA-A8C1-1ACA-196A-CDA4BC856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18D8928-F46B-8A9F-0C04-E17D42ED51B6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السؤال.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21F8D3B-F6EE-B90D-22A9-5DFB5236A7AC}"/>
              </a:ext>
            </a:extLst>
          </p:cNvPr>
          <p:cNvSpPr txBox="1"/>
          <p:nvPr/>
        </p:nvSpPr>
        <p:spPr>
          <a:xfrm>
            <a:off x="413403" y="2946715"/>
            <a:ext cx="3952194" cy="26245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" name="Signe de multiplication 3">
            <a:extLst>
              <a:ext uri="{FF2B5EF4-FFF2-40B4-BE49-F238E27FC236}">
                <a16:creationId xmlns:a16="http://schemas.microsoft.com/office/drawing/2014/main" id="{FB3A86D8-DD07-B18E-D217-A5E4515CA091}"/>
              </a:ext>
            </a:extLst>
          </p:cNvPr>
          <p:cNvSpPr/>
          <p:nvPr/>
        </p:nvSpPr>
        <p:spPr>
          <a:xfrm>
            <a:off x="4965700" y="3762411"/>
            <a:ext cx="457200" cy="698500"/>
          </a:xfrm>
          <a:prstGeom prst="mathMultiply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34EBAA-24D0-5C4B-1DD3-B07E1434D4AE}"/>
              </a:ext>
            </a:extLst>
          </p:cNvPr>
          <p:cNvSpPr/>
          <p:nvPr/>
        </p:nvSpPr>
        <p:spPr>
          <a:xfrm>
            <a:off x="407890" y="2946715"/>
            <a:ext cx="4164110" cy="2624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72083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92396-79E2-B8D8-64EB-E68725B8F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C083944-385B-A867-8CB5-68537E328DB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98E5A1C-68EC-F1D8-5471-E6FD86364786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03C78A1-B56E-86F6-6CF6-BB3B900F444D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B5904159-3F69-C84B-F451-EE36DD05B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CE6C2B3-E685-B9BD-51FC-E45FC5BFCBCB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السؤال.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7740BD-18DF-12C1-D723-DB605560F7BC}"/>
              </a:ext>
            </a:extLst>
          </p:cNvPr>
          <p:cNvSpPr txBox="1"/>
          <p:nvPr/>
        </p:nvSpPr>
        <p:spPr>
          <a:xfrm>
            <a:off x="4689447" y="2951697"/>
            <a:ext cx="3952194" cy="26245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7530E084-5945-6809-721C-6DE58A578902}"/>
              </a:ext>
            </a:extLst>
          </p:cNvPr>
          <p:cNvSpPr/>
          <p:nvPr/>
        </p:nvSpPr>
        <p:spPr>
          <a:xfrm>
            <a:off x="573479" y="3755777"/>
            <a:ext cx="457200" cy="698500"/>
          </a:xfrm>
          <a:prstGeom prst="mathMultiply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055428-A5D1-B797-A201-CCFD8D474710}"/>
              </a:ext>
            </a:extLst>
          </p:cNvPr>
          <p:cNvSpPr/>
          <p:nvPr/>
        </p:nvSpPr>
        <p:spPr>
          <a:xfrm>
            <a:off x="4793108" y="3060773"/>
            <a:ext cx="4164110" cy="2624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1284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5676-9623-8310-C4A4-3D8FF2679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A60B5F8-BC80-1887-5310-65DD6A6E2D4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8921FC-7F93-C08B-9880-C7F8A98C4FDC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3E863F3-8B7C-D015-0811-4C65EF9CA597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ADAE2E75-7F3B-9C1D-7F84-3EAF90B92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755F9D2-CE90-F723-0D07-BD50987B6604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السؤال.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2884947B-8C8B-1536-9EE2-C184D5B43918}"/>
              </a:ext>
            </a:extLst>
          </p:cNvPr>
          <p:cNvSpPr/>
          <p:nvPr/>
        </p:nvSpPr>
        <p:spPr>
          <a:xfrm>
            <a:off x="4759399" y="3885030"/>
            <a:ext cx="457200" cy="698500"/>
          </a:xfrm>
          <a:prstGeom prst="mathMultiply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21017F-1FC2-0C7C-74F1-68C3643FA92F}"/>
              </a:ext>
            </a:extLst>
          </p:cNvPr>
          <p:cNvSpPr/>
          <p:nvPr/>
        </p:nvSpPr>
        <p:spPr>
          <a:xfrm>
            <a:off x="309530" y="3103577"/>
            <a:ext cx="4164110" cy="2624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79140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92F0F-95CA-DA56-0432-D39507FC2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121ADE8-D29E-FEE3-C8CE-2945A97D445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1BAFA8-A4BE-CCB6-086D-0911FA36888D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03F856F-431E-A6CF-9108-650514285B83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B2E4E4F5-D885-07BF-BE47-F932A018A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3EA1922-462F-6AC6-42D5-7DE6ECFB3D3D}"/>
              </a:ext>
            </a:extLst>
          </p:cNvPr>
          <p:cNvSpPr txBox="1"/>
          <p:nvPr/>
        </p:nvSpPr>
        <p:spPr>
          <a:xfrm>
            <a:off x="413403" y="17258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السؤال.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286407FF-425A-2774-CF36-3FCA03CA5DDF}"/>
              </a:ext>
            </a:extLst>
          </p:cNvPr>
          <p:cNvSpPr/>
          <p:nvPr/>
        </p:nvSpPr>
        <p:spPr>
          <a:xfrm>
            <a:off x="492199" y="4393608"/>
            <a:ext cx="457200" cy="698500"/>
          </a:xfrm>
          <a:prstGeom prst="mathMultiply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82280C-F36D-2B91-CC53-A7AC3B685CA7}"/>
              </a:ext>
            </a:extLst>
          </p:cNvPr>
          <p:cNvSpPr/>
          <p:nvPr/>
        </p:nvSpPr>
        <p:spPr>
          <a:xfrm>
            <a:off x="4694664" y="3081342"/>
            <a:ext cx="4164110" cy="2624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22664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EAF9-3C0F-0BFB-807B-528DCD02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3AC6D50-D3C6-A22D-FD8A-31A5B50FB8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EEE511-B8E6-8A24-9F52-968D6B1CAF48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F4C10C6-7528-F242-2BD5-71FC8333B264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26594060-CCAE-1CFF-7F1D-D27F4BABC8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D865C2B-5AC7-BD13-0697-2D922F69A2FD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يسمع الأستاذ النص للمتعلمين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 على زر التسميع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A590C2-A808-4F2B-196E-37B3C90D03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984" y="2179707"/>
            <a:ext cx="4203040" cy="3395213"/>
          </a:xfrm>
          <a:prstGeom prst="rect">
            <a:avLst/>
          </a:prstGeom>
        </p:spPr>
      </p:pic>
      <p:pic>
        <p:nvPicPr>
          <p:cNvPr id="4" name="مسعودة السلحفاة">
            <a:hlinkClick r:id="" action="ppaction://media"/>
            <a:extLst>
              <a:ext uri="{FF2B5EF4-FFF2-40B4-BE49-F238E27FC236}">
                <a16:creationId xmlns:a16="http://schemas.microsoft.com/office/drawing/2014/main" id="{EE9425ED-DEAA-EEEB-B7FD-932E9AAB56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6604" y="4712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161D3-9B2B-D1EE-018F-55C17DEA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1D7D18F-0F55-6C89-FFA7-2C4A226DA51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328252-D96C-4B2B-287A-E5DDACAA199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17E1F00-3DFA-DCE7-AAEB-DFB54255657E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C1448067-97C9-4317-18B2-44254FBE7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440590F-DCAA-718B-69E1-C1EFCEF6E098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التمرين 3 ص 9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يناقش الأستاذ الوضعية الصحيحة، ويصحح المتعلمون.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11D210E0-69E0-0E12-77CE-51BB92695A7A}"/>
              </a:ext>
            </a:extLst>
          </p:cNvPr>
          <p:cNvSpPr/>
          <p:nvPr/>
        </p:nvSpPr>
        <p:spPr>
          <a:xfrm>
            <a:off x="3148523" y="5557520"/>
            <a:ext cx="509077" cy="655364"/>
          </a:xfrm>
          <a:prstGeom prst="mathMultiply">
            <a:avLst>
              <a:gd name="adj1" fmla="val 20206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16162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39876-69D7-97F8-66EB-070B59A76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9A45378-3E23-EF5B-30D2-BAEC01CB61B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C46840-DE1C-56EC-48F0-F825E4D4747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32927F7-D437-77B1-5771-93581795E3A3}"/>
              </a:ext>
            </a:extLst>
          </p:cNvPr>
          <p:cNvGrpSpPr/>
          <p:nvPr/>
        </p:nvGrpSpPr>
        <p:grpSpPr>
          <a:xfrm>
            <a:off x="371475" y="902189"/>
            <a:ext cx="8378566" cy="56129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A8F9A6E-29E6-B570-0590-F54641FD18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7F85491-DA7D-D3A9-FFA5-17AD0162E0D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97DCF8CE-92B2-23C8-8CA6-24AA6AD34800}"/>
              </a:ext>
            </a:extLst>
          </p:cNvPr>
          <p:cNvSpPr/>
          <p:nvPr/>
        </p:nvSpPr>
        <p:spPr>
          <a:xfrm>
            <a:off x="8031228" y="635010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6B16EE-F885-5786-13D0-8AB6D5D0A6C6}"/>
              </a:ext>
            </a:extLst>
          </p:cNvPr>
          <p:cNvSpPr txBox="1"/>
          <p:nvPr/>
        </p:nvSpPr>
        <p:spPr>
          <a:xfrm>
            <a:off x="545017" y="2494762"/>
            <a:ext cx="8031481" cy="2401133"/>
          </a:xfrm>
          <a:prstGeom prst="roundRect">
            <a:avLst>
              <a:gd name="adj" fmla="val 25221"/>
            </a:avLst>
          </a:prstGeom>
          <a:noFill/>
          <a:ln w="38100">
            <a:solidFill>
              <a:srgbClr val="379CF6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يجمع الأستاذ كراسات التقويم؛</a:t>
            </a:r>
          </a:p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يضع العلامات المناسبة حسب مستوى التحكم على الكراسة، وفق المعاييـر الواردة فـي </a:t>
            </a: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شرائح التصحيح.</a:t>
            </a:r>
          </a:p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تتم تعبئة شبكة التفريغ من كراسات المتعلمين؛</a:t>
            </a:r>
          </a:p>
        </p:txBody>
      </p:sp>
    </p:spTree>
    <p:extLst>
      <p:ext uri="{BB962C8B-B14F-4D97-AF65-F5344CB8AC3E}">
        <p14:creationId xmlns:p14="http://schemas.microsoft.com/office/powerpoint/2010/main" val="22034915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BF027-AF33-918C-29B7-7D9CB9C9D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570AA4F-D7E8-98B1-C851-2E3B3A4AC2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CDD346-51DC-88E4-8F0B-D5EB2BF12298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EA5491C-FF0A-D5A4-4699-333C4C1F70CC}"/>
              </a:ext>
            </a:extLst>
          </p:cNvPr>
          <p:cNvSpPr/>
          <p:nvPr/>
        </p:nvSpPr>
        <p:spPr>
          <a:xfrm>
            <a:off x="1166205" y="266045"/>
            <a:ext cx="6811591" cy="6442665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20B08510-BAF3-FD76-5864-2FA764DDEDE0}"/>
              </a:ext>
            </a:extLst>
          </p:cNvPr>
          <p:cNvSpPr txBox="1"/>
          <p:nvPr/>
        </p:nvSpPr>
        <p:spPr>
          <a:xfrm>
            <a:off x="1477264" y="1142247"/>
            <a:ext cx="6189472" cy="4973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مسك نتائج </a:t>
            </a:r>
          </a:p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مستويات التحكم في مسار وفي ملفات الكفايات بعد تفريغ نتائج التقويم في شبكات </a:t>
            </a:r>
          </a:p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4277569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155</TotalTime>
  <Words>1062</Words>
  <Application>Microsoft Office PowerPoint</Application>
  <PresentationFormat>Affichage à l'écran (4:3)</PresentationFormat>
  <Paragraphs>250</Paragraphs>
  <Slides>57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66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Sakkal Majalla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MYABDENNACER.KASSEM</dc:creator>
  <cp:lastModifiedBy>LAHOUSSINE.ZTEYT</cp:lastModifiedBy>
  <cp:revision>8</cp:revision>
  <dcterms:created xsi:type="dcterms:W3CDTF">2025-02-21T12:20:23Z</dcterms:created>
  <dcterms:modified xsi:type="dcterms:W3CDTF">2025-04-15T11:45:11Z</dcterms:modified>
</cp:coreProperties>
</file>