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2"/>
  </p:notesMasterIdLst>
  <p:sldIdLst>
    <p:sldId id="2134806618" r:id="rId2"/>
    <p:sldId id="2134806620" r:id="rId3"/>
    <p:sldId id="2134806623" r:id="rId4"/>
    <p:sldId id="2134806612" r:id="rId5"/>
    <p:sldId id="2134806626" r:id="rId6"/>
    <p:sldId id="2134806645" r:id="rId7"/>
    <p:sldId id="2134806640" r:id="rId8"/>
    <p:sldId id="2134806650" r:id="rId9"/>
    <p:sldId id="2134806678" r:id="rId10"/>
    <p:sldId id="2134806646" r:id="rId11"/>
    <p:sldId id="2134806647" r:id="rId12"/>
    <p:sldId id="2134806648" r:id="rId13"/>
    <p:sldId id="2134806672" r:id="rId14"/>
    <p:sldId id="2134806673" r:id="rId15"/>
    <p:sldId id="2134806674" r:id="rId16"/>
    <p:sldId id="2134806679" r:id="rId17"/>
    <p:sldId id="2134806675" r:id="rId18"/>
    <p:sldId id="2134806661" r:id="rId19"/>
    <p:sldId id="2134806670" r:id="rId20"/>
    <p:sldId id="2134806651" r:id="rId21"/>
    <p:sldId id="2134806653" r:id="rId22"/>
    <p:sldId id="2134806655" r:id="rId23"/>
    <p:sldId id="2134806677" r:id="rId24"/>
    <p:sldId id="2134806179" r:id="rId25"/>
    <p:sldId id="2134806684" r:id="rId26"/>
    <p:sldId id="2134806683" r:id="rId27"/>
    <p:sldId id="2134806682" r:id="rId28"/>
    <p:sldId id="2134806680" r:id="rId29"/>
    <p:sldId id="2134806681" r:id="rId30"/>
    <p:sldId id="213480664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5155"/>
    <a:srgbClr val="7FB9BE"/>
    <a:srgbClr val="D6E9EA"/>
    <a:srgbClr val="E1E1E1"/>
    <a:srgbClr val="F9F9F9"/>
    <a:srgbClr val="70B1B6"/>
    <a:srgbClr val="FFFFFF"/>
    <a:srgbClr val="0097B2"/>
    <a:srgbClr val="F6F6F6"/>
    <a:srgbClr val="1E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7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68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398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48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51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37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5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62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76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9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727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39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36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4.jpe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18BC-FFF2-2D5A-E8E9-2E87588F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BEEDD38C-BAF0-7494-1396-16F562306FB7}"/>
              </a:ext>
            </a:extLst>
          </p:cNvPr>
          <p:cNvSpPr txBox="1"/>
          <p:nvPr/>
        </p:nvSpPr>
        <p:spPr>
          <a:xfrm>
            <a:off x="891182" y="1900525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115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B180E775-E8B1-A338-E7C2-34F8E672BE9D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5403AD3F-D174-B008-415A-A9E335FF5F81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E8F71CC-D7C9-5828-DEC2-433BCA9BCC4A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المقاعد</a:t>
                </a:r>
              </a:p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 Massir Ballpoint" panose="00000100000000000000" pitchFamily="2" charset="-78"/>
                    <a:ea typeface="+mn-ea"/>
                    <a:cs typeface="Boahmed Alhour" pitchFamily="2" charset="-78"/>
                  </a:rPr>
                  <a:t>محدودة</a:t>
                </a:r>
                <a:endPara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 Massir Ballpoint" panose="00000100000000000000" pitchFamily="2" charset="-78"/>
                  <a:ea typeface="+mn-ea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099F716D-E87A-7E62-32E8-B4F01F6330A3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7B7808D2-7642-4C96-1473-7B6937DBA880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4FF19690-5717-6ED5-ACC3-11697CFA849A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1B783365-7B9E-3369-7CD9-410E66AB693C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المستوى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ir Strip Arabic" panose="02000500000000000000" pitchFamily="2" charset="-78"/>
                  <a:ea typeface="+mn-ea"/>
                  <a:cs typeface="Air Strip Arabic" panose="020005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D5A9BF9-3190-10FD-5721-50FF778708B7}"/>
                </a:ext>
              </a:extLst>
            </p:cNvPr>
            <p:cNvSpPr txBox="1"/>
            <p:nvPr/>
          </p:nvSpPr>
          <p:spPr>
            <a:xfrm>
              <a:off x="7058683" y="2208693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99CD8D4C-2457-9250-5EDA-CB55C56D159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A3A1605-C00C-F804-64D3-D8D6C12DD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0D56B08F-61CA-AD92-4D8D-0EB48B3DD5AC}"/>
              </a:ext>
            </a:extLst>
          </p:cNvPr>
          <p:cNvSpPr/>
          <p:nvPr/>
        </p:nvSpPr>
        <p:spPr>
          <a:xfrm>
            <a:off x="1897167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5712763E-6522-129B-6328-3D4D1EDE2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7" y="54998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0E13D9-2E7C-AA32-A721-C1373C4BAE2A}"/>
              </a:ext>
            </a:extLst>
          </p:cNvPr>
          <p:cNvGrpSpPr/>
          <p:nvPr/>
        </p:nvGrpSpPr>
        <p:grpSpPr>
          <a:xfrm>
            <a:off x="2727100" y="4561155"/>
            <a:ext cx="3320394" cy="1388514"/>
            <a:chOff x="2700916" y="4667976"/>
            <a:chExt cx="3320394" cy="138851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E8F3CD1-C44B-96EF-85DC-0BD4E74BAD32}"/>
                </a:ext>
              </a:extLst>
            </p:cNvPr>
            <p:cNvGrpSpPr/>
            <p:nvPr/>
          </p:nvGrpSpPr>
          <p:grpSpPr>
            <a:xfrm flipH="1">
              <a:off x="2700916" y="4667976"/>
              <a:ext cx="3320394" cy="1388514"/>
              <a:chOff x="2090013" y="4789063"/>
              <a:chExt cx="3668383" cy="1388514"/>
            </a:xfrm>
          </p:grpSpPr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5B2127DF-342A-BDB4-C58C-A1D55ADDEB57}"/>
                  </a:ext>
                </a:extLst>
              </p:cNvPr>
              <p:cNvSpPr/>
              <p:nvPr/>
            </p:nvSpPr>
            <p:spPr>
              <a:xfrm rot="21338648" flipV="1">
                <a:off x="2777792" y="5296962"/>
                <a:ext cx="2980604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93A26271-1E1C-BA01-4382-DE33DBEAB3DB}"/>
                  </a:ext>
                </a:extLst>
              </p:cNvPr>
              <p:cNvSpPr/>
              <p:nvPr/>
            </p:nvSpPr>
            <p:spPr>
              <a:xfrm rot="261352" flipH="1" flipV="1">
                <a:off x="2090013" y="4789063"/>
                <a:ext cx="3089016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4B3947-958A-18F8-75E8-D46F387BDA3F}"/>
                </a:ext>
              </a:extLst>
            </p:cNvPr>
            <p:cNvSpPr txBox="1"/>
            <p:nvPr/>
          </p:nvSpPr>
          <p:spPr>
            <a:xfrm>
              <a:off x="3093033" y="4783647"/>
              <a:ext cx="27341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6 --  التقويم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37CE719-5BE3-EDC1-9180-A857823235F6}"/>
                </a:ext>
              </a:extLst>
            </p:cNvPr>
            <p:cNvSpPr txBox="1"/>
            <p:nvPr/>
          </p:nvSpPr>
          <p:spPr>
            <a:xfrm>
              <a:off x="2869507" y="5386618"/>
              <a:ext cx="2426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7625A7C-8654-F86F-894F-C0025EB9BF49}"/>
              </a:ext>
            </a:extLst>
          </p:cNvPr>
          <p:cNvSpPr txBox="1"/>
          <p:nvPr/>
        </p:nvSpPr>
        <p:spPr>
          <a:xfrm>
            <a:off x="834841" y="3407176"/>
            <a:ext cx="7361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المرحلة الثانية</a:t>
            </a:r>
            <a:endParaRPr kumimoji="0" lang="fr-FR" sz="54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00B0F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F18D28-60FE-4D18-37A9-1EA1C554FEE8}"/>
              </a:ext>
            </a:extLst>
          </p:cNvPr>
          <p:cNvSpPr txBox="1"/>
          <p:nvPr/>
        </p:nvSpPr>
        <p:spPr>
          <a:xfrm>
            <a:off x="834841" y="605085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فهم المسموع + الإنتاج الكتابيّ </a:t>
            </a:r>
          </a:p>
        </p:txBody>
      </p:sp>
    </p:spTree>
    <p:extLst>
      <p:ext uri="{BB962C8B-B14F-4D97-AF65-F5344CB8AC3E}">
        <p14:creationId xmlns:p14="http://schemas.microsoft.com/office/powerpoint/2010/main" val="2302511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F2D76-1E1B-84C0-C8D4-115774B23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4DB8AEF-23CB-9FCE-8093-3BE47759F840}"/>
              </a:ext>
            </a:extLst>
          </p:cNvPr>
          <p:cNvSpPr/>
          <p:nvPr/>
        </p:nvSpPr>
        <p:spPr>
          <a:xfrm>
            <a:off x="318578" y="585504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30CAC53D-2691-F1C1-805A-C822D33D2974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041A8C13-BBED-AD34-B531-B21B87DD2DA7}"/>
              </a:ext>
            </a:extLst>
          </p:cNvPr>
          <p:cNvSpPr/>
          <p:nvPr/>
        </p:nvSpPr>
        <p:spPr>
          <a:xfrm flipH="1" flipV="1">
            <a:off x="1554054" y="368696"/>
            <a:ext cx="5550227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E998DCF5-0EF2-09CA-3662-902C1F0F182E}"/>
              </a:ext>
            </a:extLst>
          </p:cNvPr>
          <p:cNvSpPr txBox="1"/>
          <p:nvPr/>
        </p:nvSpPr>
        <p:spPr>
          <a:xfrm>
            <a:off x="1745325" y="554185"/>
            <a:ext cx="5145134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تنظيم حصص أسبوع التقويم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BCC2A0E-BA0E-AADB-E3F8-3F62C4A5D58B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4B4FF85-9460-FE68-558F-3692D818AF35}"/>
              </a:ext>
            </a:extLst>
          </p:cNvPr>
          <p:cNvGrpSpPr/>
          <p:nvPr/>
        </p:nvGrpSpPr>
        <p:grpSpPr>
          <a:xfrm>
            <a:off x="4746712" y="2651851"/>
            <a:ext cx="3798383" cy="1842473"/>
            <a:chOff x="577487" y="2726495"/>
            <a:chExt cx="3798383" cy="184247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6CB5E77A-E49C-D802-7166-6EC63C417BBF}"/>
                </a:ext>
              </a:extLst>
            </p:cNvPr>
            <p:cNvSpPr/>
            <p:nvPr/>
          </p:nvSpPr>
          <p:spPr>
            <a:xfrm>
              <a:off x="577487" y="3200477"/>
              <a:ext cx="3173419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lvl="0" indent="-171454" algn="just" defTabSz="342908" rtl="1">
                <a:buFont typeface="Arial" panose="020B0604020202020204" pitchFamily="34" charset="0"/>
                <a:buChar char="•"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جماعي موجه : </a:t>
              </a: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المعجم + فهم المقروء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الظواهر اللغوية؛ 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87B437E4-BE75-10D0-38C0-BA1F44EA9B78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A84A528-D3AA-07D3-7307-F397B9A4DB23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BC60C1CE-AB20-C663-F866-66D99231AD23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indent="-171454" algn="just" defTabSz="342908" rtl="1"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تفريغ النتائج  </a:t>
              </a:r>
              <a:endPara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جماعي للرائز </a:t>
              </a:r>
            </a:p>
            <a:p>
              <a:pPr marR="0" lvl="0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AD873FC9-2607-5A83-372F-853A5A51772E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4B540F1-D6A2-C959-30EB-12A22EA2E9B9}"/>
              </a:ext>
            </a:extLst>
          </p:cNvPr>
          <p:cNvGrpSpPr/>
          <p:nvPr/>
        </p:nvGrpSpPr>
        <p:grpSpPr>
          <a:xfrm>
            <a:off x="526192" y="1008663"/>
            <a:ext cx="3849679" cy="1620008"/>
            <a:chOff x="526192" y="1156146"/>
            <a:chExt cx="3849679" cy="1620008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C0BDC04A-89D6-AA7C-F31E-BC731C5BEC6E}"/>
                </a:ext>
              </a:extLst>
            </p:cNvPr>
            <p:cNvSpPr/>
            <p:nvPr/>
          </p:nvSpPr>
          <p:spPr>
            <a:xfrm>
              <a:off x="526192" y="1407663"/>
              <a:ext cx="3147295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تقويم فردي : طلاقة + الإنتاج الشفهي؛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عمل فردي : شغل المتعلمين بنشاط للمراجعة</a:t>
              </a:r>
            </a:p>
            <a:p>
              <a:pPr marR="0" lvl="0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tabLst/>
                <a:defRPr/>
              </a:pP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D047551A-2F28-F082-9105-C0CAE0C5D48D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17B2707-A762-8913-66CD-8917243E70C2}"/>
              </a:ext>
            </a:extLst>
          </p:cNvPr>
          <p:cNvGrpSpPr/>
          <p:nvPr/>
        </p:nvGrpSpPr>
        <p:grpSpPr>
          <a:xfrm>
            <a:off x="4746712" y="867348"/>
            <a:ext cx="3796439" cy="1746314"/>
            <a:chOff x="4704485" y="1156146"/>
            <a:chExt cx="3796439" cy="1746314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FB1A7AB6-3823-0039-50C6-77E37E450FDC}"/>
                </a:ext>
              </a:extLst>
            </p:cNvPr>
            <p:cNvSpPr/>
            <p:nvPr/>
          </p:nvSpPr>
          <p:spPr>
            <a:xfrm>
              <a:off x="4704485" y="1533969"/>
              <a:ext cx="3147295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فردي : </a:t>
              </a: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طلاقة + الإنتاج الشفهي؛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عمل فردي : شغل المتعلمين بنشاط للمراجعة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3B1DD2B8-7C1F-1A6D-6A91-F65897DFE91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4D49DB7-375D-32B7-E368-0095376760FC}"/>
              </a:ext>
            </a:extLst>
          </p:cNvPr>
          <p:cNvGrpSpPr/>
          <p:nvPr/>
        </p:nvGrpSpPr>
        <p:grpSpPr>
          <a:xfrm>
            <a:off x="507677" y="2636681"/>
            <a:ext cx="3796438" cy="1675026"/>
            <a:chOff x="4704485" y="2726498"/>
            <a:chExt cx="3796438" cy="1675026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105D03EF-EC2B-5926-5852-A6695E79D308}"/>
                </a:ext>
              </a:extLst>
            </p:cNvPr>
            <p:cNvSpPr/>
            <p:nvPr/>
          </p:nvSpPr>
          <p:spPr>
            <a:xfrm>
              <a:off x="4704485" y="3033033"/>
              <a:ext cx="3096000" cy="1368491"/>
            </a:xfrm>
            <a:prstGeom prst="roundRect">
              <a:avLst/>
            </a:prstGeom>
            <a:solidFill>
              <a:srgbClr val="D6E9EA"/>
            </a:solidFill>
            <a:ln w="38100">
              <a:solidFill>
                <a:srgbClr val="C0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تقويم جماعي موجه  : فهم المسموع؛</a:t>
              </a:r>
            </a:p>
            <a:p>
              <a:pPr marL="171454" indent="-171454" algn="just" defTabSz="342908" rtl="1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تقويم جماعي موجه :الإنتاج الكتابيّ؛</a:t>
              </a:r>
              <a:endParaRPr lang="fr-MA" sz="1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4" indent="-171454" algn="just" defTabSz="342908" rtl="1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تقويم الأسئلة التكميلية (</a:t>
              </a:r>
              <a:r>
                <a:rPr lang="ar-MA" sz="1600" b="1" dirty="0" err="1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طاغل</a:t>
              </a:r>
              <a:r>
                <a:rPr lang="ar-MA" sz="16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7EBE51DE-5641-4994-A520-AA02B8F17F45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BE2A584-124E-55F9-85E3-C7506D993A14}"/>
              </a:ext>
            </a:extLst>
          </p:cNvPr>
          <p:cNvGrpSpPr/>
          <p:nvPr/>
        </p:nvGrpSpPr>
        <p:grpSpPr>
          <a:xfrm>
            <a:off x="4691294" y="4432762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16F99610-2CBC-A1BF-4E92-FFEA8C0A38FC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 إنجازات المتعلمين الكتابية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جماعي للرائز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F80804DC-ECF4-3F7E-5063-E0BD08AA41E7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18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519CC-F7E1-FB29-9E8B-84B4B2CF0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545FD7-2F12-47D3-13E5-7AA88B5838DA}"/>
              </a:ext>
            </a:extLst>
          </p:cNvPr>
          <p:cNvSpPr/>
          <p:nvPr/>
        </p:nvSpPr>
        <p:spPr>
          <a:xfrm>
            <a:off x="318578" y="807380"/>
            <a:ext cx="8518967" cy="589821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9D0D3719-5DA4-873A-A3B0-357B9F8263EC}"/>
              </a:ext>
            </a:extLst>
          </p:cNvPr>
          <p:cNvSpPr txBox="1"/>
          <p:nvPr/>
        </p:nvSpPr>
        <p:spPr>
          <a:xfrm>
            <a:off x="1338170" y="426298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strike="noStrike" kern="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الكفايات المعنية بالاختبار – المستوى 2</a:t>
            </a:r>
            <a:r>
              <a:rPr kumimoji="0" lang="ar-MA" sz="3200" b="1" i="0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3200" b="1" i="0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A5CA7A9C-4C55-8744-3EE7-90DDF1F24D35}"/>
              </a:ext>
            </a:extLst>
          </p:cNvPr>
          <p:cNvSpPr/>
          <p:nvPr/>
        </p:nvSpPr>
        <p:spPr>
          <a:xfrm>
            <a:off x="984713" y="1171845"/>
            <a:ext cx="7214755" cy="5320602"/>
          </a:xfrm>
          <a:prstGeom prst="roundRect">
            <a:avLst/>
          </a:prstGeom>
          <a:solidFill>
            <a:srgbClr val="D6E9EA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19">
            <a:extLst>
              <a:ext uri="{FF2B5EF4-FFF2-40B4-BE49-F238E27FC236}">
                <a16:creationId xmlns:a16="http://schemas.microsoft.com/office/drawing/2014/main" id="{25D45F66-0B2E-1CB6-67B3-31966D066444}"/>
              </a:ext>
            </a:extLst>
          </p:cNvPr>
          <p:cNvCxnSpPr>
            <a:cxnSpLocks/>
          </p:cNvCxnSpPr>
          <p:nvPr/>
        </p:nvCxnSpPr>
        <p:spPr>
          <a:xfrm>
            <a:off x="2519461" y="1886265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1FAA79D5-197D-761B-5C77-2B21FEC354C8}"/>
              </a:ext>
            </a:extLst>
          </p:cNvPr>
          <p:cNvCxnSpPr/>
          <p:nvPr/>
        </p:nvCxnSpPr>
        <p:spPr>
          <a:xfrm>
            <a:off x="2528427" y="253002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22">
            <a:extLst>
              <a:ext uri="{FF2B5EF4-FFF2-40B4-BE49-F238E27FC236}">
                <a16:creationId xmlns:a16="http://schemas.microsoft.com/office/drawing/2014/main" id="{2BF9BDC9-63D6-B505-EDBA-1381D943BF83}"/>
              </a:ext>
            </a:extLst>
          </p:cNvPr>
          <p:cNvSpPr/>
          <p:nvPr/>
        </p:nvSpPr>
        <p:spPr>
          <a:xfrm>
            <a:off x="7455214" y="156079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23">
            <a:extLst>
              <a:ext uri="{FF2B5EF4-FFF2-40B4-BE49-F238E27FC236}">
                <a16:creationId xmlns:a16="http://schemas.microsoft.com/office/drawing/2014/main" id="{65C5ECC7-6DD5-F7E3-A8E5-ED9451EB19CA}"/>
              </a:ext>
            </a:extLst>
          </p:cNvPr>
          <p:cNvSpPr/>
          <p:nvPr/>
        </p:nvSpPr>
        <p:spPr>
          <a:xfrm rot="763887">
            <a:off x="7468738" y="2199456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BC06BC9C-BEDB-EA2A-D348-908241D1E92D}"/>
              </a:ext>
            </a:extLst>
          </p:cNvPr>
          <p:cNvSpPr/>
          <p:nvPr/>
        </p:nvSpPr>
        <p:spPr>
          <a:xfrm>
            <a:off x="7502839" y="2983517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71A2B6-7585-7B5D-68B3-39513EFD100E}"/>
              </a:ext>
            </a:extLst>
          </p:cNvPr>
          <p:cNvSpPr txBox="1"/>
          <p:nvPr/>
        </p:nvSpPr>
        <p:spPr>
          <a:xfrm>
            <a:off x="1280152" y="1171845"/>
            <a:ext cx="6154484" cy="589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(PO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 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(LC1,LC2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(OL1 )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FB9B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PE2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2E82A7D0-D0CB-A62F-5156-CCBBAFB7E576}"/>
              </a:ext>
            </a:extLst>
          </p:cNvPr>
          <p:cNvCxnSpPr>
            <a:cxnSpLocks/>
          </p:cNvCxnSpPr>
          <p:nvPr/>
        </p:nvCxnSpPr>
        <p:spPr>
          <a:xfrm>
            <a:off x="2599391" y="3333266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4">
            <a:extLst>
              <a:ext uri="{FF2B5EF4-FFF2-40B4-BE49-F238E27FC236}">
                <a16:creationId xmlns:a16="http://schemas.microsoft.com/office/drawing/2014/main" id="{191339AE-AB54-F0BD-B6BC-19AFAB5408CA}"/>
              </a:ext>
            </a:extLst>
          </p:cNvPr>
          <p:cNvSpPr/>
          <p:nvPr/>
        </p:nvSpPr>
        <p:spPr>
          <a:xfrm>
            <a:off x="7502839" y="370192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20">
            <a:extLst>
              <a:ext uri="{FF2B5EF4-FFF2-40B4-BE49-F238E27FC236}">
                <a16:creationId xmlns:a16="http://schemas.microsoft.com/office/drawing/2014/main" id="{36135BC6-11CD-8699-BFE5-DFF7FD00A755}"/>
              </a:ext>
            </a:extLst>
          </p:cNvPr>
          <p:cNvCxnSpPr>
            <a:cxnSpLocks/>
          </p:cNvCxnSpPr>
          <p:nvPr/>
        </p:nvCxnSpPr>
        <p:spPr>
          <a:xfrm>
            <a:off x="2599391" y="405167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>
            <a:extLst>
              <a:ext uri="{FF2B5EF4-FFF2-40B4-BE49-F238E27FC236}">
                <a16:creationId xmlns:a16="http://schemas.microsoft.com/office/drawing/2014/main" id="{B283A2B5-47DF-D2D6-421C-FF4990ECF741}"/>
              </a:ext>
            </a:extLst>
          </p:cNvPr>
          <p:cNvSpPr/>
          <p:nvPr/>
        </p:nvSpPr>
        <p:spPr>
          <a:xfrm>
            <a:off x="7502839" y="44192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626D6EBC-D9BB-2A55-3C0E-BAFBF3CB2479}"/>
              </a:ext>
            </a:extLst>
          </p:cNvPr>
          <p:cNvCxnSpPr>
            <a:cxnSpLocks/>
          </p:cNvCxnSpPr>
          <p:nvPr/>
        </p:nvCxnSpPr>
        <p:spPr>
          <a:xfrm>
            <a:off x="2599391" y="4769033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4">
            <a:extLst>
              <a:ext uri="{FF2B5EF4-FFF2-40B4-BE49-F238E27FC236}">
                <a16:creationId xmlns:a16="http://schemas.microsoft.com/office/drawing/2014/main" id="{026684DC-B75A-9A61-9810-304759845E92}"/>
              </a:ext>
            </a:extLst>
          </p:cNvPr>
          <p:cNvSpPr/>
          <p:nvPr/>
        </p:nvSpPr>
        <p:spPr>
          <a:xfrm>
            <a:off x="7502839" y="504022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92F2B1B6-35C9-D7E3-D775-C7ECFF051E12}"/>
              </a:ext>
            </a:extLst>
          </p:cNvPr>
          <p:cNvSpPr/>
          <p:nvPr/>
        </p:nvSpPr>
        <p:spPr>
          <a:xfrm>
            <a:off x="8079357" y="442916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Oval 24">
            <a:extLst>
              <a:ext uri="{FF2B5EF4-FFF2-40B4-BE49-F238E27FC236}">
                <a16:creationId xmlns:a16="http://schemas.microsoft.com/office/drawing/2014/main" id="{1783D15F-EA35-1448-AE64-A2F419C73A4C}"/>
              </a:ext>
            </a:extLst>
          </p:cNvPr>
          <p:cNvSpPr/>
          <p:nvPr/>
        </p:nvSpPr>
        <p:spPr>
          <a:xfrm>
            <a:off x="7502839" y="5836501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BE2F5B07-F070-9F2E-27A3-4C465DFAA2ED}"/>
              </a:ext>
            </a:extLst>
          </p:cNvPr>
          <p:cNvCxnSpPr>
            <a:cxnSpLocks/>
          </p:cNvCxnSpPr>
          <p:nvPr/>
        </p:nvCxnSpPr>
        <p:spPr>
          <a:xfrm>
            <a:off x="2599391" y="5487788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id="{C333A6EE-3550-7B84-38A4-FADADE0D1F88}"/>
              </a:ext>
            </a:extLst>
          </p:cNvPr>
          <p:cNvCxnSpPr>
            <a:cxnSpLocks/>
          </p:cNvCxnSpPr>
          <p:nvPr/>
        </p:nvCxnSpPr>
        <p:spPr>
          <a:xfrm>
            <a:off x="2423552" y="6186250"/>
            <a:ext cx="5559896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904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648856F-6333-246A-BB1E-178FB03130A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B4218D1-7DA1-D836-B9E6-1089B6592CD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7639173-9D6C-E30E-BE0C-3D6C11A668EA}"/>
              </a:ext>
            </a:extLst>
          </p:cNvPr>
          <p:cNvSpPr txBox="1"/>
          <p:nvPr/>
        </p:nvSpPr>
        <p:spPr>
          <a:xfrm>
            <a:off x="1520890" y="1428082"/>
            <a:ext cx="6102220" cy="4596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اليوم الرابع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المسموع    </a:t>
            </a:r>
            <a:r>
              <a:rPr lang="f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CO1,CO2</a:t>
            </a: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(PE1 )</a:t>
            </a:r>
            <a:endParaRPr lang="ar-MA" sz="18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تقويم الأسئلة التكميلية (</a:t>
            </a:r>
            <a:r>
              <a:rPr lang="ar-MA" b="1" kern="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طاغل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endParaRPr lang="fr-MA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9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A087-851D-2DD6-1DB9-8DF29B3D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3979FE-8602-382E-7CCA-4A125E58AFC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6E47FC6-308B-AFF3-1DE5-8DA6D95FFEA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C89B3B4-57FB-3FD8-1CDB-CD78560C11AD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A7C8616-6DBA-D950-D646-4739969D3E04}"/>
              </a:ext>
            </a:extLst>
          </p:cNvPr>
          <p:cNvSpPr txBox="1"/>
          <p:nvPr/>
        </p:nvSpPr>
        <p:spPr>
          <a:xfrm>
            <a:off x="1670179" y="2974286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075452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F901-BA02-861A-8EAA-BB966A32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503F6C8-60D6-86D0-932A-47B5D119D52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DD2C28-C476-3660-0EC2-F36D14136274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83A1DF6-E702-1740-EE11-5889F251273A}"/>
              </a:ext>
            </a:extLst>
          </p:cNvPr>
          <p:cNvGrpSpPr/>
          <p:nvPr/>
        </p:nvGrpSpPr>
        <p:grpSpPr>
          <a:xfrm>
            <a:off x="371475" y="913881"/>
            <a:ext cx="8378566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81627A-B844-4F26-AC04-018115462F0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9D9E406-ECEE-457B-F992-F7F045BDB11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799E9C8E-5D77-BC8A-BE52-BC97235EFB80}"/>
              </a:ext>
            </a:extLst>
          </p:cNvPr>
          <p:cNvSpPr/>
          <p:nvPr/>
        </p:nvSpPr>
        <p:spPr>
          <a:xfrm>
            <a:off x="8111916" y="588282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81DE9DD-55D9-3FD3-D410-8A9631AF22B7}"/>
              </a:ext>
            </a:extLst>
          </p:cNvPr>
          <p:cNvSpPr txBox="1"/>
          <p:nvPr/>
        </p:nvSpPr>
        <p:spPr>
          <a:xfrm>
            <a:off x="1325357" y="189750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فهم المسموع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1D0A87E-E054-1A7B-1840-B3C2C5505D65}"/>
              </a:ext>
            </a:extLst>
          </p:cNvPr>
          <p:cNvSpPr txBox="1"/>
          <p:nvPr/>
        </p:nvSpPr>
        <p:spPr>
          <a:xfrm>
            <a:off x="1325357" y="833393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نصوصا مسموعة ص 9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396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7BD94-44E9-DE85-3DA1-B58A95B9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B69B37-87D9-FC82-AF34-08A5BF6FE16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C23086-A396-458F-7C7A-4FF3B8D90045}"/>
              </a:ext>
            </a:extLst>
          </p:cNvPr>
          <p:cNvSpPr/>
          <p:nvPr/>
        </p:nvSpPr>
        <p:spPr>
          <a:xfrm>
            <a:off x="149288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EAE2C821-244E-AB2A-1175-61BFEDD46134}"/>
              </a:ext>
            </a:extLst>
          </p:cNvPr>
          <p:cNvGrpSpPr/>
          <p:nvPr/>
        </p:nvGrpSpPr>
        <p:grpSpPr>
          <a:xfrm>
            <a:off x="266700" y="725663"/>
            <a:ext cx="8635741" cy="5789437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F057E5-103F-8686-0E35-C9C00A02A3D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D3E07E6E-2E52-B7E5-4EDB-80D2A0AFCE7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8B5C06D0-BF93-146F-B5D9-0B370390DDE9}"/>
              </a:ext>
            </a:extLst>
          </p:cNvPr>
          <p:cNvSpPr/>
          <p:nvPr/>
        </p:nvSpPr>
        <p:spPr>
          <a:xfrm>
            <a:off x="8102946" y="37252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5DFFEA18-8C86-667A-9039-CFB6C52E1343}"/>
              </a:ext>
            </a:extLst>
          </p:cNvPr>
          <p:cNvSpPr txBox="1"/>
          <p:nvPr/>
        </p:nvSpPr>
        <p:spPr>
          <a:xfrm>
            <a:off x="1357560" y="53684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فهم المسموع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83B228-0595-F0F4-440A-B7328DF383B5}"/>
              </a:ext>
            </a:extLst>
          </p:cNvPr>
          <p:cNvSpPr txBox="1"/>
          <p:nvPr/>
        </p:nvSpPr>
        <p:spPr>
          <a:xfrm>
            <a:off x="371969" y="1391140"/>
            <a:ext cx="84000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فهم المسموع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بشكل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جماعي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يوزع الأستاذ (ة)  الكراسات على التلاميذ ويطلب منه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أخذ الصفحة 9؛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عدم توفر الكراسات يجيبون عن الأسئلة في أوراق التحرير؛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يخبر الأستاذ(ة) التلاميذ بالمطلوب منهم: "ستستمعون لنص وستحاولون الإجابة عن بعض الأسئلة  للتحقق من فهمكم لمضامينه؛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يهيئ الأستاذ(ة) البيئة الآمنة  لتسميع النص؛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يسمع الأستاذ(ة) النص  مرتين بالضغط على أيقونة التسميع؛</a:t>
            </a:r>
            <a:endParaRPr kumimoji="0" lang="ar-AE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indent="-342900" algn="just" rtl="1">
              <a:buFont typeface="+mj-lt"/>
              <a:buAutoNum type="arabicPeriod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يوجه الأستاذ(ة) التلاميذ إلى أنشطة الكراسة، ثم يشير إلى انطلاق عملية الإجابة بوضع علامة(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أمام العبارة الصحيحة؛</a:t>
            </a:r>
          </a:p>
          <a:p>
            <a:pPr marL="342900" lvl="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عدم توفر الكراسات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يشرح الأستاذ التعليمات واحدة تلو الأخرى ويطلب منهم كتابة الحرف المناسب(أ – ب – ت – ث) للجواب الصحيح في أوراق التحرير؛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 نهاية الحصة، يجمع الأستاذ الكراسات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 أوراق التحرير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لتصحيحها ووضع العلامة المناسبة أمام كل كفاية.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A85D75-674F-E850-90B8-669B74ED0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27" y="766480"/>
            <a:ext cx="8024326" cy="67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8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4030-DA1E-E7D1-29F1-D28D3F6C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0098080-8D82-306C-3BE9-08DEDC40AD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A979E0-09CA-F168-AEAB-AD306AEBA211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C9EB918-C8AA-EF2B-312F-D4D57AA30B74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C8AC6CC-1E99-509C-573D-9CBB02CFB1CB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779E8418-CBFF-1C73-1CC1-D37746232F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736E5437-F974-E830-2838-FE0075066D0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9B0F9943-0A3F-D7C6-1F0D-B62F741F5A5E}"/>
              </a:ext>
            </a:extLst>
          </p:cNvPr>
          <p:cNvSpPr txBox="1"/>
          <p:nvPr/>
        </p:nvSpPr>
        <p:spPr>
          <a:xfrm>
            <a:off x="1372593" y="3184656"/>
            <a:ext cx="6164669" cy="213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رائز فهم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المسموع </a:t>
            </a:r>
            <a:endParaRPr kumimoji="0" lang="fr-FR" sz="7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84304F1-ED57-567C-6A00-BCA0AFFDAE97}"/>
              </a:ext>
            </a:extLst>
          </p:cNvPr>
          <p:cNvSpPr/>
          <p:nvPr/>
        </p:nvSpPr>
        <p:spPr>
          <a:xfrm>
            <a:off x="1537060" y="392537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74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FBB4E-0D1C-0273-5D6F-7891BFEEB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CF5E147-91D5-0209-36EC-9693D012158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8F41E6-680D-2F80-3670-82C7E225B58A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5F67A1E-B8C0-313B-D57D-104DF8390060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F4EC59E-D332-46C8-7782-8BE656A1F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D541ACC-6DBC-8E97-4858-0B029BC27DAE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 الكراسات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9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(أو أوراق التحرير)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سماع حكاية جديدة سوف تجيبون عن أسئلة الصفحة 9.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3621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EAF9-3C0F-0BFB-807B-528DCD0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AC6D50-D3C6-A22D-FD8A-31A5B50FB8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EEE511-B8E6-8A24-9F52-968D6B1CAF48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F4C10C6-7528-F242-2BD5-71FC8333B264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26594060-CCAE-1CFF-7F1D-D27F4BABC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D865C2B-5AC7-BD13-0697-2D922F69A2FD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يسمع الأستاذ النص للمتعلمين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ثلاث مرات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النص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A590C2-A808-4F2B-196E-37B3C90D03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984" y="2179707"/>
            <a:ext cx="4203040" cy="3395213"/>
          </a:xfrm>
          <a:prstGeom prst="rect">
            <a:avLst/>
          </a:prstGeom>
        </p:spPr>
      </p:pic>
      <p:pic>
        <p:nvPicPr>
          <p:cNvPr id="4" name="مسعودة السلحفاة">
            <a:hlinkClick r:id="" action="ppaction://media"/>
            <a:extLst>
              <a:ext uri="{FF2B5EF4-FFF2-40B4-BE49-F238E27FC236}">
                <a16:creationId xmlns:a16="http://schemas.microsoft.com/office/drawing/2014/main" id="{55967155-DCD3-CCF4-4460-E6262CF4C8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7580" y="461348"/>
            <a:ext cx="487363" cy="487363"/>
          </a:xfrm>
          <a:prstGeom prst="rect">
            <a:avLst/>
          </a:prstGeom>
        </p:spPr>
      </p:pic>
      <p:pic>
        <p:nvPicPr>
          <p:cNvPr id="5" name="مسعودة السلحفاة">
            <a:hlinkClick r:id="" action="ppaction://media"/>
            <a:extLst>
              <a:ext uri="{FF2B5EF4-FFF2-40B4-BE49-F238E27FC236}">
                <a16:creationId xmlns:a16="http://schemas.microsoft.com/office/drawing/2014/main" id="{DA6D7D35-821E-6F79-874D-357460CC9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4298" y="472994"/>
            <a:ext cx="487363" cy="487363"/>
          </a:xfrm>
          <a:prstGeom prst="rect">
            <a:avLst/>
          </a:prstGeom>
        </p:spPr>
      </p:pic>
      <p:pic>
        <p:nvPicPr>
          <p:cNvPr id="6" name="مسعودة السلحفاة">
            <a:hlinkClick r:id="" action="ppaction://media"/>
            <a:extLst>
              <a:ext uri="{FF2B5EF4-FFF2-40B4-BE49-F238E27FC236}">
                <a16:creationId xmlns:a16="http://schemas.microsoft.com/office/drawing/2014/main" id="{D66745B1-283A-9872-27C1-642026E0B4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6604" y="4712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36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07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07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8E8D1-8330-9C8B-ED7D-A7EFC1FF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07D0690-179E-12BD-D5E2-2122D4C9F82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60EC6D-3DE6-7770-95F7-0C9205057A8A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511293C-B7CC-286B-77B6-2537F951421F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04A73D0-7966-2AEB-D671-16CBFF360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C20EE3-08DC-FDDD-ADD5-F11AEFD07C83}"/>
              </a:ext>
            </a:extLst>
          </p:cNvPr>
          <p:cNvSpPr txBox="1"/>
          <p:nvPr/>
        </p:nvSpPr>
        <p:spPr>
          <a:xfrm>
            <a:off x="413403" y="26778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التمارين التالية: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 لكل سؤال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5D82D2-A733-B6C7-23D2-4088FD7251C5}"/>
              </a:ext>
            </a:extLst>
          </p:cNvPr>
          <p:cNvSpPr/>
          <p:nvPr/>
        </p:nvSpPr>
        <p:spPr>
          <a:xfrm>
            <a:off x="2766111" y="1829551"/>
            <a:ext cx="3611778" cy="27891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0166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A4A3F-5B51-F6FF-BA22-391B9AC5B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F30BE4F-766E-6439-9477-224ACD1CC2A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AA5CB8-4E57-77FC-BD03-474846A4D0A9}"/>
              </a:ext>
            </a:extLst>
          </p:cNvPr>
          <p:cNvSpPr/>
          <p:nvPr/>
        </p:nvSpPr>
        <p:spPr>
          <a:xfrm>
            <a:off x="130460" y="144624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BF28BD-F2EF-CCDB-258C-7174E698ECB7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5C5DA3AA-A8C1-1ACA-196A-CDA4BC856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8D8928-F46B-8A9F-0C04-E17D42ED51B6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1-1 : يقرأ الأستاذ التعليمة ومتن السؤال ويدعو المتعلمين للإجابة على الكراسة بوضع علامة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×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 أوراق التحرير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بكتابة رقم التمرين و أمامه الحرف المناسب للجواب الصحيح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21F8D3B-F6EE-B90D-22A9-5DFB5236A7AC}"/>
              </a:ext>
            </a:extLst>
          </p:cNvPr>
          <p:cNvSpPr txBox="1"/>
          <p:nvPr/>
        </p:nvSpPr>
        <p:spPr>
          <a:xfrm>
            <a:off x="280340" y="2860426"/>
            <a:ext cx="4171225" cy="26245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BC3AD-2995-E3E6-9522-2AFFEAC2C114}"/>
              </a:ext>
            </a:extLst>
          </p:cNvPr>
          <p:cNvSpPr txBox="1"/>
          <p:nvPr/>
        </p:nvSpPr>
        <p:spPr>
          <a:xfrm>
            <a:off x="8434873" y="2164735"/>
            <a:ext cx="428787" cy="4829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8549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92396-79E2-B8D8-64EB-E68725B8F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C083944-385B-A867-8CB5-68537E328DB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8E5A1C-68EC-F1D8-5471-E6FD86364786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3C78A1-B56E-86F6-6CF6-BB3B900F444D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5904159-3F69-C84B-F451-EE36DD05B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CE6C2B3-E685-B9BD-51FC-E45FC5BFCBCB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1- 2 : يقرأ الأستاذ التعليمة ومتن السؤال ويدعو المتعلمين للإجابة على الكراسة بوضع علامة ×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 أوراق التحرير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بكتابة رقم التمرين و أمامه الحرف المناسب للجواب الصحيح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9DA8D8-496B-E190-E9C0-A50BC3C78137}"/>
              </a:ext>
            </a:extLst>
          </p:cNvPr>
          <p:cNvSpPr txBox="1"/>
          <p:nvPr/>
        </p:nvSpPr>
        <p:spPr>
          <a:xfrm>
            <a:off x="4692435" y="2923165"/>
            <a:ext cx="4171225" cy="26245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C47AD4-9518-34D2-1EA6-069EE471ECA1}"/>
              </a:ext>
            </a:extLst>
          </p:cNvPr>
          <p:cNvSpPr txBox="1"/>
          <p:nvPr/>
        </p:nvSpPr>
        <p:spPr>
          <a:xfrm>
            <a:off x="8434873" y="2164735"/>
            <a:ext cx="428787" cy="4829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128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5676-9623-8310-C4A4-3D8FF2679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A60B5F8-BC80-1887-5310-65DD6A6E2D4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8921FC-7F93-C08B-9880-C7F8A98C4FDC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3E863F3-8B7C-D015-0811-4C65EF9CA597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ADAE2E75-7F3B-9C1D-7F84-3EAF90B92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55F9D2-CE90-F723-0D07-BD50987B6604}"/>
              </a:ext>
            </a:extLst>
          </p:cNvPr>
          <p:cNvSpPr txBox="1"/>
          <p:nvPr/>
        </p:nvSpPr>
        <p:spPr>
          <a:xfrm>
            <a:off x="413403" y="2055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2 : يقرأ الأستاذ التعليمة ومتن السؤال ويدعو المتعلمين للإجابة على الكراسة بوضع علامة × 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 أوراق التحرير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بكتابة رقم التمرين و أمامه الحرف المناسب للجواب الصحيح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914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92F0F-95CA-DA56-0432-D39507FC2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121ADE8-D29E-FEE3-C8CE-2945A97D445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1BAFA8-A4BE-CCB6-086D-0911FA36888D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3F856F-431E-A6CF-9108-650514285B83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2E4E4F5-D885-07BF-BE47-F932A018A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EA1922-462F-6AC6-42D5-7DE6ECFB3D3D}"/>
              </a:ext>
            </a:extLst>
          </p:cNvPr>
          <p:cNvSpPr txBox="1"/>
          <p:nvPr/>
        </p:nvSpPr>
        <p:spPr>
          <a:xfrm>
            <a:off x="413403" y="17258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 2 : يقرأ الأستاذ التعليمة ومتن السؤال ويدعو المتعلمين للإجابة على الكراسة بوضع علامة ×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 أوراق التحرير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بكتابة رقم التمرين و أمامه الحرف المناسب للجواب الصحيح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3E563D-CE50-3C1B-C776-E8F546F094A9}"/>
              </a:ext>
            </a:extLst>
          </p:cNvPr>
          <p:cNvSpPr txBox="1"/>
          <p:nvPr/>
        </p:nvSpPr>
        <p:spPr>
          <a:xfrm>
            <a:off x="4743753" y="3164707"/>
            <a:ext cx="3952194" cy="26245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6E5E62-FB92-7CA5-22D2-D58B2DDE8AA5}"/>
              </a:ext>
            </a:extLst>
          </p:cNvPr>
          <p:cNvSpPr txBox="1"/>
          <p:nvPr/>
        </p:nvSpPr>
        <p:spPr>
          <a:xfrm>
            <a:off x="4674729" y="3086896"/>
            <a:ext cx="4166027" cy="24380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2266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5AE12-C49D-1BDB-81C3-471729AEA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C4402DA-7E10-F0A0-C633-8CBF618FF9C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D955E5C-3F72-CD16-1B3E-F370A0EF8621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857D364-EE36-5E73-E6F3-E40CAD572C20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1E27A5FE-E9DC-1B18-284D-CCF1558F5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2E67104-2DFA-68D4-FB78-94BB17750C2E}"/>
              </a:ext>
            </a:extLst>
          </p:cNvPr>
          <p:cNvSpPr txBox="1"/>
          <p:nvPr/>
        </p:nvSpPr>
        <p:spPr>
          <a:xfrm>
            <a:off x="413403" y="2677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انتقلوا إلى التمرين 3 ص 9: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122560-8620-AE99-7CF2-0CB9B2FE3372}"/>
              </a:ext>
            </a:extLst>
          </p:cNvPr>
          <p:cNvSpPr/>
          <p:nvPr/>
        </p:nvSpPr>
        <p:spPr>
          <a:xfrm>
            <a:off x="2756779" y="4506685"/>
            <a:ext cx="3611778" cy="172295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354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161D3-9B2B-D1EE-018F-55C17DEA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1D7D18F-0F55-6C89-FFA7-2C4A226DA51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328252-D96C-4B2B-287A-E5DDACAA199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17E1F00-3DFA-DCE7-AAEB-DFB54255657E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C1448067-97C9-4317-18B2-44254FBE7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440590F-DCAA-718B-69E1-C1EFCEF6E098}"/>
              </a:ext>
            </a:extLst>
          </p:cNvPr>
          <p:cNvSpPr txBox="1"/>
          <p:nvPr/>
        </p:nvSpPr>
        <p:spPr>
          <a:xfrm>
            <a:off x="413403" y="24323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التمرين 3 : يقرأ الأستاذ التعليمة و يسمع الوضعيات،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 وضع علامة على الوضعية المناسبة للقصة.</a:t>
            </a:r>
          </a:p>
        </p:txBody>
      </p:sp>
    </p:spTree>
    <p:extLst>
      <p:ext uri="{BB962C8B-B14F-4D97-AF65-F5344CB8AC3E}">
        <p14:creationId xmlns:p14="http://schemas.microsoft.com/office/powerpoint/2010/main" val="481616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FCAB-ACBB-82A9-1148-074AD2E2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D5F9A541-08E0-A15C-65A5-DEF8CDFD90FE}"/>
              </a:ext>
            </a:extLst>
          </p:cNvPr>
          <p:cNvSpPr/>
          <p:nvPr/>
        </p:nvSpPr>
        <p:spPr>
          <a:xfrm>
            <a:off x="814293" y="23205"/>
            <a:ext cx="7515414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67E2529-268D-06F2-F977-C59CCF0BB10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A48E44C-918D-B43D-D19B-23661E7891F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B2307E9A-334A-E4B6-8D6F-C0AEA38CA2DE}"/>
              </a:ext>
            </a:extLst>
          </p:cNvPr>
          <p:cNvSpPr txBox="1"/>
          <p:nvPr/>
        </p:nvSpPr>
        <p:spPr>
          <a:xfrm>
            <a:off x="1520890" y="1428082"/>
            <a:ext cx="6102220" cy="5027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اليوم الرابع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المسموع  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CO1,CO2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(PE1)</a:t>
            </a:r>
            <a:endParaRPr lang="ar-MA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تقويم الأسئلة التكميلية (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طاغل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6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FF74-AF90-94B1-300D-61A57906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C8DE1A-8201-846C-BD49-B2B157009B8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84C8DD4-885C-A70A-143A-DF5F56A21A1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48C8DFFE-BFCD-0B8D-50B1-8156D63ED18B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D59EA5B-6EEB-75A0-EF06-CD1673F9B06B}"/>
              </a:ext>
            </a:extLst>
          </p:cNvPr>
          <p:cNvSpPr txBox="1"/>
          <p:nvPr/>
        </p:nvSpPr>
        <p:spPr>
          <a:xfrm>
            <a:off x="1670179" y="2974286"/>
            <a:ext cx="5828855" cy="1383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673998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34EB-3A15-9D0C-18C5-F4F3E7C8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B32250-0F3B-1B38-B805-78E971D84C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294AE-A130-7BF7-CAB5-9E8F70F5F418}"/>
              </a:ext>
            </a:extLst>
          </p:cNvPr>
          <p:cNvSpPr/>
          <p:nvPr/>
        </p:nvSpPr>
        <p:spPr>
          <a:xfrm>
            <a:off x="138046" y="156161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B48741D-C328-7034-CCD1-019CE6FCAE03}"/>
              </a:ext>
            </a:extLst>
          </p:cNvPr>
          <p:cNvGrpSpPr/>
          <p:nvPr/>
        </p:nvGrpSpPr>
        <p:grpSpPr>
          <a:xfrm>
            <a:off x="254000" y="1017498"/>
            <a:ext cx="8603444" cy="560121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6EA138A-4A42-78BA-4B9F-CADAC13C069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1DAF3E14-0617-4A95-BD39-EF8DD305472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25FC0AD6-2B4C-E816-5577-3EE6D2C07AEC}"/>
              </a:ext>
            </a:extLst>
          </p:cNvPr>
          <p:cNvSpPr/>
          <p:nvPr/>
        </p:nvSpPr>
        <p:spPr>
          <a:xfrm>
            <a:off x="8044559" y="662128"/>
            <a:ext cx="384375" cy="442399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3E1E747-646A-1978-80BF-C55A3DCF3B20}"/>
              </a:ext>
            </a:extLst>
          </p:cNvPr>
          <p:cNvSpPr txBox="1"/>
          <p:nvPr/>
        </p:nvSpPr>
        <p:spPr>
          <a:xfrm>
            <a:off x="1325357" y="46199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لتقويم الإنتاج الكتابي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DBA8ED-798F-0AA6-C15E-07D54EF66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046" y="743256"/>
            <a:ext cx="6107288" cy="54848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4FEA91-13F2-A595-2183-D62720168291}"/>
              </a:ext>
            </a:extLst>
          </p:cNvPr>
          <p:cNvSpPr/>
          <p:nvPr/>
        </p:nvSpPr>
        <p:spPr>
          <a:xfrm>
            <a:off x="2685681" y="3414390"/>
            <a:ext cx="4139128" cy="28108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2FD886-F22D-947E-AE7A-CBFF369BFF62}"/>
              </a:ext>
            </a:extLst>
          </p:cNvPr>
          <p:cNvSpPr txBox="1"/>
          <p:nvPr/>
        </p:nvSpPr>
        <p:spPr>
          <a:xfrm>
            <a:off x="4128796" y="6140171"/>
            <a:ext cx="886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 8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6752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FEE08-6B04-F207-81C6-A550442D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B6DBA8F-FCA6-4052-8CB4-D806DC9113F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CE46A2-6F2C-E2CC-E403-92C914C2653F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94E07D7-F67A-5082-71BD-67A9C9BF62BE}"/>
              </a:ext>
            </a:extLst>
          </p:cNvPr>
          <p:cNvGrpSpPr/>
          <p:nvPr/>
        </p:nvGrpSpPr>
        <p:grpSpPr>
          <a:xfrm>
            <a:off x="266700" y="904875"/>
            <a:ext cx="8635741" cy="5772513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2091C5-EFC2-DF02-9721-2F467A7DB940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8FC61C6E-6D92-EA1C-10F5-BE96D58985C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6FFCAA97-0CF6-F470-4A6C-75BB6D74F779}"/>
              </a:ext>
            </a:extLst>
          </p:cNvPr>
          <p:cNvSpPr/>
          <p:nvPr/>
        </p:nvSpPr>
        <p:spPr>
          <a:xfrm>
            <a:off x="8102946" y="627332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68A30DD3-5C10-E972-19C7-097032B0291F}"/>
              </a:ext>
            </a:extLst>
          </p:cNvPr>
          <p:cNvSpPr txBox="1"/>
          <p:nvPr/>
        </p:nvSpPr>
        <p:spPr>
          <a:xfrm>
            <a:off x="1334688" y="68703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دليل تمرير رائز الإنتاج الكتابي (</a:t>
            </a:r>
            <a:r>
              <a:rPr lang="f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717DB1-EAE3-238B-E143-4525A8BE2B09}"/>
              </a:ext>
            </a:extLst>
          </p:cNvPr>
          <p:cNvSpPr txBox="1"/>
          <p:nvPr/>
        </p:nvSpPr>
        <p:spPr>
          <a:xfrm>
            <a:off x="363177" y="2052921"/>
            <a:ext cx="84427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</a:t>
            </a: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الإنتاج 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بشكل جماعي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يوزع الأستاذ (ة)  الكراسات على التلاميذ ويطلب منه</a:t>
            </a: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أخذ الصفحة الموافقة الخاصة بوضعية تقويم كفاية الإنتاج  الكتابي.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عدم توفر الكراسات يجيبون عن وضعية تقويم كفاية الإنتاج  الكتابي</a:t>
            </a:r>
          </a:p>
          <a:p>
            <a:pPr algn="just" rtl="1"/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في أوراق التحرير؛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يخبر الأستاذ(ة) التلاميذ بالمطلوب منهم: " سأقرأ عليكم وضعية الإنتاج الكتابي وستجيبون عنها على الكراسة أو في أوراق التحرير؛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يتأكد الأستاذ من فهم التلاميذ  للوضعية وللمطلوب إنجازه؛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يخبر الأستاذ التلاميذ بضرورة التعبير عن المشاهد كلها؛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 نهاية الحصة، يجمع الأستاذ الكراسات أو أوراق التحرير لتصحيح إنتاجات التلاميذ   الكتابية  ووضع العلامة المناسبة أمام كل كفاية ثم على شبكة التفريغ ثم دفتر تتبع الكفايات.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FD6734-AE52-7E25-E406-8BDB98E26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35" y="1234089"/>
            <a:ext cx="8220269" cy="7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34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0E870-C796-2F51-9C57-C2840628A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F42D0FC-9151-D958-DDAA-CEC3890416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223240-1519-0DBB-261D-0B7B6A87086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A8E42FD-0DB2-6C12-5483-7C217743602A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0B40588-D7CD-5E44-0BF6-108207D6668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0EB03E8-BCDD-2C95-B5F3-4F820D46B79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28864D7A-7AC9-85E4-4D6A-35AE81910897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1A8BF3B-E36E-CFD6-1C6B-0FD979866320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FAF88B5-6060-4891-C6E1-C59ED50DE0C2}"/>
              </a:ext>
            </a:extLst>
          </p:cNvPr>
          <p:cNvSpPr txBox="1"/>
          <p:nvPr/>
        </p:nvSpPr>
        <p:spPr>
          <a:xfrm>
            <a:off x="564455" y="2382522"/>
            <a:ext cx="8032562" cy="213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رائز الإنتاج</a:t>
            </a: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6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الكتابي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267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EFC7-2F30-BCA9-2555-E9DBE8C80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3579584-FA6C-B659-5C8F-62E70E74289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2D05B0-4473-1A64-0F03-DCDEC0D658C2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B0E9A1-45EB-C98E-1CAF-B4187CC8C6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7F95D8-FF1C-FD89-95FC-B3EDE538D2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8D314D-74FF-7A12-1C80-CD2C66E5F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2856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EE6A12-BBBA-36B6-FE6D-E660E58C38A9}"/>
              </a:ext>
            </a:extLst>
          </p:cNvPr>
          <p:cNvSpPr txBox="1"/>
          <p:nvPr/>
        </p:nvSpPr>
        <p:spPr>
          <a:xfrm>
            <a:off x="422071" y="2309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ستنجزون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1 ص 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BC5DFE-2F6D-BAFE-A56D-F57D3BD7A713}"/>
              </a:ext>
            </a:extLst>
          </p:cNvPr>
          <p:cNvSpPr/>
          <p:nvPr/>
        </p:nvSpPr>
        <p:spPr>
          <a:xfrm>
            <a:off x="2685681" y="3414390"/>
            <a:ext cx="4139128" cy="28108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659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139959" y="149290"/>
            <a:ext cx="8845421" cy="656875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28886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17385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1 :انظروا إلى المشاهد جيدا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عبروا عن كل مشهد بنصيحة تقدمها لصديقك( نصيحة في كل سطر من الأسطر الثلاثة)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B9D003-C717-915B-E535-15CD6C0DB29E}"/>
              </a:ext>
            </a:extLst>
          </p:cNvPr>
          <p:cNvSpPr txBox="1"/>
          <p:nvPr/>
        </p:nvSpPr>
        <p:spPr>
          <a:xfrm>
            <a:off x="279919" y="2805588"/>
            <a:ext cx="4292081" cy="26245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AA79B-543E-81EB-CF0B-A9663307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llipse 62">
            <a:extLst>
              <a:ext uri="{FF2B5EF4-FFF2-40B4-BE49-F238E27FC236}">
                <a16:creationId xmlns:a16="http://schemas.microsoft.com/office/drawing/2014/main" id="{183F9F0E-C739-EA0A-9DA6-DBBBD1062258}"/>
              </a:ext>
            </a:extLst>
          </p:cNvPr>
          <p:cNvSpPr/>
          <p:nvPr/>
        </p:nvSpPr>
        <p:spPr>
          <a:xfrm>
            <a:off x="814293" y="23205"/>
            <a:ext cx="7515414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3ACC52E-9815-6041-6CB8-BC5F50CAAEE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7FFAC980-14C5-E8AF-8AB4-0072D7C79DC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DE80F31-3DA2-8BCE-6FBB-40ACCA023E72}"/>
              </a:ext>
            </a:extLst>
          </p:cNvPr>
          <p:cNvSpPr txBox="1"/>
          <p:nvPr/>
        </p:nvSpPr>
        <p:spPr>
          <a:xfrm>
            <a:off x="1520890" y="1428082"/>
            <a:ext cx="6102220" cy="4412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اليوم الرابع</a:t>
            </a:r>
          </a:p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فهم المسموع  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CO1,CO2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(PE1)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تقويم الأسئلة التكميلية</a:t>
            </a:r>
            <a:endParaRPr lang="ar-MA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ar-MA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07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79FB9-8AB6-6EB6-B9D9-2B3966C72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E43C3D6-0B54-85E3-EEE0-6883DB007DF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723CCE-C0E9-CCD7-CA28-56B031FD85BB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708D6D7-B458-D204-AAAC-11319E78DAA4}"/>
              </a:ext>
            </a:extLst>
          </p:cNvPr>
          <p:cNvGrpSpPr/>
          <p:nvPr/>
        </p:nvGrpSpPr>
        <p:grpSpPr>
          <a:xfrm>
            <a:off x="371475" y="902189"/>
            <a:ext cx="8378566" cy="56129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83320E1-A32A-5213-F612-9AA66086CF1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9119EAFE-D00F-0A3C-F134-DB3A53E2153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131AED61-DA87-B424-3D8F-A9ABC19D4335}"/>
              </a:ext>
            </a:extLst>
          </p:cNvPr>
          <p:cNvSpPr/>
          <p:nvPr/>
        </p:nvSpPr>
        <p:spPr>
          <a:xfrm>
            <a:off x="8031228" y="63501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65DEF7B8-2E75-1F30-0A9F-C7611B25D67A}"/>
              </a:ext>
            </a:extLst>
          </p:cNvPr>
          <p:cNvSpPr txBox="1"/>
          <p:nvPr/>
        </p:nvSpPr>
        <p:spPr>
          <a:xfrm>
            <a:off x="1325357" y="46199"/>
            <a:ext cx="6164669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الأسناد المعتمدة للتقويم الخاص بالأسئلة التكميلية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06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62829-60A2-8721-E873-5DF97690B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3E80007-E62E-48D6-0C87-D4662798742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83DE62-5B7D-379B-4536-30A1924B4422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A60B5BB1-99D3-2304-4722-AD11C0B01B0E}"/>
              </a:ext>
            </a:extLst>
          </p:cNvPr>
          <p:cNvGrpSpPr/>
          <p:nvPr/>
        </p:nvGrpSpPr>
        <p:grpSpPr>
          <a:xfrm>
            <a:off x="371475" y="902189"/>
            <a:ext cx="8378566" cy="56129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0A673F5-0A9F-F449-98AC-C34E9422ACF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D4B307D4-5B09-6B4F-E321-015758B5E57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C1EBC499-3940-9430-E314-2E3C6C64E114}"/>
              </a:ext>
            </a:extLst>
          </p:cNvPr>
          <p:cNvSpPr/>
          <p:nvPr/>
        </p:nvSpPr>
        <p:spPr>
          <a:xfrm>
            <a:off x="8031228" y="63501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CD0E8B-BE8D-DEB5-6617-FF8645722886}"/>
              </a:ext>
            </a:extLst>
          </p:cNvPr>
          <p:cNvSpPr txBox="1"/>
          <p:nvPr/>
        </p:nvSpPr>
        <p:spPr>
          <a:xfrm>
            <a:off x="660782" y="1953268"/>
            <a:ext cx="7783396" cy="2401133"/>
          </a:xfrm>
          <a:prstGeom prst="roundRect">
            <a:avLst>
              <a:gd name="adj" fmla="val 25221"/>
            </a:avLst>
          </a:prstGeom>
          <a:noFill/>
          <a:ln w="38100">
            <a:solidFill>
              <a:srgbClr val="379CF6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يتم تمرير الرائز </a:t>
            </a:r>
            <a:r>
              <a:rPr lang="ar-MA" sz="3200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بشكل فردي </a:t>
            </a: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باعتماد منهجية تمرير روائز تكميلية.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يعرض الأستاذ الكلمات على </a:t>
            </a:r>
            <a:r>
              <a:rPr lang="ar-MA" sz="3200" kern="100" dirty="0" err="1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المتعم</a:t>
            </a: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لقراءتها ثم يسجل النتيجة على الكراسة، وفق المعايير التالية: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CC8F27-9E21-0EF9-5B75-BC182A329F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687" r="51128" b="75698"/>
          <a:stretch/>
        </p:blipFill>
        <p:spPr>
          <a:xfrm>
            <a:off x="1550283" y="5413775"/>
            <a:ext cx="5509692" cy="801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0C8594-B37A-4C21-BED9-93CA49D08E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597" t="11687" b="75698"/>
          <a:stretch/>
        </p:blipFill>
        <p:spPr>
          <a:xfrm>
            <a:off x="1730828" y="4621580"/>
            <a:ext cx="5682343" cy="80186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CB0D95E7-2163-59A1-F151-285EBDAF8023}"/>
              </a:ext>
            </a:extLst>
          </p:cNvPr>
          <p:cNvSpPr/>
          <p:nvPr/>
        </p:nvSpPr>
        <p:spPr>
          <a:xfrm>
            <a:off x="7061339" y="4836406"/>
            <a:ext cx="254352" cy="250354"/>
          </a:xfrm>
          <a:prstGeom prst="ellipse">
            <a:avLst/>
          </a:prstGeom>
          <a:solidFill>
            <a:srgbClr val="4C515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676A5D5-BEFC-DB7A-DCF8-3B98A83544A3}"/>
              </a:ext>
            </a:extLst>
          </p:cNvPr>
          <p:cNvSpPr/>
          <p:nvPr/>
        </p:nvSpPr>
        <p:spPr>
          <a:xfrm>
            <a:off x="7037139" y="5637543"/>
            <a:ext cx="254352" cy="250354"/>
          </a:xfrm>
          <a:prstGeom prst="ellipse">
            <a:avLst/>
          </a:prstGeom>
          <a:solidFill>
            <a:srgbClr val="4C515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CC84CF47-13B7-BCE9-BE62-F3A8F3C0DEF2}"/>
              </a:ext>
            </a:extLst>
          </p:cNvPr>
          <p:cNvSpPr txBox="1"/>
          <p:nvPr/>
        </p:nvSpPr>
        <p:spPr>
          <a:xfrm>
            <a:off x="1334688" y="68703"/>
            <a:ext cx="6164669" cy="67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دليل تمرير رائز السؤال التكميلي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050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991F2-AEEA-A145-C263-CD4ED1884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028DD0E-8EE4-DBC8-2653-074F0E9369E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00700C1-E8E2-3D54-8862-084B84F99E66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0B3EAC6-F841-5860-81A5-6C8C5075229B}"/>
              </a:ext>
            </a:extLst>
          </p:cNvPr>
          <p:cNvGrpSpPr/>
          <p:nvPr/>
        </p:nvGrpSpPr>
        <p:grpSpPr>
          <a:xfrm>
            <a:off x="371475" y="381001"/>
            <a:ext cx="8378566" cy="613410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6DF613D-EC4B-AC9F-5B09-F857B8E7709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9FD89ECF-2F87-72FD-D846-C76F878E2CF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0E42D734-5D65-BB1D-AE0E-371D0060E0BA}"/>
              </a:ext>
            </a:extLst>
          </p:cNvPr>
          <p:cNvSpPr/>
          <p:nvPr/>
        </p:nvSpPr>
        <p:spPr>
          <a:xfrm>
            <a:off x="2481829" y="842164"/>
            <a:ext cx="4197815" cy="5672937"/>
          </a:xfrm>
          <a:prstGeom prst="downArrow">
            <a:avLst>
              <a:gd name="adj1" fmla="val 71783"/>
              <a:gd name="adj2" fmla="val 40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EB39104-C13B-5E7D-7991-A0DADD153BD8}"/>
              </a:ext>
            </a:extLst>
          </p:cNvPr>
          <p:cNvSpPr/>
          <p:nvPr/>
        </p:nvSpPr>
        <p:spPr>
          <a:xfrm>
            <a:off x="1570929" y="266670"/>
            <a:ext cx="6047396" cy="609599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183BB8D3-77D8-D864-6FCD-A71B11327C74}"/>
              </a:ext>
            </a:extLst>
          </p:cNvPr>
          <p:cNvSpPr txBox="1"/>
          <p:nvPr/>
        </p:nvSpPr>
        <p:spPr>
          <a:xfrm>
            <a:off x="564455" y="2919861"/>
            <a:ext cx="8032562" cy="1056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60963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الرائز التكميلي</a:t>
            </a:r>
          </a:p>
        </p:txBody>
      </p:sp>
    </p:spTree>
    <p:extLst>
      <p:ext uri="{BB962C8B-B14F-4D97-AF65-F5344CB8AC3E}">
        <p14:creationId xmlns:p14="http://schemas.microsoft.com/office/powerpoint/2010/main" val="2947577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1BC72-AD06-0C46-D0F4-A64896F7A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DB2D9DE-BAAB-7FF9-EF59-728CC2660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28D1DF-F3FD-9140-9529-BD97A5147D7E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80A971-7F91-D0C0-A2A4-2DDD19E20DD1}"/>
              </a:ext>
            </a:extLst>
          </p:cNvPr>
          <p:cNvSpPr/>
          <p:nvPr/>
        </p:nvSpPr>
        <p:spPr>
          <a:xfrm>
            <a:off x="168119" y="172583"/>
            <a:ext cx="8789099" cy="840711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34F57E-8371-AF49-7A3B-2BEA3879CFE5}"/>
              </a:ext>
            </a:extLst>
          </p:cNvPr>
          <p:cNvSpPr txBox="1"/>
          <p:nvPr/>
        </p:nvSpPr>
        <p:spPr>
          <a:xfrm>
            <a:off x="413403" y="2432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اقرأ الكلمات</a:t>
            </a:r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DC0029F8-454D-25CC-2A92-ECFA5E719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2048" y="400699"/>
            <a:ext cx="344372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64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9876-69D7-97F8-66EB-070B59A76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A45378-3E23-EF5B-30D2-BAEC01CB61B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C46840-DE1C-56EC-48F0-F825E4D47479}"/>
              </a:ext>
            </a:extLst>
          </p:cNvPr>
          <p:cNvSpPr/>
          <p:nvPr/>
        </p:nvSpPr>
        <p:spPr>
          <a:xfrm>
            <a:off x="139959" y="149290"/>
            <a:ext cx="8845421" cy="6568751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32927F7-D437-77B1-5771-93581795E3A3}"/>
              </a:ext>
            </a:extLst>
          </p:cNvPr>
          <p:cNvGrpSpPr/>
          <p:nvPr/>
        </p:nvGrpSpPr>
        <p:grpSpPr>
          <a:xfrm>
            <a:off x="371475" y="902189"/>
            <a:ext cx="8378566" cy="56129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A8F9A6E-29E6-B570-0590-F54641FD18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8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7F85491-DA7D-D3A9-FFA5-17AD0162E0D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97DCF8CE-92B2-23C8-8CA6-24AA6AD34800}"/>
              </a:ext>
            </a:extLst>
          </p:cNvPr>
          <p:cNvSpPr/>
          <p:nvPr/>
        </p:nvSpPr>
        <p:spPr>
          <a:xfrm>
            <a:off x="8031228" y="635010"/>
            <a:ext cx="412950" cy="39396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6B16EE-F885-5786-13D0-8AB6D5D0A6C6}"/>
              </a:ext>
            </a:extLst>
          </p:cNvPr>
          <p:cNvSpPr txBox="1"/>
          <p:nvPr/>
        </p:nvSpPr>
        <p:spPr>
          <a:xfrm>
            <a:off x="660782" y="1953268"/>
            <a:ext cx="7783396" cy="2974538"/>
          </a:xfrm>
          <a:prstGeom prst="roundRect">
            <a:avLst>
              <a:gd name="adj" fmla="val 25221"/>
            </a:avLst>
          </a:prstGeom>
          <a:noFill/>
          <a:ln w="38100">
            <a:solidFill>
              <a:srgbClr val="379CF6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يجمع الأستاذ كراسات التقويم أو أوراق التحرير؛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يضع العلامات المناسبة حسب مستوى التحكم وفق المعاييـر الواردة فـي </a:t>
            </a: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شرائح التصحيح.</a:t>
            </a:r>
          </a:p>
          <a:p>
            <a:pPr marL="457200" marR="0" lvl="0" indent="-45720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تتم تعبئة شبكة التفريغ من كراسات المتعلمين  </a:t>
            </a:r>
          </a:p>
          <a:p>
            <a:pPr marR="0" lvl="0" algn="justLow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أو </a:t>
            </a:r>
            <a:r>
              <a:rPr kumimoji="0" lang="ar-MA" sz="3200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أوراق التحرير</a:t>
            </a:r>
            <a:r>
              <a:rPr lang="ar-MA" sz="3200" kern="100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9528939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8184</TotalTime>
  <Words>879</Words>
  <Application>Microsoft Office PowerPoint</Application>
  <PresentationFormat>Affichage à l'écran (4:3)</PresentationFormat>
  <Paragraphs>136</Paragraphs>
  <Slides>30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8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5_Thème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LAHOUSSINE.ZTEYT</cp:lastModifiedBy>
  <cp:revision>123</cp:revision>
  <dcterms:created xsi:type="dcterms:W3CDTF">2023-09-20T21:35:22Z</dcterms:created>
  <dcterms:modified xsi:type="dcterms:W3CDTF">2025-04-15T09:27:22Z</dcterms:modified>
</cp:coreProperties>
</file>