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9"/>
  </p:notesMasterIdLst>
  <p:sldIdLst>
    <p:sldId id="2134806618" r:id="rId2"/>
    <p:sldId id="2134806620" r:id="rId3"/>
    <p:sldId id="2134806623" r:id="rId4"/>
    <p:sldId id="2134806612" r:id="rId5"/>
    <p:sldId id="2134806660" r:id="rId6"/>
    <p:sldId id="2134806626" r:id="rId7"/>
    <p:sldId id="2134806645" r:id="rId8"/>
    <p:sldId id="2134806640" r:id="rId9"/>
    <p:sldId id="2134806639" r:id="rId10"/>
    <p:sldId id="2134806650" r:id="rId11"/>
    <p:sldId id="2134806646" r:id="rId12"/>
    <p:sldId id="2134806647" r:id="rId13"/>
    <p:sldId id="2134806648" r:id="rId14"/>
    <p:sldId id="2134806649" r:id="rId15"/>
    <p:sldId id="2134806661" r:id="rId16"/>
    <p:sldId id="2134806670" r:id="rId17"/>
    <p:sldId id="2134806653" r:id="rId18"/>
    <p:sldId id="2134806651" r:id="rId19"/>
    <p:sldId id="2134806652" r:id="rId20"/>
    <p:sldId id="2134806654" r:id="rId21"/>
    <p:sldId id="2134806655" r:id="rId22"/>
    <p:sldId id="2134806179" r:id="rId23"/>
    <p:sldId id="2134806656" r:id="rId24"/>
    <p:sldId id="2134806657" r:id="rId25"/>
    <p:sldId id="2134806658" r:id="rId26"/>
    <p:sldId id="2134806659" r:id="rId27"/>
    <p:sldId id="2134806662" r:id="rId28"/>
    <p:sldId id="2134806671" r:id="rId29"/>
    <p:sldId id="2134806665" r:id="rId30"/>
    <p:sldId id="2134806666" r:id="rId31"/>
    <p:sldId id="2134806667" r:id="rId32"/>
    <p:sldId id="2134806668" r:id="rId33"/>
    <p:sldId id="2134806669" r:id="rId34"/>
    <p:sldId id="2134806663" r:id="rId35"/>
    <p:sldId id="2134806664" r:id="rId36"/>
    <p:sldId id="2134806729" r:id="rId37"/>
    <p:sldId id="2134806730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B9BE"/>
    <a:srgbClr val="CCECFF"/>
    <a:srgbClr val="D6E9EA"/>
    <a:srgbClr val="E1E1E1"/>
    <a:srgbClr val="F9F9F9"/>
    <a:srgbClr val="70B1B6"/>
    <a:srgbClr val="FFFFFF"/>
    <a:srgbClr val="0097B2"/>
    <a:srgbClr val="4C5155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67" autoAdjust="0"/>
    <p:restoredTop sz="94660"/>
  </p:normalViewPr>
  <p:slideViewPr>
    <p:cSldViewPr snapToGrid="0">
      <p:cViewPr varScale="1">
        <p:scale>
          <a:sx n="60" d="100"/>
          <a:sy n="60" d="100"/>
        </p:scale>
        <p:origin x="121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19:30:35.43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19:31:38.72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31 24575,'0'0'0,"5"0"0,5 0 0,6 0 0,4 0 0,4 0 0,1 0 0,-3-4 0,0-2 0,-5-4 0,-5 0-8191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19:49:59.4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0 166 24575,'30'-19'0,"-26"18"0,0-2 0,0 1 0,0 0 0,0-1 0,7-5 0,5-8 0,-9 11 0,-1-1 0,1 0 0,-2 0 0,1-1 0,7-10 0,-12 15 0,0 0 0,-1 0 0,1 1 0,0-1 0,0 0 0,-1 0 0,0 0 0,1 0 0,-1 0 0,0 0 0,0 0 0,0 0 0,0 0 0,0 0 0,0 0 0,-1 0 0,1 0 0,0 0 0,-1 0 0,0 0 0,0 1 0,1-1 0,-1 0 0,0 0 0,0 1 0,-1-1 0,1 0 0,0 1 0,-2-2 0,3 2-2,-1 1-1,1-1 0,0 1 1,-1-1-1,1 1 0,-1-1 1,1 1-1,-1 0 1,1-1-1,0 1 0,-1 0 1,1-1-1,-1 1 0,0 0 1,1 0-1,-1-1 0,1 1 1,-1 0-1,1 0 0,-1 0 1,1 0-1,-1 0 1,0 0-1,1 0 0,-1 0 1,1 0-1,-1 0 0,0 0 1,0 0-1,-9 15 200,2 24-1680,6-17-5343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19:50:45.6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24575,'4'0'0,"6"0"0,6 0 0,4 0 0,4 0 0,1 0 0,2 0 0,0 0 0,-4 0-8191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2685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4398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0484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8519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1372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458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625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6768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194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4727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3393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7362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4" Type="http://schemas.openxmlformats.org/officeDocument/2006/relationships/customXml" Target="../ink/ink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3.svg"/><Relationship Id="rId7" Type="http://schemas.openxmlformats.org/officeDocument/2006/relationships/customXml" Target="../ink/ink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4" Type="http://schemas.openxmlformats.org/officeDocument/2006/relationships/customXml" Target="../ink/ink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4" Type="http://schemas.openxmlformats.org/officeDocument/2006/relationships/customXml" Target="../ink/ink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F18BC-FFF2-2D5A-E8E9-2E87588FB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BEEDD38C-BAF0-7494-1396-16F562306FB7}"/>
              </a:ext>
            </a:extLst>
          </p:cNvPr>
          <p:cNvSpPr txBox="1"/>
          <p:nvPr/>
        </p:nvSpPr>
        <p:spPr>
          <a:xfrm>
            <a:off x="891182" y="1900525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1500" b="1" i="0" u="none" strike="noStrike" kern="1200" cap="none" spc="0" normalizeH="0" baseline="0" noProof="0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اللغة العربية</a:t>
            </a:r>
            <a:endParaRPr kumimoji="0" lang="fr-FR" sz="11500" b="1" i="0" u="none" strike="noStrike" kern="1200" cap="none" spc="0" normalizeH="0" baseline="0" noProof="0" dirty="0">
              <a:ln>
                <a:solidFill>
                  <a:srgbClr val="0097B2"/>
                </a:solidFill>
              </a:ln>
              <a:solidFill>
                <a:srgbClr val="21596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B180E775-E8B1-A338-E7C2-34F8E672BE9D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5403AD3F-D174-B008-415A-A9E335FF5F81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8E8F71CC-D7C9-5828-DEC2-433BCA9BCC4A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 Massir Ballpoint" panose="00000100000000000000" pitchFamily="2" charset="-78"/>
                    <a:ea typeface="+mn-ea"/>
                    <a:cs typeface="Boahmed Alhour" pitchFamily="2" charset="-78"/>
                  </a:rPr>
                  <a:t>المقاعد</a:t>
                </a:r>
              </a:p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 Massir Ballpoint" panose="00000100000000000000" pitchFamily="2" charset="-78"/>
                    <a:ea typeface="+mn-ea"/>
                    <a:cs typeface="Boahmed Alhour" pitchFamily="2" charset="-78"/>
                  </a:rPr>
                  <a:t>محدودة</a:t>
                </a:r>
                <a:endPara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 Massir Ballpoint" panose="00000100000000000000" pitchFamily="2" charset="-78"/>
                  <a:ea typeface="+mn-ea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099F716D-E87A-7E62-32E8-B4F01F6330A3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7B7808D2-7642-4C96-1473-7B6937DBA880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4FF19690-5717-6ED5-ACC3-11697CFA849A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1B783365-7B9E-3369-7CD9-410E66AB693C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المستوى</a:t>
              </a:r>
              <a:endPara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ir Strip Arabic" panose="02000500000000000000" pitchFamily="2" charset="-78"/>
                  <a:ea typeface="+mn-ea"/>
                  <a:cs typeface="Air Strip Arabic" panose="02000500000000000000" pitchFamily="2" charset="-78"/>
                </a:rPr>
                <a:t>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8D5A9BF9-3190-10FD-5721-50FF778708B7}"/>
                </a:ext>
              </a:extLst>
            </p:cNvPr>
            <p:cNvSpPr txBox="1"/>
            <p:nvPr/>
          </p:nvSpPr>
          <p:spPr>
            <a:xfrm>
              <a:off x="7058683" y="2208693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</a:t>
              </a:r>
            </a:p>
          </p:txBody>
        </p:sp>
      </p:grpSp>
      <p:sp>
        <p:nvSpPr>
          <p:cNvPr id="53" name="Freeform 2">
            <a:extLst>
              <a:ext uri="{FF2B5EF4-FFF2-40B4-BE49-F238E27FC236}">
                <a16:creationId xmlns:a16="http://schemas.microsoft.com/office/drawing/2014/main" id="{99CD8D4C-2457-9250-5EDA-CB55C56D159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A3A1605-C00C-F804-64D3-D8D6C12DD88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0D56B08F-61CA-AD92-4D8D-0EB48B3DD5AC}"/>
              </a:ext>
            </a:extLst>
          </p:cNvPr>
          <p:cNvSpPr/>
          <p:nvPr/>
        </p:nvSpPr>
        <p:spPr>
          <a:xfrm>
            <a:off x="1897167" y="46289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5712763E-6522-129B-6328-3D4D1EDE2C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7" y="549987"/>
            <a:ext cx="4786427" cy="88894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60E13D9-2E7C-AA32-A721-C1373C4BAE2A}"/>
              </a:ext>
            </a:extLst>
          </p:cNvPr>
          <p:cNvGrpSpPr/>
          <p:nvPr/>
        </p:nvGrpSpPr>
        <p:grpSpPr>
          <a:xfrm>
            <a:off x="2727100" y="4561155"/>
            <a:ext cx="3320394" cy="1388514"/>
            <a:chOff x="2700916" y="4667976"/>
            <a:chExt cx="3320394" cy="138851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E8F3CD1-C44B-96EF-85DC-0BD4E74BAD32}"/>
                </a:ext>
              </a:extLst>
            </p:cNvPr>
            <p:cNvGrpSpPr/>
            <p:nvPr/>
          </p:nvGrpSpPr>
          <p:grpSpPr>
            <a:xfrm flipH="1">
              <a:off x="2700916" y="4667976"/>
              <a:ext cx="3320394" cy="1388514"/>
              <a:chOff x="2090013" y="4789063"/>
              <a:chExt cx="3668383" cy="1388514"/>
            </a:xfrm>
          </p:grpSpPr>
          <p:sp>
            <p:nvSpPr>
              <p:cNvPr id="7" name="Forme libre : forme 6">
                <a:extLst>
                  <a:ext uri="{FF2B5EF4-FFF2-40B4-BE49-F238E27FC236}">
                    <a16:creationId xmlns:a16="http://schemas.microsoft.com/office/drawing/2014/main" id="{5B2127DF-342A-BDB4-C58C-A1D55ADDEB57}"/>
                  </a:ext>
                </a:extLst>
              </p:cNvPr>
              <p:cNvSpPr/>
              <p:nvPr/>
            </p:nvSpPr>
            <p:spPr>
              <a:xfrm rot="21338648" flipV="1">
                <a:off x="2777792" y="5296962"/>
                <a:ext cx="2980604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93A26271-1E1C-BA01-4382-DE33DBEAB3DB}"/>
                  </a:ext>
                </a:extLst>
              </p:cNvPr>
              <p:cNvSpPr/>
              <p:nvPr/>
            </p:nvSpPr>
            <p:spPr>
              <a:xfrm rot="261352" flipH="1" flipV="1">
                <a:off x="2090013" y="4789063"/>
                <a:ext cx="3089016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4B3947-958A-18F8-75E8-D46F387BDA3F}"/>
                </a:ext>
              </a:extLst>
            </p:cNvPr>
            <p:cNvSpPr txBox="1"/>
            <p:nvPr/>
          </p:nvSpPr>
          <p:spPr>
            <a:xfrm>
              <a:off x="3093033" y="4783647"/>
              <a:ext cx="27341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6 --  التقويم 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337CE719-5BE3-EDC1-9180-A857823235F6}"/>
                </a:ext>
              </a:extLst>
            </p:cNvPr>
            <p:cNvSpPr txBox="1"/>
            <p:nvPr/>
          </p:nvSpPr>
          <p:spPr>
            <a:xfrm>
              <a:off x="2869507" y="5386618"/>
              <a:ext cx="24267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3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B7625A7C-8654-F86F-894F-C0025EB9BF49}"/>
              </a:ext>
            </a:extLst>
          </p:cNvPr>
          <p:cNvSpPr txBox="1"/>
          <p:nvPr/>
        </p:nvSpPr>
        <p:spPr>
          <a:xfrm>
            <a:off x="834841" y="3407176"/>
            <a:ext cx="73616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solidFill>
                    <a:srgbClr val="0097B2"/>
                  </a:solidFill>
                </a:ln>
                <a:solidFill>
                  <a:srgbClr val="00B0F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المرحلة الثانية</a:t>
            </a:r>
            <a:endParaRPr kumimoji="0" lang="fr-FR" sz="5400" b="1" i="0" u="none" strike="noStrike" kern="1200" cap="none" spc="0" normalizeH="0" baseline="0" noProof="0" dirty="0">
              <a:ln>
                <a:solidFill>
                  <a:srgbClr val="0097B2"/>
                </a:solidFill>
              </a:ln>
              <a:solidFill>
                <a:srgbClr val="00B0F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258F681-B398-3B26-6F7F-EFCAA1BF67EF}"/>
              </a:ext>
            </a:extLst>
          </p:cNvPr>
          <p:cNvSpPr txBox="1"/>
          <p:nvPr/>
        </p:nvSpPr>
        <p:spPr>
          <a:xfrm>
            <a:off x="1566309" y="603069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342908" rtl="1"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المعجم + فهم المقروء </a:t>
            </a:r>
            <a:r>
              <a:rPr lang="f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kumimoji="0" lang="ar-MA" sz="1800" b="1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الظواهر اللغوية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511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F2D76-1E1B-84C0-C8D4-115774B23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4DB8AEF-23CB-9FCE-8093-3BE47759F840}"/>
              </a:ext>
            </a:extLst>
          </p:cNvPr>
          <p:cNvSpPr/>
          <p:nvPr/>
        </p:nvSpPr>
        <p:spPr>
          <a:xfrm>
            <a:off x="318578" y="585504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30CAC53D-2691-F1C1-805A-C822D33D2974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041A8C13-BBED-AD34-B531-B21B87DD2DA7}"/>
              </a:ext>
            </a:extLst>
          </p:cNvPr>
          <p:cNvSpPr/>
          <p:nvPr/>
        </p:nvSpPr>
        <p:spPr>
          <a:xfrm flipH="1" flipV="1">
            <a:off x="1554054" y="368696"/>
            <a:ext cx="5550227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E998DCF5-0EF2-09CA-3662-902C1F0F182E}"/>
              </a:ext>
            </a:extLst>
          </p:cNvPr>
          <p:cNvSpPr txBox="1"/>
          <p:nvPr/>
        </p:nvSpPr>
        <p:spPr>
          <a:xfrm>
            <a:off x="1745325" y="554185"/>
            <a:ext cx="5145134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تنظيم حصص أسبوع التقويم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1BCC2A0E-BA0E-AADB-E3F8-3F62C4A5D58B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4B4FF85-9460-FE68-558F-3692D818AF35}"/>
              </a:ext>
            </a:extLst>
          </p:cNvPr>
          <p:cNvGrpSpPr/>
          <p:nvPr/>
        </p:nvGrpSpPr>
        <p:grpSpPr>
          <a:xfrm>
            <a:off x="4746712" y="2651851"/>
            <a:ext cx="3798383" cy="1842473"/>
            <a:chOff x="577487" y="2726495"/>
            <a:chExt cx="3798383" cy="184247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6CB5E77A-E49C-D802-7166-6EC63C417BBF}"/>
                </a:ext>
              </a:extLst>
            </p:cNvPr>
            <p:cNvSpPr/>
            <p:nvPr/>
          </p:nvSpPr>
          <p:spPr>
            <a:xfrm>
              <a:off x="577487" y="3200477"/>
              <a:ext cx="3173419" cy="1368491"/>
            </a:xfrm>
            <a:prstGeom prst="roundRect">
              <a:avLst/>
            </a:prstGeom>
            <a:solidFill>
              <a:srgbClr val="D6E9EA"/>
            </a:solidFill>
            <a:ln w="28575">
              <a:solidFill>
                <a:srgbClr val="C000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lvl="0" indent="-171454" algn="just" defTabSz="342908" rtl="1">
                <a:buFont typeface="Arial" panose="020B0604020202020204" pitchFamily="34" charset="0"/>
                <a:buChar char="•"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تقويم جماعي موجه : </a:t>
              </a:r>
              <a:r>
                <a:rPr lang="ar-MA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المعجم + فهم المقروء +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الظواهر اللغوية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87B437E4-BE75-10D0-38C0-BA1F44EA9B78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A84A528-D3AA-07D3-7307-F397B9A4DB23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BC60C1CE-AB20-C663-F866-66D99231AD23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indent="-171454" algn="just" defTabSz="342908" rtl="1"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تفريغ النتائج  </a:t>
              </a:r>
              <a:endParaRPr lang="fr-FR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جماعي للرائز </a:t>
              </a:r>
            </a:p>
            <a:p>
              <a:pPr marR="0" lvl="0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AD873FC9-2607-5A83-372F-853A5A51772E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F4B540F1-D6A2-C959-30EB-12A22EA2E9B9}"/>
              </a:ext>
            </a:extLst>
          </p:cNvPr>
          <p:cNvGrpSpPr/>
          <p:nvPr/>
        </p:nvGrpSpPr>
        <p:grpSpPr>
          <a:xfrm>
            <a:off x="526192" y="1008663"/>
            <a:ext cx="3849679" cy="1620008"/>
            <a:chOff x="526192" y="1156146"/>
            <a:chExt cx="3849679" cy="1620008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C0BDC04A-89D6-AA7C-F31E-BC731C5BEC6E}"/>
                </a:ext>
              </a:extLst>
            </p:cNvPr>
            <p:cNvSpPr/>
            <p:nvPr/>
          </p:nvSpPr>
          <p:spPr>
            <a:xfrm>
              <a:off x="526192" y="1407663"/>
              <a:ext cx="3147295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1600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تقويم فردي : طلاقة + الإنتاج الشفهي 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1600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عمل فردي : شغل المتعلمين بنشاط للمراجعة</a:t>
              </a:r>
            </a:p>
            <a:p>
              <a:pPr marR="0" lvl="0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tabLst/>
                <a:defRPr/>
              </a:pP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D047551A-2F28-F082-9105-C0CAE0C5D48D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917B2707-A762-8913-66CD-8917243E70C2}"/>
              </a:ext>
            </a:extLst>
          </p:cNvPr>
          <p:cNvGrpSpPr/>
          <p:nvPr/>
        </p:nvGrpSpPr>
        <p:grpSpPr>
          <a:xfrm>
            <a:off x="4746712" y="867348"/>
            <a:ext cx="3796439" cy="1746314"/>
            <a:chOff x="4704485" y="1156146"/>
            <a:chExt cx="3796439" cy="1746314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FB1A7AB6-3823-0039-50C6-77E37E450FDC}"/>
                </a:ext>
              </a:extLst>
            </p:cNvPr>
            <p:cNvSpPr/>
            <p:nvPr/>
          </p:nvSpPr>
          <p:spPr>
            <a:xfrm>
              <a:off x="4704485" y="1533969"/>
              <a:ext cx="3147295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تقويم فردي : </a:t>
              </a:r>
              <a:r>
                <a:rPr lang="ar-MA" sz="1600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طلاقة + الإنتاج الشفهي 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1600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عمل فردي : شغل المتعلمين بنشاط للمراجعة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3B1DD2B8-7C1F-1A6D-6A91-F65897DFE91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64D49DB7-375D-32B7-E368-0095376760FC}"/>
              </a:ext>
            </a:extLst>
          </p:cNvPr>
          <p:cNvGrpSpPr/>
          <p:nvPr/>
        </p:nvGrpSpPr>
        <p:grpSpPr>
          <a:xfrm>
            <a:off x="507677" y="2636681"/>
            <a:ext cx="3796438" cy="1675026"/>
            <a:chOff x="4704485" y="2726498"/>
            <a:chExt cx="3796438" cy="1675026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105D03EF-EC2B-5926-5852-A6695E79D308}"/>
                </a:ext>
              </a:extLst>
            </p:cNvPr>
            <p:cNvSpPr/>
            <p:nvPr/>
          </p:nvSpPr>
          <p:spPr>
            <a:xfrm>
              <a:off x="4704485" y="3033033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تقويم جماعي موجه  : فهم المسموع</a:t>
              </a:r>
            </a:p>
            <a:p>
              <a:pPr marL="171454" indent="-171454" algn="just" defTabSz="342908" rtl="1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ar-MA" sz="1600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تقويم جماعي موجه :الإنتاج الكتابيّ </a:t>
              </a: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7EBE51DE-5641-4994-A520-AA02B8F17F45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BE2A584-124E-55F9-85E3-C7506D993A14}"/>
              </a:ext>
            </a:extLst>
          </p:cNvPr>
          <p:cNvGrpSpPr/>
          <p:nvPr/>
        </p:nvGrpSpPr>
        <p:grpSpPr>
          <a:xfrm>
            <a:off x="4691294" y="4432762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16F99610-2CBC-A1BF-4E92-FFEA8C0A38FC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 إنجازات المتعلمين الكتابية 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جماعي للرائز 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F80804DC-ECF4-3F7E-5063-E0BD08AA41E7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0187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519CC-F7E1-FB29-9E8B-84B4B2CF0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0545FD7-2F12-47D3-13E5-7AA88B5838DA}"/>
              </a:ext>
            </a:extLst>
          </p:cNvPr>
          <p:cNvSpPr/>
          <p:nvPr/>
        </p:nvSpPr>
        <p:spPr>
          <a:xfrm>
            <a:off x="318578" y="807380"/>
            <a:ext cx="8518967" cy="5898219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3">
            <a:extLst>
              <a:ext uri="{FF2B5EF4-FFF2-40B4-BE49-F238E27FC236}">
                <a16:creationId xmlns:a16="http://schemas.microsoft.com/office/drawing/2014/main" id="{9D0D3719-5DA4-873A-A3B0-357B9F8263EC}"/>
              </a:ext>
            </a:extLst>
          </p:cNvPr>
          <p:cNvSpPr txBox="1"/>
          <p:nvPr/>
        </p:nvSpPr>
        <p:spPr>
          <a:xfrm>
            <a:off x="1338170" y="426298"/>
            <a:ext cx="6164669" cy="407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strike="noStrike" kern="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الكفايات المعنية بالاختبار – المستوى 2</a:t>
            </a:r>
            <a:r>
              <a:rPr kumimoji="0" lang="ar-MA" sz="3200" b="1" i="0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fr-FR" sz="3200" b="1" i="0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Rectangle: Rounded Corners 11">
            <a:extLst>
              <a:ext uri="{FF2B5EF4-FFF2-40B4-BE49-F238E27FC236}">
                <a16:creationId xmlns:a16="http://schemas.microsoft.com/office/drawing/2014/main" id="{A5CA7A9C-4C55-8744-3EE7-90DDF1F24D35}"/>
              </a:ext>
            </a:extLst>
          </p:cNvPr>
          <p:cNvSpPr/>
          <p:nvPr/>
        </p:nvSpPr>
        <p:spPr>
          <a:xfrm>
            <a:off x="984713" y="1171845"/>
            <a:ext cx="7214755" cy="5320602"/>
          </a:xfrm>
          <a:prstGeom prst="roundRect">
            <a:avLst/>
          </a:prstGeom>
          <a:solidFill>
            <a:srgbClr val="D6E9EA"/>
          </a:solidFill>
          <a:ln>
            <a:solidFill>
              <a:srgbClr val="F2F2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Straight Connector 19">
            <a:extLst>
              <a:ext uri="{FF2B5EF4-FFF2-40B4-BE49-F238E27FC236}">
                <a16:creationId xmlns:a16="http://schemas.microsoft.com/office/drawing/2014/main" id="{25D45F66-0B2E-1CB6-67B3-31966D066444}"/>
              </a:ext>
            </a:extLst>
          </p:cNvPr>
          <p:cNvCxnSpPr>
            <a:cxnSpLocks/>
          </p:cNvCxnSpPr>
          <p:nvPr/>
        </p:nvCxnSpPr>
        <p:spPr>
          <a:xfrm>
            <a:off x="2519461" y="1886265"/>
            <a:ext cx="555989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20">
            <a:extLst>
              <a:ext uri="{FF2B5EF4-FFF2-40B4-BE49-F238E27FC236}">
                <a16:creationId xmlns:a16="http://schemas.microsoft.com/office/drawing/2014/main" id="{1FAA79D5-197D-761B-5C77-2B21FEC354C8}"/>
              </a:ext>
            </a:extLst>
          </p:cNvPr>
          <p:cNvCxnSpPr/>
          <p:nvPr/>
        </p:nvCxnSpPr>
        <p:spPr>
          <a:xfrm>
            <a:off x="2528427" y="2530020"/>
            <a:ext cx="555989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22">
            <a:extLst>
              <a:ext uri="{FF2B5EF4-FFF2-40B4-BE49-F238E27FC236}">
                <a16:creationId xmlns:a16="http://schemas.microsoft.com/office/drawing/2014/main" id="{2BF9BDC9-63D6-B505-EDBA-1381D943BF83}"/>
              </a:ext>
            </a:extLst>
          </p:cNvPr>
          <p:cNvSpPr/>
          <p:nvPr/>
        </p:nvSpPr>
        <p:spPr>
          <a:xfrm>
            <a:off x="7455214" y="1560794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23">
            <a:extLst>
              <a:ext uri="{FF2B5EF4-FFF2-40B4-BE49-F238E27FC236}">
                <a16:creationId xmlns:a16="http://schemas.microsoft.com/office/drawing/2014/main" id="{65C5ECC7-6DD5-F7E3-A8E5-ED9451EB19CA}"/>
              </a:ext>
            </a:extLst>
          </p:cNvPr>
          <p:cNvSpPr/>
          <p:nvPr/>
        </p:nvSpPr>
        <p:spPr>
          <a:xfrm rot="763887">
            <a:off x="7468738" y="2199456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24">
            <a:extLst>
              <a:ext uri="{FF2B5EF4-FFF2-40B4-BE49-F238E27FC236}">
                <a16:creationId xmlns:a16="http://schemas.microsoft.com/office/drawing/2014/main" id="{BC06BC9C-BEDB-EA2A-D348-908241D1E92D}"/>
              </a:ext>
            </a:extLst>
          </p:cNvPr>
          <p:cNvSpPr/>
          <p:nvPr/>
        </p:nvSpPr>
        <p:spPr>
          <a:xfrm>
            <a:off x="7502839" y="2983517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171A2B6-7585-7B5D-68B3-39513EFD100E}"/>
              </a:ext>
            </a:extLst>
          </p:cNvPr>
          <p:cNvSpPr txBox="1"/>
          <p:nvPr/>
        </p:nvSpPr>
        <p:spPr>
          <a:xfrm>
            <a:off x="1280152" y="1171845"/>
            <a:ext cx="6154484" cy="5898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لمهارة الطلاقة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(LF )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 لكفاية التحدث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(PO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فهم المسموع  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(CO1,CO2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7FB9B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توظيف المعجم (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)؛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فهم المقروء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(LC1,LC2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 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توظيف الظواهر اللغوية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(OL2 )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الإنتاج الكتابي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(PE1</a:t>
            </a:r>
            <a:r>
              <a:rPr lang="fr-MA" sz="2400" b="1" kern="0" dirty="0">
                <a:solidFill>
                  <a:srgbClr val="7FB9B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PE2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10" name="Straight Connector 20">
            <a:extLst>
              <a:ext uri="{FF2B5EF4-FFF2-40B4-BE49-F238E27FC236}">
                <a16:creationId xmlns:a16="http://schemas.microsoft.com/office/drawing/2014/main" id="{2E82A7D0-D0CB-A62F-5156-CCBBAFB7E576}"/>
              </a:ext>
            </a:extLst>
          </p:cNvPr>
          <p:cNvCxnSpPr>
            <a:cxnSpLocks/>
          </p:cNvCxnSpPr>
          <p:nvPr/>
        </p:nvCxnSpPr>
        <p:spPr>
          <a:xfrm>
            <a:off x="2599391" y="3333266"/>
            <a:ext cx="555989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24">
            <a:extLst>
              <a:ext uri="{FF2B5EF4-FFF2-40B4-BE49-F238E27FC236}">
                <a16:creationId xmlns:a16="http://schemas.microsoft.com/office/drawing/2014/main" id="{191339AE-AB54-F0BD-B6BC-19AFAB5408CA}"/>
              </a:ext>
            </a:extLst>
          </p:cNvPr>
          <p:cNvSpPr/>
          <p:nvPr/>
        </p:nvSpPr>
        <p:spPr>
          <a:xfrm>
            <a:off x="7502839" y="3701921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20">
            <a:extLst>
              <a:ext uri="{FF2B5EF4-FFF2-40B4-BE49-F238E27FC236}">
                <a16:creationId xmlns:a16="http://schemas.microsoft.com/office/drawing/2014/main" id="{36135BC6-11CD-8699-BFE5-DFF7FD00A755}"/>
              </a:ext>
            </a:extLst>
          </p:cNvPr>
          <p:cNvCxnSpPr>
            <a:cxnSpLocks/>
          </p:cNvCxnSpPr>
          <p:nvPr/>
        </p:nvCxnSpPr>
        <p:spPr>
          <a:xfrm>
            <a:off x="2599391" y="4051670"/>
            <a:ext cx="555989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24">
            <a:extLst>
              <a:ext uri="{FF2B5EF4-FFF2-40B4-BE49-F238E27FC236}">
                <a16:creationId xmlns:a16="http://schemas.microsoft.com/office/drawing/2014/main" id="{B283A2B5-47DF-D2D6-421C-FF4990ECF741}"/>
              </a:ext>
            </a:extLst>
          </p:cNvPr>
          <p:cNvSpPr/>
          <p:nvPr/>
        </p:nvSpPr>
        <p:spPr>
          <a:xfrm>
            <a:off x="7502839" y="4419284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Straight Connector 20">
            <a:extLst>
              <a:ext uri="{FF2B5EF4-FFF2-40B4-BE49-F238E27FC236}">
                <a16:creationId xmlns:a16="http://schemas.microsoft.com/office/drawing/2014/main" id="{626D6EBC-D9BB-2A55-3C0E-BAFBF3CB2479}"/>
              </a:ext>
            </a:extLst>
          </p:cNvPr>
          <p:cNvCxnSpPr>
            <a:cxnSpLocks/>
          </p:cNvCxnSpPr>
          <p:nvPr/>
        </p:nvCxnSpPr>
        <p:spPr>
          <a:xfrm>
            <a:off x="2599391" y="4769033"/>
            <a:ext cx="555989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24">
            <a:extLst>
              <a:ext uri="{FF2B5EF4-FFF2-40B4-BE49-F238E27FC236}">
                <a16:creationId xmlns:a16="http://schemas.microsoft.com/office/drawing/2014/main" id="{026684DC-B75A-9A61-9810-304759845E92}"/>
              </a:ext>
            </a:extLst>
          </p:cNvPr>
          <p:cNvSpPr/>
          <p:nvPr/>
        </p:nvSpPr>
        <p:spPr>
          <a:xfrm>
            <a:off x="7502839" y="504022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id="{92F2B1B6-35C9-D7E3-D775-C7ECFF051E12}"/>
              </a:ext>
            </a:extLst>
          </p:cNvPr>
          <p:cNvSpPr/>
          <p:nvPr/>
        </p:nvSpPr>
        <p:spPr>
          <a:xfrm>
            <a:off x="8079357" y="442916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Oval 24">
            <a:extLst>
              <a:ext uri="{FF2B5EF4-FFF2-40B4-BE49-F238E27FC236}">
                <a16:creationId xmlns:a16="http://schemas.microsoft.com/office/drawing/2014/main" id="{1783D15F-EA35-1448-AE64-A2F419C73A4C}"/>
              </a:ext>
            </a:extLst>
          </p:cNvPr>
          <p:cNvSpPr/>
          <p:nvPr/>
        </p:nvSpPr>
        <p:spPr>
          <a:xfrm>
            <a:off x="7502839" y="5836501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" name="Straight Connector 20">
            <a:extLst>
              <a:ext uri="{FF2B5EF4-FFF2-40B4-BE49-F238E27FC236}">
                <a16:creationId xmlns:a16="http://schemas.microsoft.com/office/drawing/2014/main" id="{BE2F5B07-F070-9F2E-27A3-4C465DFAA2ED}"/>
              </a:ext>
            </a:extLst>
          </p:cNvPr>
          <p:cNvCxnSpPr>
            <a:cxnSpLocks/>
          </p:cNvCxnSpPr>
          <p:nvPr/>
        </p:nvCxnSpPr>
        <p:spPr>
          <a:xfrm>
            <a:off x="2599391" y="5487788"/>
            <a:ext cx="555989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20">
            <a:extLst>
              <a:ext uri="{FF2B5EF4-FFF2-40B4-BE49-F238E27FC236}">
                <a16:creationId xmlns:a16="http://schemas.microsoft.com/office/drawing/2014/main" id="{C333A6EE-3550-7B84-38A4-FADADE0D1F88}"/>
              </a:ext>
            </a:extLst>
          </p:cNvPr>
          <p:cNvCxnSpPr>
            <a:cxnSpLocks/>
          </p:cNvCxnSpPr>
          <p:nvPr/>
        </p:nvCxnSpPr>
        <p:spPr>
          <a:xfrm>
            <a:off x="2423552" y="6186250"/>
            <a:ext cx="555989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1904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2648856F-6333-246A-BB1E-178FB03130A4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7B4218D1-7DA1-D836-B9E6-1089B6592CD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67639173-9D6C-E30E-BE0C-3D6C11A668EA}"/>
              </a:ext>
            </a:extLst>
          </p:cNvPr>
          <p:cNvSpPr txBox="1"/>
          <p:nvPr/>
        </p:nvSpPr>
        <p:spPr>
          <a:xfrm>
            <a:off x="1520890" y="1428082"/>
            <a:ext cx="6102220" cy="3734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اليوم الثالث</a:t>
            </a:r>
          </a:p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توظيف المعجم ( 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</a:p>
          <a:p>
            <a:pPr marL="0" marR="0" lvl="0" indent="0" algn="ct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فهم المقروء</a:t>
            </a:r>
            <a:r>
              <a:rPr kumimoji="0" lang="fr-MA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MA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(LC1,LC2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marL="0" marR="0" lvl="0" indent="0" algn="ct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توظيف الظواهر اللغوية</a:t>
            </a:r>
            <a:r>
              <a:rPr kumimoji="0" lang="fr-MA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(OL2 ) </a:t>
            </a:r>
            <a:endParaRPr kumimoji="0" lang="ar-MA" b="1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 rtl="1">
              <a:lnSpc>
                <a:spcPct val="150000"/>
              </a:lnSpc>
              <a:defRPr/>
            </a:pPr>
            <a:endParaRPr lang="ar-MA" sz="32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893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B5B2E-9E59-DDC9-279A-BD8D45D5A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Ellipse 62">
            <a:extLst>
              <a:ext uri="{FF2B5EF4-FFF2-40B4-BE49-F238E27FC236}">
                <a16:creationId xmlns:a16="http://schemas.microsoft.com/office/drawing/2014/main" id="{455370B2-1BAE-E675-2324-528DAF303602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C39CDD32-35CC-F842-5DFA-569ADD10CFDF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364565C3-A493-FD0D-58E9-F04DC3731D2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6C19279-8B65-0172-9890-AC3279787C94}"/>
              </a:ext>
            </a:extLst>
          </p:cNvPr>
          <p:cNvSpPr txBox="1"/>
          <p:nvPr/>
        </p:nvSpPr>
        <p:spPr>
          <a:xfrm>
            <a:off x="1058895" y="1613562"/>
            <a:ext cx="7026210" cy="31146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MA" sz="32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lvl="0" indent="0" algn="ct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lang="ar-MA" sz="4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تقويم جماعي لكفاية توظيف المعجم ( </a:t>
            </a:r>
            <a:r>
              <a:rPr lang="fr-FR" sz="36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ar-MA" sz="36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ar-MA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فهم المقروء</a:t>
            </a:r>
            <a:r>
              <a: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(LC1,LC2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marL="0" marR="0" lvl="0" indent="0" algn="ct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توظيف الظواهر اللغوية</a:t>
            </a:r>
            <a:r>
              <a: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(OL2 )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423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FA087-851D-2DD6-1DB9-8DF29B3D4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7F3979FE-8602-382E-7CCA-4A125E58AFC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06E47FC6-308B-AFF3-1DE5-8DA6D95FFEA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8C89B3B4-57FB-3FD8-1CDB-CD78560C11AD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7A7C8616-6DBA-D950-D646-4739969D3E04}"/>
              </a:ext>
            </a:extLst>
          </p:cNvPr>
          <p:cNvSpPr txBox="1"/>
          <p:nvPr/>
        </p:nvSpPr>
        <p:spPr>
          <a:xfrm>
            <a:off x="1670179" y="2974286"/>
            <a:ext cx="5828855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موجهات تمرير رائز المعجم</a:t>
            </a:r>
          </a:p>
        </p:txBody>
      </p:sp>
    </p:spTree>
    <p:extLst>
      <p:ext uri="{BB962C8B-B14F-4D97-AF65-F5344CB8AC3E}">
        <p14:creationId xmlns:p14="http://schemas.microsoft.com/office/powerpoint/2010/main" val="1075452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5F901-BA02-861A-8EAA-BB966A329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503F6C8-60D6-86D0-932A-47B5D119D52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FDD2C28-C476-3660-0EC2-F36D14136274}"/>
              </a:ext>
            </a:extLst>
          </p:cNvPr>
          <p:cNvSpPr/>
          <p:nvPr/>
        </p:nvSpPr>
        <p:spPr>
          <a:xfrm>
            <a:off x="138046" y="156161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F83A1DF6-E702-1740-EE11-5889F251273A}"/>
              </a:ext>
            </a:extLst>
          </p:cNvPr>
          <p:cNvGrpSpPr/>
          <p:nvPr/>
        </p:nvGrpSpPr>
        <p:grpSpPr>
          <a:xfrm>
            <a:off x="371475" y="913881"/>
            <a:ext cx="8378566" cy="560121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581627A-B844-4F26-AC04-018115462F0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19D9E406-ECEE-457B-F992-F7F045BDB119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799E9C8E-5D77-BC8A-BE52-BC97235EFB80}"/>
              </a:ext>
            </a:extLst>
          </p:cNvPr>
          <p:cNvSpPr/>
          <p:nvPr/>
        </p:nvSpPr>
        <p:spPr>
          <a:xfrm>
            <a:off x="8111916" y="588282"/>
            <a:ext cx="384375" cy="442399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081DE9DD-55D9-3FD3-D410-8A9631AF22B7}"/>
              </a:ext>
            </a:extLst>
          </p:cNvPr>
          <p:cNvSpPr txBox="1"/>
          <p:nvPr/>
        </p:nvSpPr>
        <p:spPr>
          <a:xfrm>
            <a:off x="1325357" y="189750"/>
            <a:ext cx="6164669" cy="671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الأسناد المعتمدة لتقويم المعجم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E1D0A87E-E054-1A7B-1840-B3C2C5505D65}"/>
              </a:ext>
            </a:extLst>
          </p:cNvPr>
          <p:cNvSpPr txBox="1"/>
          <p:nvPr/>
        </p:nvSpPr>
        <p:spPr>
          <a:xfrm>
            <a:off x="1325357" y="974592"/>
            <a:ext cx="6164669" cy="644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المعجم ص 6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7D6F61-C274-D8D4-CAD2-EBD6E05501AA}"/>
              </a:ext>
            </a:extLst>
          </p:cNvPr>
          <p:cNvSpPr/>
          <p:nvPr/>
        </p:nvSpPr>
        <p:spPr>
          <a:xfrm>
            <a:off x="1983613" y="1945048"/>
            <a:ext cx="4851400" cy="26079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36396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7BD94-44E9-DE85-3DA1-B58A95B99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FB69B37-87D9-FC82-AF34-08A5BF6FE16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AC23086-A396-458F-7C7A-4FF3B8D90045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EAE2C821-244E-AB2A-1175-61BFEDD46134}"/>
              </a:ext>
            </a:extLst>
          </p:cNvPr>
          <p:cNvGrpSpPr/>
          <p:nvPr/>
        </p:nvGrpSpPr>
        <p:grpSpPr>
          <a:xfrm>
            <a:off x="266700" y="904875"/>
            <a:ext cx="8635741" cy="5610225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4F057E5-103F-8686-0E35-C9C00A02A3D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D3E07E6E-2E52-B7E5-4EDB-80D2A0AFCE7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8B5C06D0-BF93-146F-B5D9-0B370390DDE9}"/>
              </a:ext>
            </a:extLst>
          </p:cNvPr>
          <p:cNvSpPr/>
          <p:nvPr/>
        </p:nvSpPr>
        <p:spPr>
          <a:xfrm>
            <a:off x="8102946" y="627332"/>
            <a:ext cx="412950" cy="39396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5DFFEA18-8C86-667A-9039-CFB6C52E1343}"/>
              </a:ext>
            </a:extLst>
          </p:cNvPr>
          <p:cNvSpPr txBox="1"/>
          <p:nvPr/>
        </p:nvSpPr>
        <p:spPr>
          <a:xfrm>
            <a:off x="1245593" y="180612"/>
            <a:ext cx="6164669" cy="671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موجهات تمرير رائز المعجم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7D30975-EEC8-A0F5-679F-9F34BAED798D}"/>
              </a:ext>
            </a:extLst>
          </p:cNvPr>
          <p:cNvSpPr txBox="1"/>
          <p:nvPr/>
        </p:nvSpPr>
        <p:spPr>
          <a:xfrm>
            <a:off x="266700" y="2784496"/>
            <a:ext cx="8483341" cy="3257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28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يمرر رائز المعجم </a:t>
            </a:r>
            <a:r>
              <a:rPr lang="ar-MA" sz="28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جماعيا</a:t>
            </a:r>
            <a:r>
              <a:rPr lang="a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وتحرر الإجابات على الكراسة؛</a:t>
            </a:r>
          </a:p>
          <a:p>
            <a:pPr algn="just" rtl="1">
              <a:lnSpc>
                <a:spcPct val="150000"/>
              </a:lnSpc>
            </a:pPr>
            <a:r>
              <a:rPr lang="ar-MA" sz="28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يوجه الأستاذ المتعلمين إلى فتح كراسات التقويم على الصفحة 6؛</a:t>
            </a:r>
          </a:p>
          <a:p>
            <a:pPr algn="just" rtl="1">
              <a:lnSpc>
                <a:spcPct val="150000"/>
              </a:lnSpc>
            </a:pPr>
            <a:r>
              <a:rPr lang="ar-MA" sz="28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يشرح الأستاذ المطلوب للمتعلمين، ويقدم التمرين جملة </a:t>
            </a:r>
            <a:r>
              <a:rPr lang="ar-MA" sz="2800" b="1" kern="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جملة</a:t>
            </a:r>
            <a:r>
              <a:rPr lang="a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لتخفيف الحمولة المعرفية؛</a:t>
            </a:r>
          </a:p>
          <a:p>
            <a:pPr algn="just" rtl="1">
              <a:lnSpc>
                <a:spcPct val="150000"/>
              </a:lnSpc>
            </a:pPr>
            <a:r>
              <a:rPr lang="ar-MA" sz="28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بعد كل جملة يترك لهم مدة كافية للإجابة كتابة على كراساتهم.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CDAF144-6D2E-A654-E075-005613D1C9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099" y="1352710"/>
            <a:ext cx="8178542" cy="86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283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F1B49-7EFA-41BF-B55A-C8C5637C2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27A1E27-5559-1350-FF5D-A04CD98E7B8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8192270-482B-C8F5-72B9-A730551AA3E1}"/>
              </a:ext>
            </a:extLst>
          </p:cNvPr>
          <p:cNvSpPr/>
          <p:nvPr/>
        </p:nvSpPr>
        <p:spPr>
          <a:xfrm>
            <a:off x="138046" y="156161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CBF391BE-D1B4-EB3B-9AEC-662D8B8D824F}"/>
              </a:ext>
            </a:extLst>
          </p:cNvPr>
          <p:cNvGrpSpPr/>
          <p:nvPr/>
        </p:nvGrpSpPr>
        <p:grpSpPr>
          <a:xfrm>
            <a:off x="371475" y="913881"/>
            <a:ext cx="8378566" cy="560121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F5C2535-803E-00AB-08FA-8744B1FF00CF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43E624CB-D3D6-C309-C104-F2D12E51076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7F9AA377-2C6D-3ABF-C52D-0BF891987EEF}"/>
              </a:ext>
            </a:extLst>
          </p:cNvPr>
          <p:cNvSpPr/>
          <p:nvPr/>
        </p:nvSpPr>
        <p:spPr>
          <a:xfrm>
            <a:off x="8111916" y="588282"/>
            <a:ext cx="384375" cy="442399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EBCFECC0-4D4B-53A7-97D9-C16DDFAAD7C6}"/>
              </a:ext>
            </a:extLst>
          </p:cNvPr>
          <p:cNvSpPr txBox="1"/>
          <p:nvPr/>
        </p:nvSpPr>
        <p:spPr>
          <a:xfrm>
            <a:off x="1325357" y="189750"/>
            <a:ext cx="6164669" cy="671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معايير تصحيح رائز المعجم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58EA8FA-B32F-0712-8E6A-9F7520764F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00038"/>
              </p:ext>
            </p:extLst>
          </p:nvPr>
        </p:nvGraphicFramePr>
        <p:xfrm>
          <a:off x="437195" y="2434982"/>
          <a:ext cx="8247122" cy="4080118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818612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2166607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2781264">
                  <a:extLst>
                    <a:ext uri="{9D8B030D-6E8A-4147-A177-3AD203B41FA5}">
                      <a16:colId xmlns:a16="http://schemas.microsoft.com/office/drawing/2014/main" val="627246045"/>
                    </a:ext>
                  </a:extLst>
                </a:gridCol>
                <a:gridCol w="2480639">
                  <a:extLst>
                    <a:ext uri="{9D8B030D-6E8A-4147-A177-3AD203B41FA5}">
                      <a16:colId xmlns:a16="http://schemas.microsoft.com/office/drawing/2014/main" val="3004141591"/>
                    </a:ext>
                  </a:extLst>
                </a:gridCol>
              </a:tblGrid>
              <a:tr h="123452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الرمز </a:t>
                      </a:r>
                      <a:endParaRPr lang="fr-MA" sz="28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متحكم:</a:t>
                      </a:r>
                      <a:endParaRPr lang="fr-MA" sz="28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8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</a:t>
                      </a:r>
                      <a:endParaRPr lang="fr-MA" sz="28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في طور التحكم: </a:t>
                      </a:r>
                      <a:endParaRPr lang="fr-MA" sz="28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8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</a:t>
                      </a:r>
                      <a:endParaRPr lang="fr-MA" sz="28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غير متحكم:</a:t>
                      </a:r>
                      <a:endParaRPr lang="fr-MA" sz="28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8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</a:t>
                      </a:r>
                      <a:endParaRPr lang="fr-MA" sz="28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37174333"/>
                  </a:ext>
                </a:extLst>
              </a:tr>
              <a:tr h="2845598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fr-FR" sz="4400" kern="1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</a:t>
                      </a:r>
                      <a:endParaRPr lang="fr-MA" sz="2400" kern="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أكمل التلميذ بشكل صحيح 3 أو 4  جمل.</a:t>
                      </a:r>
                      <a:endParaRPr lang="fr-MA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أكمل التلميذ بشكل صحيح  جملتين أو جملة واحدة.</a:t>
                      </a:r>
                      <a:endParaRPr lang="fr-MA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لم يكمل التلميذ بشكل صحيح أية جملة.</a:t>
                      </a:r>
                      <a:endParaRPr lang="fr-MA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4188CA19-60B1-2D6E-F9BF-500095F01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5" y="1132874"/>
            <a:ext cx="8178542" cy="86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829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E4030-DA1E-E7D1-29F1-D28D3F6C5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0098080-8D82-306C-3BE9-08DEDC40AD8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4A979E0-09CA-F168-AEAB-AD306AEBA211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6C9EB918-C8AA-EF2B-312F-D4D57AA30B74}"/>
              </a:ext>
            </a:extLst>
          </p:cNvPr>
          <p:cNvGrpSpPr/>
          <p:nvPr/>
        </p:nvGrpSpPr>
        <p:grpSpPr>
          <a:xfrm>
            <a:off x="371475" y="381001"/>
            <a:ext cx="8378566" cy="6134100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C8AC6CC-1E99-509C-573D-9CBB02CFB1CB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779E8418-CBFF-1C73-1CC1-D37746232FC0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8" name="Flèche : bas 7">
            <a:extLst>
              <a:ext uri="{FF2B5EF4-FFF2-40B4-BE49-F238E27FC236}">
                <a16:creationId xmlns:a16="http://schemas.microsoft.com/office/drawing/2014/main" id="{736E5437-F974-E830-2838-FE0075066D07}"/>
              </a:ext>
            </a:extLst>
          </p:cNvPr>
          <p:cNvSpPr/>
          <p:nvPr/>
        </p:nvSpPr>
        <p:spPr>
          <a:xfrm>
            <a:off x="2481829" y="842164"/>
            <a:ext cx="4197815" cy="5672937"/>
          </a:xfrm>
          <a:prstGeom prst="downArrow">
            <a:avLst>
              <a:gd name="adj1" fmla="val 71783"/>
              <a:gd name="adj2" fmla="val 4031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9B0F9943-0A3F-D7C6-1F0D-B62F741F5A5E}"/>
              </a:ext>
            </a:extLst>
          </p:cNvPr>
          <p:cNvSpPr txBox="1"/>
          <p:nvPr/>
        </p:nvSpPr>
        <p:spPr>
          <a:xfrm>
            <a:off x="1372593" y="3184656"/>
            <a:ext cx="6164669" cy="7870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تمرير رائز المعجم </a:t>
            </a:r>
            <a:endParaRPr kumimoji="0" lang="fr-FR" sz="7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84304F1-ED57-567C-6A00-BCA0AFFDAE97}"/>
              </a:ext>
            </a:extLst>
          </p:cNvPr>
          <p:cNvSpPr/>
          <p:nvPr/>
        </p:nvSpPr>
        <p:spPr>
          <a:xfrm>
            <a:off x="1537060" y="381000"/>
            <a:ext cx="6047396" cy="609599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748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2EAF9-3C0F-0BFB-807B-528DCD02C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3AC6D50-D3C6-A22D-FD8A-31A5B50FB83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BEEE511-B8E6-8A24-9F52-968D6B1CAF48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F4C10C6-7528-F242-2BD5-71FC8333B264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26594060-CCAE-1CFF-7F1D-D27F4BABC8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D865C2B-5AC7-BD13-0697-2D922F69A2FD}"/>
              </a:ext>
            </a:extLst>
          </p:cNvPr>
          <p:cNvSpPr txBox="1"/>
          <p:nvPr/>
        </p:nvSpPr>
        <p:spPr>
          <a:xfrm>
            <a:off x="413403" y="3342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يقرأ الأستاذ الجملة ويدعو المتعلمين لكتابة المفردة المناسبة لإكمال الجملة.</a:t>
            </a:r>
          </a:p>
        </p:txBody>
      </p:sp>
    </p:spTree>
    <p:extLst>
      <p:ext uri="{BB962C8B-B14F-4D97-AF65-F5344CB8AC3E}">
        <p14:creationId xmlns:p14="http://schemas.microsoft.com/office/powerpoint/2010/main" val="491368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8E8D1-8330-9C8B-ED7D-A7EFC1FFA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07D0690-179E-12BD-D5E2-2122D4C9F82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A60EC6D-3DE6-7770-95F7-0C9205057A8A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511293C-B7CC-286B-77B6-2537F951421F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B04A73D0-7966-2AEB-D671-16CBFF360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8C20EE3-08DC-FDDD-ADD5-F11AEFD07C83}"/>
              </a:ext>
            </a:extLst>
          </p:cNvPr>
          <p:cNvSpPr txBox="1"/>
          <p:nvPr/>
        </p:nvSpPr>
        <p:spPr>
          <a:xfrm>
            <a:off x="413403" y="35030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يقرأ الأستاذ الجملة ويدعو المتعلمين لكتابة المفردة المناسبة لإكمال الجملة.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0166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A4A3F-5B51-F6FF-BA22-391B9AC5B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F30BE4F-766E-6439-9477-224ACD1CC2A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7AA5CB8-4E57-77FC-BD03-474846A4D0A9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5BF28BD-F2EF-CCDB-258C-7174E698ECB7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5C5DA3AA-A8C1-1ACA-196A-CDA4BC856E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18D8928-F46B-8A9F-0C04-E17D42ED51B6}"/>
              </a:ext>
            </a:extLst>
          </p:cNvPr>
          <p:cNvSpPr txBox="1"/>
          <p:nvPr/>
        </p:nvSpPr>
        <p:spPr>
          <a:xfrm>
            <a:off x="413403" y="36210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يقرأ الأستاذ الجملة ويدعو المتعلمين لكتابة المفردة المناسبة لإكمال الجملة.</a:t>
            </a:r>
          </a:p>
        </p:txBody>
      </p:sp>
    </p:spTree>
    <p:extLst>
      <p:ext uri="{BB962C8B-B14F-4D97-AF65-F5344CB8AC3E}">
        <p14:creationId xmlns:p14="http://schemas.microsoft.com/office/powerpoint/2010/main" val="948549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3CB10-06E6-D66F-9545-3C2311E50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134B4AA-720C-7D22-E864-C48CB1D1239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CDCCE7B-4929-D6C6-1D25-20A0633315C9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08A66CF-C854-6B45-DBF1-21BBC3761475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6DEC1FF6-0E69-BE94-6B5E-ED90347E44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BA2529D-D906-CE0D-82A5-BB232D875AD1}"/>
              </a:ext>
            </a:extLst>
          </p:cNvPr>
          <p:cNvSpPr txBox="1"/>
          <p:nvPr/>
        </p:nvSpPr>
        <p:spPr>
          <a:xfrm>
            <a:off x="413403" y="29922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يقرأ الأستاذ الجملة ويدعو المتعلمين لكتابة المفردة المناسبة لإكمال الجملة.</a:t>
            </a:r>
          </a:p>
        </p:txBody>
      </p:sp>
    </p:spTree>
    <p:extLst>
      <p:ext uri="{BB962C8B-B14F-4D97-AF65-F5344CB8AC3E}">
        <p14:creationId xmlns:p14="http://schemas.microsoft.com/office/powerpoint/2010/main" val="429765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6FCAB-ACBB-82A9-1148-074AD2E2A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Ellipse 62">
            <a:extLst>
              <a:ext uri="{FF2B5EF4-FFF2-40B4-BE49-F238E27FC236}">
                <a16:creationId xmlns:a16="http://schemas.microsoft.com/office/drawing/2014/main" id="{D5F9A541-08E0-A15C-65A5-DEF8CDFD90FE}"/>
              </a:ext>
            </a:extLst>
          </p:cNvPr>
          <p:cNvSpPr/>
          <p:nvPr/>
        </p:nvSpPr>
        <p:spPr>
          <a:xfrm>
            <a:off x="814293" y="23205"/>
            <a:ext cx="7515414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A67E2529-268D-06F2-F977-C59CCF0BB10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7A48E44C-918D-B43D-D19B-23661E7891F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AAAB0E19-F244-9408-99C7-7745DC7270E5}"/>
              </a:ext>
            </a:extLst>
          </p:cNvPr>
          <p:cNvSpPr txBox="1"/>
          <p:nvPr/>
        </p:nvSpPr>
        <p:spPr>
          <a:xfrm>
            <a:off x="814293" y="2107904"/>
            <a:ext cx="7297705" cy="23426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تقويم جماعي لكفاية توظيف المعجم ( </a:t>
            </a:r>
            <a:r>
              <a:rPr lang="fr-FR" sz="20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ar-MA" sz="20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0" marR="0" lvl="0" indent="0" algn="ct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lang="ar-MA" sz="36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تقويم جماعي لكفاية فهم المقروء</a:t>
            </a:r>
            <a:r>
              <a:rPr lang="fr-MA" sz="36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)</a:t>
            </a:r>
            <a:r>
              <a:rPr lang="ar-MA" sz="36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6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(LC1,LC2</a:t>
            </a:r>
            <a:r>
              <a:rPr lang="ar-MA" sz="36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lvl="0" indent="0" algn="ct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توظيف الظواهر اللغوية</a:t>
            </a:r>
            <a:r>
              <a: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(OL2 )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360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FFF74-AF90-94B1-300D-61A579061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5C8DE1A-8201-846C-BD49-B2B157009B8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E84C8DD4-885C-A70A-143A-DF5F56A21A19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48C8DFFE-BFCD-0B8D-50B1-8156D63ED18B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AD59EA5B-6EEB-75A0-EF06-CD1673F9B06B}"/>
              </a:ext>
            </a:extLst>
          </p:cNvPr>
          <p:cNvSpPr txBox="1"/>
          <p:nvPr/>
        </p:nvSpPr>
        <p:spPr>
          <a:xfrm>
            <a:off x="1670179" y="2974286"/>
            <a:ext cx="5828855" cy="13832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موجهات تمرير رائز فهم المقروء</a:t>
            </a:r>
          </a:p>
        </p:txBody>
      </p:sp>
    </p:spTree>
    <p:extLst>
      <p:ext uri="{BB962C8B-B14F-4D97-AF65-F5344CB8AC3E}">
        <p14:creationId xmlns:p14="http://schemas.microsoft.com/office/powerpoint/2010/main" val="2673998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FEE08-6B04-F207-81C6-A550442D2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B6DBA8F-FCA6-4052-8CB4-D806DC9113F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7CE46A2-6F2C-E2CC-E403-92C914C2653F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294E07D7-F67A-5082-71BD-67A9C9BF62BE}"/>
              </a:ext>
            </a:extLst>
          </p:cNvPr>
          <p:cNvGrpSpPr/>
          <p:nvPr/>
        </p:nvGrpSpPr>
        <p:grpSpPr>
          <a:xfrm>
            <a:off x="266700" y="904875"/>
            <a:ext cx="8635741" cy="5772513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82091C5-EFC2-DF02-9721-2F467A7DB940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8FC61C6E-6D92-EA1C-10F5-BE96D58985C9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6FFCAA97-0CF6-F470-4A6C-75BB6D74F779}"/>
              </a:ext>
            </a:extLst>
          </p:cNvPr>
          <p:cNvSpPr/>
          <p:nvPr/>
        </p:nvSpPr>
        <p:spPr>
          <a:xfrm>
            <a:off x="8102946" y="627332"/>
            <a:ext cx="412950" cy="39396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6B4D0642-9113-D9FD-482B-65A6C05EA058}"/>
              </a:ext>
            </a:extLst>
          </p:cNvPr>
          <p:cNvSpPr txBox="1"/>
          <p:nvPr/>
        </p:nvSpPr>
        <p:spPr>
          <a:xfrm>
            <a:off x="1245593" y="180612"/>
            <a:ext cx="6164669" cy="671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متن الوضعية التقويمية</a:t>
            </a:r>
            <a:r>
              <a:rPr lang="f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لفهم المقروء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3A50119-607D-B821-9168-A87D6CFFE5BA}"/>
              </a:ext>
            </a:extLst>
          </p:cNvPr>
          <p:cNvSpPr txBox="1"/>
          <p:nvPr/>
        </p:nvSpPr>
        <p:spPr>
          <a:xfrm>
            <a:off x="4048319" y="6257068"/>
            <a:ext cx="1028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</a:t>
            </a:r>
            <a:r>
              <a:rPr lang="ar-MA" sz="20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MA" sz="2000" b="1" kern="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634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334EB-3A15-9D0C-18C5-F4F3E7C85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0B32250-0F3B-1B38-B805-78E971D84C1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ED294AE-A130-7BF7-CAB5-9E8F70F5F418}"/>
              </a:ext>
            </a:extLst>
          </p:cNvPr>
          <p:cNvSpPr/>
          <p:nvPr/>
        </p:nvSpPr>
        <p:spPr>
          <a:xfrm>
            <a:off x="138046" y="156161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2B48741D-C328-7034-CCD1-019CE6FCAE03}"/>
              </a:ext>
            </a:extLst>
          </p:cNvPr>
          <p:cNvGrpSpPr/>
          <p:nvPr/>
        </p:nvGrpSpPr>
        <p:grpSpPr>
          <a:xfrm>
            <a:off x="259034" y="1017890"/>
            <a:ext cx="8603444" cy="560121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6EA138A-4A42-78BA-4B9F-CADAC13C069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1DAF3E14-0617-4A95-BD39-EF8DD3054729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25FC0AD6-2B4C-E816-5577-3EE6D2C07AEC}"/>
              </a:ext>
            </a:extLst>
          </p:cNvPr>
          <p:cNvSpPr/>
          <p:nvPr/>
        </p:nvSpPr>
        <p:spPr>
          <a:xfrm>
            <a:off x="8044559" y="662128"/>
            <a:ext cx="384375" cy="442399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63E1E747-646A-1978-80BF-C55A3DCF3B20}"/>
              </a:ext>
            </a:extLst>
          </p:cNvPr>
          <p:cNvSpPr txBox="1"/>
          <p:nvPr/>
        </p:nvSpPr>
        <p:spPr>
          <a:xfrm>
            <a:off x="1325357" y="189750"/>
            <a:ext cx="6164669" cy="671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الأسناد المعتمدة لتقويم فهم المقروء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567C904-D746-6AFC-9EA4-4511FA89B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8699" y="1332552"/>
            <a:ext cx="3793823" cy="41344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7E7DB8-ABA6-FDDF-F87C-F65E339307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959" y="1309618"/>
            <a:ext cx="4052716" cy="413448"/>
          </a:xfrm>
          <a:prstGeom prst="rect">
            <a:avLst/>
          </a:prstGeom>
        </p:spPr>
      </p:pic>
      <p:sp>
        <p:nvSpPr>
          <p:cNvPr id="8" name="TextBox 13">
            <a:extLst>
              <a:ext uri="{FF2B5EF4-FFF2-40B4-BE49-F238E27FC236}">
                <a16:creationId xmlns:a16="http://schemas.microsoft.com/office/drawing/2014/main" id="{CFEFE54A-C0AC-8497-80DE-FB987A644C7D}"/>
              </a:ext>
            </a:extLst>
          </p:cNvPr>
          <p:cNvSpPr txBox="1"/>
          <p:nvPr/>
        </p:nvSpPr>
        <p:spPr>
          <a:xfrm>
            <a:off x="6543776" y="3442250"/>
            <a:ext cx="719315" cy="370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 6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60B1CA17-5216-BDA3-3697-13863D29960B}"/>
              </a:ext>
            </a:extLst>
          </p:cNvPr>
          <p:cNvCxnSpPr>
            <a:cxnSpLocks/>
          </p:cNvCxnSpPr>
          <p:nvPr/>
        </p:nvCxnSpPr>
        <p:spPr>
          <a:xfrm>
            <a:off x="4661875" y="1193800"/>
            <a:ext cx="0" cy="4895665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3">
            <a:extLst>
              <a:ext uri="{FF2B5EF4-FFF2-40B4-BE49-F238E27FC236}">
                <a16:creationId xmlns:a16="http://schemas.microsoft.com/office/drawing/2014/main" id="{B2862121-F4CE-6CEE-221C-DFEC8AD0EA4F}"/>
              </a:ext>
            </a:extLst>
          </p:cNvPr>
          <p:cNvSpPr txBox="1"/>
          <p:nvPr/>
        </p:nvSpPr>
        <p:spPr>
          <a:xfrm>
            <a:off x="6265930" y="5534935"/>
            <a:ext cx="1275009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 7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4" name="TextBox 13">
            <a:extLst>
              <a:ext uri="{FF2B5EF4-FFF2-40B4-BE49-F238E27FC236}">
                <a16:creationId xmlns:a16="http://schemas.microsoft.com/office/drawing/2014/main" id="{0704D757-FB26-C42D-C1BE-5E6D931D1968}"/>
              </a:ext>
            </a:extLst>
          </p:cNvPr>
          <p:cNvSpPr txBox="1"/>
          <p:nvPr/>
        </p:nvSpPr>
        <p:spPr>
          <a:xfrm>
            <a:off x="1782812" y="5530232"/>
            <a:ext cx="1275009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 7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Signe de multiplication 20">
            <a:extLst>
              <a:ext uri="{FF2B5EF4-FFF2-40B4-BE49-F238E27FC236}">
                <a16:creationId xmlns:a16="http://schemas.microsoft.com/office/drawing/2014/main" id="{94E31D01-CF07-D4BF-3FD3-1FF77B805C34}"/>
              </a:ext>
            </a:extLst>
          </p:cNvPr>
          <p:cNvSpPr/>
          <p:nvPr/>
        </p:nvSpPr>
        <p:spPr>
          <a:xfrm>
            <a:off x="5647273" y="2822709"/>
            <a:ext cx="229365" cy="362022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Signe de multiplication 24">
            <a:extLst>
              <a:ext uri="{FF2B5EF4-FFF2-40B4-BE49-F238E27FC236}">
                <a16:creationId xmlns:a16="http://schemas.microsoft.com/office/drawing/2014/main" id="{4A77DE0F-3091-C0BF-8DDF-978CE19312C1}"/>
              </a:ext>
            </a:extLst>
          </p:cNvPr>
          <p:cNvSpPr/>
          <p:nvPr/>
        </p:nvSpPr>
        <p:spPr>
          <a:xfrm>
            <a:off x="1139679" y="3075445"/>
            <a:ext cx="229365" cy="362022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Signe de multiplication 25">
            <a:extLst>
              <a:ext uri="{FF2B5EF4-FFF2-40B4-BE49-F238E27FC236}">
                <a16:creationId xmlns:a16="http://schemas.microsoft.com/office/drawing/2014/main" id="{F499C5C4-04EF-8513-B2AA-DDACE1FE8C5E}"/>
              </a:ext>
            </a:extLst>
          </p:cNvPr>
          <p:cNvSpPr/>
          <p:nvPr/>
        </p:nvSpPr>
        <p:spPr>
          <a:xfrm>
            <a:off x="1139679" y="4293566"/>
            <a:ext cx="229365" cy="362022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2CD63EC-E897-C968-04EF-F4DE43EE0DE7}"/>
              </a:ext>
            </a:extLst>
          </p:cNvPr>
          <p:cNvSpPr txBox="1"/>
          <p:nvPr/>
        </p:nvSpPr>
        <p:spPr>
          <a:xfrm>
            <a:off x="567268" y="6121381"/>
            <a:ext cx="80652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** ملاحظة: الاختيارات المعلمة بعلامة × هي الإجابات الصحيحة.</a:t>
            </a:r>
            <a:endParaRPr lang="fr-MA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Signe de multiplication 6">
            <a:extLst>
              <a:ext uri="{FF2B5EF4-FFF2-40B4-BE49-F238E27FC236}">
                <a16:creationId xmlns:a16="http://schemas.microsoft.com/office/drawing/2014/main" id="{50585E85-0D19-FFD7-9781-03609A4ED777}"/>
              </a:ext>
            </a:extLst>
          </p:cNvPr>
          <p:cNvSpPr/>
          <p:nvPr/>
        </p:nvSpPr>
        <p:spPr>
          <a:xfrm>
            <a:off x="5605587" y="4635099"/>
            <a:ext cx="229365" cy="362022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67520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F1E91-B252-A6A7-F36E-229122F3D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1970A6C-9319-8146-CC2A-F438D82D499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36BD770-76B8-10FD-9701-8F5174222A98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009E2970-C6BD-8414-2069-E8C7A15BCB06}"/>
              </a:ext>
            </a:extLst>
          </p:cNvPr>
          <p:cNvGrpSpPr/>
          <p:nvPr/>
        </p:nvGrpSpPr>
        <p:grpSpPr>
          <a:xfrm>
            <a:off x="266700" y="904875"/>
            <a:ext cx="8635741" cy="5610225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5B6970A-3C44-F448-CF9B-CAD936A07B64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9D2099E5-3712-5894-6295-FB0F512E16B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6D74DCED-73D3-CE3C-5FF4-CAD9F9DD5C8A}"/>
              </a:ext>
            </a:extLst>
          </p:cNvPr>
          <p:cNvSpPr/>
          <p:nvPr/>
        </p:nvSpPr>
        <p:spPr>
          <a:xfrm>
            <a:off x="8102946" y="627332"/>
            <a:ext cx="412950" cy="39396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F7D3288D-EC56-94DA-41F3-681AA69DBD3B}"/>
              </a:ext>
            </a:extLst>
          </p:cNvPr>
          <p:cNvSpPr txBox="1"/>
          <p:nvPr/>
        </p:nvSpPr>
        <p:spPr>
          <a:xfrm>
            <a:off x="1245593" y="180612"/>
            <a:ext cx="6164669" cy="671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موجهات تمرير رائز </a:t>
            </a:r>
            <a:r>
              <a:rPr lang="a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فهم المقروء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8081CB0-6C35-286D-F823-CBFE3B8701DB}"/>
              </a:ext>
            </a:extLst>
          </p:cNvPr>
          <p:cNvSpPr txBox="1"/>
          <p:nvPr/>
        </p:nvSpPr>
        <p:spPr>
          <a:xfrm>
            <a:off x="320998" y="3063666"/>
            <a:ext cx="8483341" cy="3077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28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يمرر رائز فهم المقروء </a:t>
            </a:r>
            <a:r>
              <a:rPr lang="ar-MA" sz="26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جماعيا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وتحرر الإجابات على الكراسة؛</a:t>
            </a:r>
          </a:p>
          <a:p>
            <a:pPr algn="just" rtl="1">
              <a:lnSpc>
                <a:spcPct val="150000"/>
              </a:lnSpc>
            </a:pPr>
            <a:r>
              <a:rPr lang="ar-MA" sz="26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يوجه الأستاذ المتعلمين إلى فتح كراسات التقويم على الصفحتين 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ar-MA" sz="26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rtl="1">
              <a:lnSpc>
                <a:spcPct val="150000"/>
              </a:lnSpc>
            </a:pPr>
            <a:r>
              <a:rPr lang="ar-MA" sz="26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يشرح الأستاذ المطلوب للمتعلمين، ويقدم لهم التمارين بشكل متدرج واحدا فواحدا ؛</a:t>
            </a:r>
          </a:p>
          <a:p>
            <a:pPr algn="just" rtl="1">
              <a:lnSpc>
                <a:spcPct val="150000"/>
              </a:lnSpc>
            </a:pPr>
            <a:r>
              <a:rPr lang="ar-MA" sz="26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بعد كل تمرين يترك لهم مدة  كافية لاختيار الجواب الصحيح.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B61262F-D45E-0224-23FB-D5EFF5686E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999" y="1292610"/>
            <a:ext cx="7578422" cy="65791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5797CC9-DF12-7CA6-5610-33D25E1ED7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189" y="2002803"/>
            <a:ext cx="7578422" cy="70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979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22D76-0819-2FC4-67A2-09DBE8851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F9AB32D-0084-5E2D-2DA0-5DA0AC077D2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4AA1D9B-7267-FA49-83AD-C582088B07A7}"/>
              </a:ext>
            </a:extLst>
          </p:cNvPr>
          <p:cNvSpPr/>
          <p:nvPr/>
        </p:nvSpPr>
        <p:spPr>
          <a:xfrm>
            <a:off x="143399" y="185352"/>
            <a:ext cx="8857202" cy="6549080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9" name="Group 3">
            <a:extLst>
              <a:ext uri="{FF2B5EF4-FFF2-40B4-BE49-F238E27FC236}">
                <a16:creationId xmlns:a16="http://schemas.microsoft.com/office/drawing/2014/main" id="{05356DA4-DF94-BB1F-B0A6-2917818EDE0E}"/>
              </a:ext>
            </a:extLst>
          </p:cNvPr>
          <p:cNvGrpSpPr/>
          <p:nvPr/>
        </p:nvGrpSpPr>
        <p:grpSpPr>
          <a:xfrm>
            <a:off x="254000" y="778620"/>
            <a:ext cx="8636000" cy="5894028"/>
            <a:chOff x="0" y="0"/>
            <a:chExt cx="3895412" cy="2555175"/>
          </a:xfrm>
          <a:noFill/>
        </p:grpSpPr>
        <p:sp>
          <p:nvSpPr>
            <p:cNvPr id="10" name="Freeform 4">
              <a:extLst>
                <a:ext uri="{FF2B5EF4-FFF2-40B4-BE49-F238E27FC236}">
                  <a16:creationId xmlns:a16="http://schemas.microsoft.com/office/drawing/2014/main" id="{90C46BCD-D751-22AC-2BAA-B6834F2F453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grpFill/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TextBox 5">
              <a:extLst>
                <a:ext uri="{FF2B5EF4-FFF2-40B4-BE49-F238E27FC236}">
                  <a16:creationId xmlns:a16="http://schemas.microsoft.com/office/drawing/2014/main" id="{370F2917-3F62-0BDC-7928-6309B3948E9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4" name="Freeform 7">
            <a:extLst>
              <a:ext uri="{FF2B5EF4-FFF2-40B4-BE49-F238E27FC236}">
                <a16:creationId xmlns:a16="http://schemas.microsoft.com/office/drawing/2014/main" id="{8F25FD45-CE65-5213-AD6A-D49C333F3F79}"/>
              </a:ext>
            </a:extLst>
          </p:cNvPr>
          <p:cNvSpPr/>
          <p:nvPr/>
        </p:nvSpPr>
        <p:spPr>
          <a:xfrm>
            <a:off x="8225937" y="482149"/>
            <a:ext cx="467184" cy="416035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76C26A7-5B75-89A6-9904-EFD3A4626E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093475"/>
              </p:ext>
            </p:extLst>
          </p:nvPr>
        </p:nvGraphicFramePr>
        <p:xfrm>
          <a:off x="406400" y="1125245"/>
          <a:ext cx="8286721" cy="533120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822543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2461891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2509737">
                  <a:extLst>
                    <a:ext uri="{9D8B030D-6E8A-4147-A177-3AD203B41FA5}">
                      <a16:colId xmlns:a16="http://schemas.microsoft.com/office/drawing/2014/main" val="627246045"/>
                    </a:ext>
                  </a:extLst>
                </a:gridCol>
                <a:gridCol w="2492550">
                  <a:extLst>
                    <a:ext uri="{9D8B030D-6E8A-4147-A177-3AD203B41FA5}">
                      <a16:colId xmlns:a16="http://schemas.microsoft.com/office/drawing/2014/main" val="3004141591"/>
                    </a:ext>
                  </a:extLst>
                </a:gridCol>
              </a:tblGrid>
              <a:tr h="72575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الرمز 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متحكم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في طور التحكم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غير متحكم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37174333"/>
                  </a:ext>
                </a:extLst>
              </a:tr>
              <a:tr h="168405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fr-MA" sz="2800" b="1" kern="1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LC1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يعتبر المتعلم متحكما إذا وضع علامة على الاختيار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(ت)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 من التمرين 2 ص 6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و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على الاختيار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(ب)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من  التمرين 3 ص 7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يعتبر المتعلم في طور التحكم إذا وضع علامة على </a:t>
                      </a:r>
                      <a:r>
                        <a:rPr lang="ar-MA" sz="28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واحد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 من  الاختيار ين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(ت) 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من التمرين 2 ص 6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أو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(ب) 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من  التمرين 3 ص 7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يعتبر المتعلم في غير  متحكم إذا لم يضع  علامة على </a:t>
                      </a:r>
                      <a:r>
                        <a:rPr lang="ar-MA" sz="28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أي  واحد 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من  الاختيار ين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(ت) 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من التمرين 2 ص 6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و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(ب) 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من  التمرين 3 ص 7</a:t>
                      </a: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097169196"/>
                  </a:ext>
                </a:extLst>
              </a:tr>
              <a:tr h="168405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fr-MA" sz="2800" b="1" kern="1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LC2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يعتبر المتعلم متحكما إذا وضع علامة على الاختيار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(ت)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 من التمرين 4 ص 7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و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على الاختيار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(أ)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من  التمرين 5 ص 7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يعتبر المتعلم في طور التحكم إذا وضع علامة على </a:t>
                      </a:r>
                      <a:r>
                        <a:rPr lang="ar-MA" sz="32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واحد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 من  الاختيار ين 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(ت)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 من التمرين 4 ص 7</a:t>
                      </a:r>
                    </a:p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أو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(أ)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من  التمرين 5 ص 7</a:t>
                      </a:r>
                    </a:p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2000" b="1" kern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يعتبر المتعلم في غير  متحكم إذا لم يضع  علامة على </a:t>
                      </a:r>
                      <a:r>
                        <a:rPr lang="ar-MA" sz="28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أي  واحد 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من  الاختيار ين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(ت)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 من التمرين 4 ص 7</a:t>
                      </a:r>
                    </a:p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 </a:t>
                      </a:r>
                      <a:r>
                        <a:rPr lang="ar-MA" sz="28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و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 </a:t>
                      </a:r>
                      <a:r>
                        <a:rPr lang="ar-MA" sz="2000" b="1" kern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(أ)</a:t>
                      </a:r>
                      <a:r>
                        <a:rPr lang="ar-MA" sz="20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من  التمرين 5 ص 7</a:t>
                      </a:r>
                    </a:p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2000" b="1" kern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1312801803"/>
                  </a:ext>
                </a:extLst>
              </a:tr>
            </a:tbl>
          </a:graphicData>
        </a:graphic>
      </p:graphicFrame>
      <p:sp>
        <p:nvSpPr>
          <p:cNvPr id="11" name="TextBox 13">
            <a:extLst>
              <a:ext uri="{FF2B5EF4-FFF2-40B4-BE49-F238E27FC236}">
                <a16:creationId xmlns:a16="http://schemas.microsoft.com/office/drawing/2014/main" id="{196FAACF-B4CE-1429-3AAA-24BBF24AF450}"/>
              </a:ext>
            </a:extLst>
          </p:cNvPr>
          <p:cNvSpPr txBox="1"/>
          <p:nvPr/>
        </p:nvSpPr>
        <p:spPr>
          <a:xfrm>
            <a:off x="1030469" y="85499"/>
            <a:ext cx="6933562" cy="644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معايير تصحيح كفايات فهم المقروء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2696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0E870-C796-2F51-9C57-C2840628A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F42D0FC-9151-D958-DDAA-CEC38904168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223240-1519-0DBB-261D-0B7B6A870869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7A8E42FD-0DB2-6C12-5483-7C217743602A}"/>
              </a:ext>
            </a:extLst>
          </p:cNvPr>
          <p:cNvGrpSpPr/>
          <p:nvPr/>
        </p:nvGrpSpPr>
        <p:grpSpPr>
          <a:xfrm>
            <a:off x="371475" y="381001"/>
            <a:ext cx="8378566" cy="6134100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0B40588-D7CD-5E44-0BF6-108207D66684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20EB03E8-BCDD-2C95-B5F3-4F820D46B79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8" name="Flèche : bas 7">
            <a:extLst>
              <a:ext uri="{FF2B5EF4-FFF2-40B4-BE49-F238E27FC236}">
                <a16:creationId xmlns:a16="http://schemas.microsoft.com/office/drawing/2014/main" id="{28864D7A-7AC9-85E4-4D6A-35AE81910897}"/>
              </a:ext>
            </a:extLst>
          </p:cNvPr>
          <p:cNvSpPr/>
          <p:nvPr/>
        </p:nvSpPr>
        <p:spPr>
          <a:xfrm>
            <a:off x="2481829" y="842164"/>
            <a:ext cx="4197815" cy="5672937"/>
          </a:xfrm>
          <a:prstGeom prst="downArrow">
            <a:avLst>
              <a:gd name="adj1" fmla="val 71783"/>
              <a:gd name="adj2" fmla="val 4031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E1A8BF3B-E36E-CFD6-1C6B-0FD979866320}"/>
              </a:ext>
            </a:extLst>
          </p:cNvPr>
          <p:cNvSpPr/>
          <p:nvPr/>
        </p:nvSpPr>
        <p:spPr>
          <a:xfrm>
            <a:off x="1570929" y="266670"/>
            <a:ext cx="6047396" cy="609599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8FAF88B5-6060-4891-C6E1-C59ED50DE0C2}"/>
              </a:ext>
            </a:extLst>
          </p:cNvPr>
          <p:cNvSpPr txBox="1"/>
          <p:nvPr/>
        </p:nvSpPr>
        <p:spPr>
          <a:xfrm>
            <a:off x="564455" y="2382522"/>
            <a:ext cx="8032562" cy="1864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تمرير رائز فهم </a:t>
            </a: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6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6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6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المقروء </a:t>
            </a:r>
            <a:endParaRPr kumimoji="0" lang="fr-FR" sz="7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2671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139959" y="149290"/>
            <a:ext cx="8845421" cy="656875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2856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9499" y="155788"/>
            <a:ext cx="81912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ستجيبون عن أسئلة لفهم نص "بطل الصحة".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5 واقرؤوا النص قراءة صامتة مرتين.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61D240F-E86C-F33A-FE08-3F859B1F2407}"/>
              </a:ext>
            </a:extLst>
          </p:cNvPr>
          <p:cNvSpPr txBox="1"/>
          <p:nvPr/>
        </p:nvSpPr>
        <p:spPr>
          <a:xfrm>
            <a:off x="3720843" y="5940702"/>
            <a:ext cx="1028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kern="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MA" sz="28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22BC5-C66D-26B7-8274-D08DEFF66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BFA742D-2C6A-1422-F641-C3C8D75AD12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C235B10-89D0-42BA-6F1E-C893B8FEE56E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8A8D3E8-3B28-3223-A596-9ABDB525ADC4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CFCF2D3-0FD3-97A8-0B31-25F00A031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E936EDA-8375-1663-900C-66705793B483}"/>
              </a:ext>
            </a:extLst>
          </p:cNvPr>
          <p:cNvSpPr txBox="1"/>
          <p:nvPr/>
        </p:nvSpPr>
        <p:spPr>
          <a:xfrm>
            <a:off x="413403" y="20559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التمرين 2  ص 6 . 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متن السؤال ويدعو التلاميذ إلى الإجابة على كراساتهم.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يمكنكم العودة للنص للتأكد من الجواب.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CE710DFF-A3EE-1E32-07A9-82B0F0E9E7AF}"/>
                  </a:ext>
                </a:extLst>
              </p14:cNvPr>
              <p14:cNvContentPartPr/>
              <p14:nvPr/>
            </p14:nvContentPartPr>
            <p14:xfrm>
              <a:off x="-1801242" y="876710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CE710DFF-A3EE-1E32-07A9-82B0F0E9E7A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1807362" y="870590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968036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7F98B-7824-4EF3-07DA-48FDFF4DD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7639740-0678-AB6E-4643-91F11E1A4F4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11E63CE-5C76-A455-0FA9-5F125C74BC95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754630A-BF9D-4180-ABEB-2EDFD2147BE0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3445518E-7A67-0474-CFCF-0340C8C239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5CCF7A6-40C0-91B4-9B15-D47FC44A1985}"/>
              </a:ext>
            </a:extLst>
          </p:cNvPr>
          <p:cNvSpPr txBox="1"/>
          <p:nvPr/>
        </p:nvSpPr>
        <p:spPr>
          <a:xfrm>
            <a:off x="413403" y="20559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التمرين 3  ص 7 . 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متن السؤال ويدعو التلاميذ إلى الإجابة على كراساتهم.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يمكنكم العودة للنص للتأكد من الجواب.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6E45E045-3CF1-8A32-BE58-62C381DB28C8}"/>
                  </a:ext>
                </a:extLst>
              </p14:cNvPr>
              <p14:cNvContentPartPr/>
              <p14:nvPr/>
            </p14:nvContentPartPr>
            <p14:xfrm>
              <a:off x="7361838" y="2704070"/>
              <a:ext cx="62280" cy="11160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6E45E045-3CF1-8A32-BE58-62C381DB28C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55718" y="2697950"/>
                <a:ext cx="7452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D3940B03-2C69-7CC0-C9A2-E063CF611408}"/>
                  </a:ext>
                </a:extLst>
              </p14:cNvPr>
              <p14:cNvContentPartPr/>
              <p14:nvPr/>
            </p14:nvContentPartPr>
            <p14:xfrm>
              <a:off x="6381918" y="3140750"/>
              <a:ext cx="46080" cy="59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D3940B03-2C69-7CC0-C9A2-E063CF61140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377598" y="3136430"/>
                <a:ext cx="54720" cy="6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751949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1A526-B836-77AE-B408-70805CFF8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8F2896E1-F5F9-BB2F-DA60-EA645AE0047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D358596-0A38-0AD0-5900-BF0614342DE9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D32F419-8790-055F-68C7-FE77328A2599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0EA63BC8-470E-95D8-A451-E6AEFCB35E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13C18CC-EE3C-374B-C497-28C90B021C49}"/>
              </a:ext>
            </a:extLst>
          </p:cNvPr>
          <p:cNvSpPr txBox="1"/>
          <p:nvPr/>
        </p:nvSpPr>
        <p:spPr>
          <a:xfrm>
            <a:off x="413403" y="20559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التمرين 4  ص 7 . 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متن السؤال ويدعو التلاميذ إلى الإجابة على كراساتهم.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يمكنكم العودة للنص للتأكد من الجواب.</a:t>
            </a:r>
          </a:p>
        </p:txBody>
      </p:sp>
    </p:spTree>
    <p:extLst>
      <p:ext uri="{BB962C8B-B14F-4D97-AF65-F5344CB8AC3E}">
        <p14:creationId xmlns:p14="http://schemas.microsoft.com/office/powerpoint/2010/main" val="20850925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08C68-3CB6-B4F1-440A-A0B9F9808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820FD381-5BB6-9024-08C8-9CE7A590668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47EEA52-E081-8C01-18A3-D2F0671B5241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629DDF6-9E0A-47E2-B4E7-B9FE79D27EAC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BA5A38F4-D84D-D234-01CC-A9E569523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FED92D-FF9B-CDC7-CE64-E74051305893}"/>
              </a:ext>
            </a:extLst>
          </p:cNvPr>
          <p:cNvSpPr txBox="1"/>
          <p:nvPr/>
        </p:nvSpPr>
        <p:spPr>
          <a:xfrm>
            <a:off x="413403" y="20559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التمرين 5  ص 7 . 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متن السؤال ويدعو التلاميذ إلى الإجابة على كراساتهم.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يمكنكم العودة للنص للتأكد من الجواب.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E9B7840B-E19C-ACDD-0D8F-F833CA0D7958}"/>
                  </a:ext>
                </a:extLst>
              </p14:cNvPr>
              <p14:cNvContentPartPr/>
              <p14:nvPr/>
            </p14:nvContentPartPr>
            <p14:xfrm>
              <a:off x="5840838" y="3629270"/>
              <a:ext cx="6372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E9B7840B-E19C-ACDD-0D8F-F833CA0D795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36518" y="3624950"/>
                <a:ext cx="72360" cy="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978995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58129-D9F2-9E3D-2A53-6EFD16E4C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Ellipse 62">
            <a:extLst>
              <a:ext uri="{FF2B5EF4-FFF2-40B4-BE49-F238E27FC236}">
                <a16:creationId xmlns:a16="http://schemas.microsoft.com/office/drawing/2014/main" id="{A8A66D27-965A-6C62-DC27-F3DDE49DD508}"/>
              </a:ext>
            </a:extLst>
          </p:cNvPr>
          <p:cNvSpPr/>
          <p:nvPr/>
        </p:nvSpPr>
        <p:spPr>
          <a:xfrm>
            <a:off x="814293" y="23205"/>
            <a:ext cx="7515414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5ED8B23F-77A0-4439-9E61-B7C0F4F74DA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E73CB3A9-FD37-7A9F-DE56-59C029FC637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A3A782F-00B1-3045-08BF-EF46FA1D2756}"/>
              </a:ext>
            </a:extLst>
          </p:cNvPr>
          <p:cNvSpPr txBox="1"/>
          <p:nvPr/>
        </p:nvSpPr>
        <p:spPr>
          <a:xfrm>
            <a:off x="923147" y="2242161"/>
            <a:ext cx="7297705" cy="21679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تقويم جماعي لكفاية توظيف المعجم ( </a:t>
            </a:r>
            <a:r>
              <a:rPr lang="fr-FR" sz="20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ar-MA" sz="20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0" marR="0" lvl="0" indent="0" algn="ct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lang="ar-MA" sz="20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تقويم جماعي لكفاية فهم المقروء</a:t>
            </a:r>
            <a:r>
              <a:rPr lang="fr-MA" sz="20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)</a:t>
            </a:r>
            <a:r>
              <a:rPr lang="ar-MA" sz="20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(LC1,LC2</a:t>
            </a:r>
            <a:endParaRPr lang="ar-MA" sz="2000" b="1" kern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lang="ar-MA" sz="32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تقويم جماعي لتوظيف الظواهر اللغوية</a:t>
            </a:r>
            <a:r>
              <a:rPr lang="fr-MA" sz="32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(OL2 ) </a:t>
            </a:r>
            <a:endParaRPr lang="ar-MA" sz="32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4914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BC4D6-00D2-DA84-09EC-E674F7A9A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6DC79A0-6A51-CD0A-333B-0F0C0A9B990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2D0136D-915F-F26A-BAE9-6653301903C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9C037FF-6C95-902E-D06D-BD7B59209CEB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78C6DDB-1E04-AED0-B3DF-05943E892F0B}"/>
              </a:ext>
            </a:extLst>
          </p:cNvPr>
          <p:cNvSpPr txBox="1"/>
          <p:nvPr/>
        </p:nvSpPr>
        <p:spPr>
          <a:xfrm>
            <a:off x="1670179" y="2974286"/>
            <a:ext cx="5828855" cy="13832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موجهات تمرير رائز توظيف الظواهر اللغوية</a:t>
            </a:r>
          </a:p>
        </p:txBody>
      </p:sp>
    </p:spTree>
    <p:extLst>
      <p:ext uri="{BB962C8B-B14F-4D97-AF65-F5344CB8AC3E}">
        <p14:creationId xmlns:p14="http://schemas.microsoft.com/office/powerpoint/2010/main" val="6179685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7B246-F6FE-7297-32E6-58143830A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2FCC6BD-5462-E6E4-58F1-C1D85611BB9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45EA48D-1DC0-E6F6-E018-6B446E8BB556}"/>
              </a:ext>
            </a:extLst>
          </p:cNvPr>
          <p:cNvSpPr/>
          <p:nvPr/>
        </p:nvSpPr>
        <p:spPr>
          <a:xfrm>
            <a:off x="138046" y="156161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1C1A0A16-3647-2D2E-E1C3-50524831FF75}"/>
              </a:ext>
            </a:extLst>
          </p:cNvPr>
          <p:cNvGrpSpPr/>
          <p:nvPr/>
        </p:nvGrpSpPr>
        <p:grpSpPr>
          <a:xfrm>
            <a:off x="254000" y="1017498"/>
            <a:ext cx="8603444" cy="560121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68F4B74-48FA-4C39-9202-737202DAD7B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F86447DB-03BA-1B04-73E5-517F4E92C85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AA5F5CF7-90F9-977F-D193-4EAFCC8A9112}"/>
              </a:ext>
            </a:extLst>
          </p:cNvPr>
          <p:cNvSpPr/>
          <p:nvPr/>
        </p:nvSpPr>
        <p:spPr>
          <a:xfrm>
            <a:off x="8044559" y="662128"/>
            <a:ext cx="384375" cy="442399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619ABA0C-6027-2024-253B-0671CCC31643}"/>
              </a:ext>
            </a:extLst>
          </p:cNvPr>
          <p:cNvSpPr txBox="1"/>
          <p:nvPr/>
        </p:nvSpPr>
        <p:spPr>
          <a:xfrm>
            <a:off x="1325357" y="189750"/>
            <a:ext cx="6164669" cy="671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الأسناد المعتمدة لتقويم الظواهر اللغوية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1" name="TextBox 13">
            <a:extLst>
              <a:ext uri="{FF2B5EF4-FFF2-40B4-BE49-F238E27FC236}">
                <a16:creationId xmlns:a16="http://schemas.microsoft.com/office/drawing/2014/main" id="{C8447EF0-C746-1999-EF1A-96D9910C04DC}"/>
              </a:ext>
            </a:extLst>
          </p:cNvPr>
          <p:cNvSpPr txBox="1"/>
          <p:nvPr/>
        </p:nvSpPr>
        <p:spPr>
          <a:xfrm>
            <a:off x="4102550" y="6006250"/>
            <a:ext cx="1022595" cy="36202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ص17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6AEA68-4E07-3E23-952C-95A6C4027CA3}"/>
              </a:ext>
            </a:extLst>
          </p:cNvPr>
          <p:cNvSpPr/>
          <p:nvPr/>
        </p:nvSpPr>
        <p:spPr>
          <a:xfrm>
            <a:off x="637736" y="1459897"/>
            <a:ext cx="7799820" cy="187121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47108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1BD45-886D-2966-AF7C-0F3641FCD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0D8DF54-8439-D52D-4F0E-041B1908BE3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27D9075-A86A-2835-5C6C-102E569FA739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854B2D4F-2F90-17A4-C3BA-FCFA04960BDE}"/>
              </a:ext>
            </a:extLst>
          </p:cNvPr>
          <p:cNvGrpSpPr/>
          <p:nvPr/>
        </p:nvGrpSpPr>
        <p:grpSpPr>
          <a:xfrm>
            <a:off x="266700" y="904875"/>
            <a:ext cx="8635741" cy="5610225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3DF779E-E407-8584-4304-10CFA37250D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1F135C19-729B-1DFD-6594-579672180A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5E8EE2BE-CD07-7DC1-4562-6A8705AC63E6}"/>
              </a:ext>
            </a:extLst>
          </p:cNvPr>
          <p:cNvSpPr/>
          <p:nvPr/>
        </p:nvSpPr>
        <p:spPr>
          <a:xfrm>
            <a:off x="8102946" y="627332"/>
            <a:ext cx="412950" cy="39396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4D571AFF-B5C5-1DBC-A5F0-D35253DE9536}"/>
              </a:ext>
            </a:extLst>
          </p:cNvPr>
          <p:cNvSpPr txBox="1"/>
          <p:nvPr/>
        </p:nvSpPr>
        <p:spPr>
          <a:xfrm>
            <a:off x="1245593" y="180612"/>
            <a:ext cx="6164669" cy="671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موجهات تمرير رائز توظيف الظواهر اللغوية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C261F23-1471-B173-FE18-3C3DD991F081}"/>
              </a:ext>
            </a:extLst>
          </p:cNvPr>
          <p:cNvSpPr txBox="1"/>
          <p:nvPr/>
        </p:nvSpPr>
        <p:spPr>
          <a:xfrm>
            <a:off x="241559" y="3039043"/>
            <a:ext cx="8483341" cy="1876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28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يمرر رائز توظيف </a:t>
            </a:r>
            <a:r>
              <a:rPr lang="ar-MA" sz="2600" b="1" kern="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الظواهر</a:t>
            </a:r>
            <a:r>
              <a:rPr lang="ar-MA" sz="26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جماعيا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وتحرر الإجابات على الكراسة؛</a:t>
            </a:r>
          </a:p>
          <a:p>
            <a:pPr algn="just" rtl="1">
              <a:lnSpc>
                <a:spcPct val="150000"/>
              </a:lnSpc>
            </a:pPr>
            <a:r>
              <a:rPr lang="ar-MA" sz="26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يوجه الأستاذ المتعلمين إلى فتح كراسات التقويم على الصفحة 8؛</a:t>
            </a:r>
          </a:p>
          <a:p>
            <a:pPr algn="just" rtl="1">
              <a:lnSpc>
                <a:spcPct val="150000"/>
              </a:lnSpc>
            </a:pPr>
            <a:r>
              <a:rPr lang="ar-MA" sz="26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يشرح الأستاذ المطلوب للمتعلمين، ويقدم لهم التمرين </a:t>
            </a:r>
            <a:r>
              <a:rPr lang="ar-MA" sz="26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بشكل متدرج 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4EE335A-685E-C3CA-01C1-FE28136AE4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808" y="1672310"/>
            <a:ext cx="8292842" cy="58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3054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55ED2-E6EB-9B4C-91B6-4E3A81160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2EE486C-33FB-9B73-0C71-3766517043B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D43DF21-08E9-50A5-0443-EE66E3060E1A}"/>
              </a:ext>
            </a:extLst>
          </p:cNvPr>
          <p:cNvSpPr/>
          <p:nvPr/>
        </p:nvSpPr>
        <p:spPr>
          <a:xfrm>
            <a:off x="143399" y="185352"/>
            <a:ext cx="8857202" cy="6549080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9" name="Group 3">
            <a:extLst>
              <a:ext uri="{FF2B5EF4-FFF2-40B4-BE49-F238E27FC236}">
                <a16:creationId xmlns:a16="http://schemas.microsoft.com/office/drawing/2014/main" id="{A24745EC-DFC9-70C8-7501-962032294101}"/>
              </a:ext>
            </a:extLst>
          </p:cNvPr>
          <p:cNvGrpSpPr/>
          <p:nvPr/>
        </p:nvGrpSpPr>
        <p:grpSpPr>
          <a:xfrm>
            <a:off x="254000" y="778620"/>
            <a:ext cx="8636000" cy="5894028"/>
            <a:chOff x="0" y="0"/>
            <a:chExt cx="3895412" cy="2555175"/>
          </a:xfrm>
          <a:noFill/>
        </p:grpSpPr>
        <p:sp>
          <p:nvSpPr>
            <p:cNvPr id="10" name="Freeform 4">
              <a:extLst>
                <a:ext uri="{FF2B5EF4-FFF2-40B4-BE49-F238E27FC236}">
                  <a16:creationId xmlns:a16="http://schemas.microsoft.com/office/drawing/2014/main" id="{29AA3EBD-1329-C233-11F8-48792A2E419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grpFill/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TextBox 5">
              <a:extLst>
                <a:ext uri="{FF2B5EF4-FFF2-40B4-BE49-F238E27FC236}">
                  <a16:creationId xmlns:a16="http://schemas.microsoft.com/office/drawing/2014/main" id="{D86C2C39-3C90-C54D-12E1-AB68870F1F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4" name="Freeform 7">
            <a:extLst>
              <a:ext uri="{FF2B5EF4-FFF2-40B4-BE49-F238E27FC236}">
                <a16:creationId xmlns:a16="http://schemas.microsoft.com/office/drawing/2014/main" id="{D0BE94B4-8CC7-AE28-F5E5-C53B46ADA369}"/>
              </a:ext>
            </a:extLst>
          </p:cNvPr>
          <p:cNvSpPr/>
          <p:nvPr/>
        </p:nvSpPr>
        <p:spPr>
          <a:xfrm>
            <a:off x="8225937" y="482149"/>
            <a:ext cx="467184" cy="416035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BE96790-ABDF-DBF4-F0EF-DB3B017945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23671"/>
              </p:ext>
            </p:extLst>
          </p:nvPr>
        </p:nvGraphicFramePr>
        <p:xfrm>
          <a:off x="428639" y="3120567"/>
          <a:ext cx="8286721" cy="2617851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822543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2461891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2509737">
                  <a:extLst>
                    <a:ext uri="{9D8B030D-6E8A-4147-A177-3AD203B41FA5}">
                      <a16:colId xmlns:a16="http://schemas.microsoft.com/office/drawing/2014/main" val="627246045"/>
                    </a:ext>
                  </a:extLst>
                </a:gridCol>
                <a:gridCol w="2492550">
                  <a:extLst>
                    <a:ext uri="{9D8B030D-6E8A-4147-A177-3AD203B41FA5}">
                      <a16:colId xmlns:a16="http://schemas.microsoft.com/office/drawing/2014/main" val="3004141591"/>
                    </a:ext>
                  </a:extLst>
                </a:gridCol>
              </a:tblGrid>
              <a:tr h="72575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الرمز 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متحكم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في طور التحكم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غير متحكم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37174333"/>
                  </a:ext>
                </a:extLst>
              </a:tr>
              <a:tr h="168405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fr-MA" sz="2800" b="1" kern="1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OL2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يعتبر المتعلم متحكما إذا رتب الجملتين معا ترتيبا صحيحا.</a:t>
                      </a:r>
                      <a:endParaRPr lang="ar-MA" sz="2800" b="1" kern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يعتبر المتعلم في طور التحكم إذا رتب ترتيبا صحيحا جملة واحدة من الجملتين.</a:t>
                      </a:r>
                      <a:endParaRPr lang="ar-MA" sz="2800" b="1" kern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يعتبر المتعلم في غير  متحكم إذا لم يرتب ترتيبا صحيحا أيا من الجملتين.</a:t>
                      </a:r>
                      <a:endParaRPr lang="ar-MA" sz="2800" b="1" kern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097169196"/>
                  </a:ext>
                </a:extLst>
              </a:tr>
            </a:tbl>
          </a:graphicData>
        </a:graphic>
      </p:graphicFrame>
      <p:sp>
        <p:nvSpPr>
          <p:cNvPr id="11" name="TextBox 13">
            <a:extLst>
              <a:ext uri="{FF2B5EF4-FFF2-40B4-BE49-F238E27FC236}">
                <a16:creationId xmlns:a16="http://schemas.microsoft.com/office/drawing/2014/main" id="{93252BEA-8E5E-21EA-9BEC-77F4283C8F91}"/>
              </a:ext>
            </a:extLst>
          </p:cNvPr>
          <p:cNvSpPr txBox="1"/>
          <p:nvPr/>
        </p:nvSpPr>
        <p:spPr>
          <a:xfrm>
            <a:off x="1030469" y="85499"/>
            <a:ext cx="6933562" cy="644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معايير تصحيح كفايات توظيف الظواهر اللغوية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A22119-F0D4-D88A-50D8-46E201748B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808" y="1672310"/>
            <a:ext cx="8292842" cy="58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5037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28EBC-ED88-4D7B-EDBF-8C5DF69E3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12D8BF3-B946-5A06-6CF5-D7DF88AC12E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031AD2-54BD-2F15-7D9B-1E39A0CD4362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D0E45D34-3AD6-6CA5-8272-FABE8114A9E2}"/>
              </a:ext>
            </a:extLst>
          </p:cNvPr>
          <p:cNvGrpSpPr/>
          <p:nvPr/>
        </p:nvGrpSpPr>
        <p:grpSpPr>
          <a:xfrm>
            <a:off x="371475" y="381001"/>
            <a:ext cx="8378566" cy="6134100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08DB8B6-A559-AEBC-CB6C-DC989F95C98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21841740-F9C8-3EB4-8F2F-BE49D4E2345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8" name="Flèche : bas 7">
            <a:extLst>
              <a:ext uri="{FF2B5EF4-FFF2-40B4-BE49-F238E27FC236}">
                <a16:creationId xmlns:a16="http://schemas.microsoft.com/office/drawing/2014/main" id="{3A5D2250-6690-D4E4-8040-766CA606E639}"/>
              </a:ext>
            </a:extLst>
          </p:cNvPr>
          <p:cNvSpPr/>
          <p:nvPr/>
        </p:nvSpPr>
        <p:spPr>
          <a:xfrm>
            <a:off x="2481829" y="842164"/>
            <a:ext cx="4197815" cy="5672937"/>
          </a:xfrm>
          <a:prstGeom prst="downArrow">
            <a:avLst>
              <a:gd name="adj1" fmla="val 71783"/>
              <a:gd name="adj2" fmla="val 4031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7535F8E6-E02B-7DBE-C803-CBE2082DF3A3}"/>
              </a:ext>
            </a:extLst>
          </p:cNvPr>
          <p:cNvSpPr/>
          <p:nvPr/>
        </p:nvSpPr>
        <p:spPr>
          <a:xfrm>
            <a:off x="1570929" y="266670"/>
            <a:ext cx="6047396" cy="609599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AEE66FD1-8615-DB1D-872E-CB852799548E}"/>
              </a:ext>
            </a:extLst>
          </p:cNvPr>
          <p:cNvSpPr txBox="1"/>
          <p:nvPr/>
        </p:nvSpPr>
        <p:spPr>
          <a:xfrm>
            <a:off x="564455" y="2382522"/>
            <a:ext cx="8032562" cy="1864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تمرير رائز توظيف</a:t>
            </a: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6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6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6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الظواهر اللغوية </a:t>
            </a:r>
            <a:endParaRPr kumimoji="0" lang="fr-FR" sz="7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3878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6B126-F556-588E-0867-E9DF065D0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E3B4463-83E0-EAC1-DD79-FFCC073B720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63580BB-F499-C2DE-601B-0A8D0B7E8270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FBF577F-D37A-7D3D-1FD8-E03547547C40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CDFEED29-D0C8-2B9D-30D2-C1717E8DBC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F77488B-5980-F490-C754-A5A59263327C}"/>
              </a:ext>
            </a:extLst>
          </p:cNvPr>
          <p:cNvSpPr txBox="1"/>
          <p:nvPr/>
        </p:nvSpPr>
        <p:spPr>
          <a:xfrm>
            <a:off x="413403" y="3342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الصفحة 8  من الكراسة. سترتبون كلمات للحصول على جمل مفيدة.</a:t>
            </a: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797177AA-9B7D-FD4A-FFC7-9A796ECF900A}"/>
              </a:ext>
            </a:extLst>
          </p:cNvPr>
          <p:cNvSpPr txBox="1"/>
          <p:nvPr/>
        </p:nvSpPr>
        <p:spPr>
          <a:xfrm>
            <a:off x="4060702" y="6190097"/>
            <a:ext cx="1022595" cy="36202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 8 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041A47A-09B4-603D-75D0-C5C91D404093}"/>
              </a:ext>
            </a:extLst>
          </p:cNvPr>
          <p:cNvSpPr/>
          <p:nvPr/>
        </p:nvSpPr>
        <p:spPr>
          <a:xfrm>
            <a:off x="546338" y="1479070"/>
            <a:ext cx="7799820" cy="187121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056357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93F1D-A093-D935-7EDC-72FC3CC06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C878F64-B446-68EB-0386-E4ED1C95DC2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2150E1-C64B-2BFE-4740-A2377D3123CE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1492569-6D27-6328-63A0-B41D209159A4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2E0DCF1E-C944-A7DD-95F4-CFE2535CA7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659B15B-967E-136F-3AA7-0CEAFF6BAA49}"/>
              </a:ext>
            </a:extLst>
          </p:cNvPr>
          <p:cNvSpPr txBox="1"/>
          <p:nvPr/>
        </p:nvSpPr>
        <p:spPr>
          <a:xfrm>
            <a:off x="413403" y="3342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يقرأ الأستاذ متن السؤال ويدعو التلاميذ إلى تركيب الجملة على كراساتهم في المكان المناسب.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B79A59-3E02-55C5-8665-F49CBF1284DB}"/>
              </a:ext>
            </a:extLst>
          </p:cNvPr>
          <p:cNvSpPr/>
          <p:nvPr/>
        </p:nvSpPr>
        <p:spPr>
          <a:xfrm>
            <a:off x="331235" y="2270133"/>
            <a:ext cx="8462865" cy="15955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78575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19603-EFE2-B5DB-099D-BDD7BDC76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7324841-800F-8BE1-26A7-07C2485B98A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AB0396B-FD4C-B44C-6CE3-715B86B4E2CA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F24982B-793E-8333-C9FA-4BAC7014109A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DB0E7B44-BA88-D351-E9F3-A5CA5BEB64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154DBAC-6A0E-36E6-AC31-886988A30CF9}"/>
              </a:ext>
            </a:extLst>
          </p:cNvPr>
          <p:cNvSpPr txBox="1"/>
          <p:nvPr/>
        </p:nvSpPr>
        <p:spPr>
          <a:xfrm>
            <a:off x="413403" y="26381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يمر  الأستاذ إلى الشق الثاني من التمرين ويدعو التلاميذ إلى تركيب الجملة على كراساتهم في المكان المناسب.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67FB92-E6F3-BF90-5295-B7BB5B954A84}"/>
              </a:ext>
            </a:extLst>
          </p:cNvPr>
          <p:cNvSpPr/>
          <p:nvPr/>
        </p:nvSpPr>
        <p:spPr>
          <a:xfrm>
            <a:off x="298034" y="3865667"/>
            <a:ext cx="8462865" cy="15955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99880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39876-69D7-97F8-66EB-070B59A76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9A45378-3E23-EF5B-30D2-BAEC01CB61B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FC46840-DE1C-56EC-48F0-F825E4D47479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B32927F7-D437-77B1-5771-93581795E3A3}"/>
              </a:ext>
            </a:extLst>
          </p:cNvPr>
          <p:cNvGrpSpPr/>
          <p:nvPr/>
        </p:nvGrpSpPr>
        <p:grpSpPr>
          <a:xfrm>
            <a:off x="371475" y="902189"/>
            <a:ext cx="8378566" cy="56129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A8F9A6E-29E6-B570-0590-F54641FD189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7F85491-DA7D-D3A9-FFA5-17AD0162E0D0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97DCF8CE-92B2-23C8-8CA6-24AA6AD34800}"/>
              </a:ext>
            </a:extLst>
          </p:cNvPr>
          <p:cNvSpPr/>
          <p:nvPr/>
        </p:nvSpPr>
        <p:spPr>
          <a:xfrm>
            <a:off x="8031228" y="635010"/>
            <a:ext cx="412950" cy="39396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76B16EE-F885-5786-13D0-8AB6D5D0A6C6}"/>
              </a:ext>
            </a:extLst>
          </p:cNvPr>
          <p:cNvSpPr txBox="1"/>
          <p:nvPr/>
        </p:nvSpPr>
        <p:spPr>
          <a:xfrm>
            <a:off x="545017" y="2494762"/>
            <a:ext cx="8031481" cy="2401133"/>
          </a:xfrm>
          <a:prstGeom prst="roundRect">
            <a:avLst>
              <a:gd name="adj" fmla="val 25221"/>
            </a:avLst>
          </a:prstGeom>
          <a:noFill/>
          <a:ln w="38100">
            <a:solidFill>
              <a:srgbClr val="379CF6"/>
            </a:solidFill>
          </a:ln>
        </p:spPr>
        <p:txBody>
          <a:bodyPr wrap="square" rtlCol="0">
            <a:spAutoFit/>
          </a:bodyPr>
          <a:lstStyle/>
          <a:p>
            <a:pPr marL="457200" marR="0" lvl="0" indent="-457200" algn="justLow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200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يجمع الأستاذ(ة) كراسات التقويم؛</a:t>
            </a:r>
          </a:p>
          <a:p>
            <a:pPr marL="457200" marR="0" lvl="0" indent="-457200" algn="justLow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200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يضع العلامات المناسبة حسب مستوى التحكم على الكراسة، وفق المعاييـر الواردة فـي </a:t>
            </a:r>
            <a:r>
              <a:rPr lang="ar-MA" sz="3200" kern="100" dirty="0">
                <a:solidFill>
                  <a:srgbClr val="5B9BD5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شرائح التصحيح؛</a:t>
            </a:r>
          </a:p>
          <a:p>
            <a:pPr marL="457200" marR="0" lvl="0" indent="-457200" algn="justLow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3200" kern="100" dirty="0">
                <a:solidFill>
                  <a:srgbClr val="5B9BD5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تتم تعبئة شبكة التفريغ من كراسات المتعلمين.</a:t>
            </a:r>
          </a:p>
        </p:txBody>
      </p:sp>
    </p:spTree>
    <p:extLst>
      <p:ext uri="{BB962C8B-B14F-4D97-AF65-F5344CB8AC3E}">
        <p14:creationId xmlns:p14="http://schemas.microsoft.com/office/powerpoint/2010/main" val="22034915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BF027-AF33-918C-29B7-7D9CB9C9D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570AA4F-D7E8-98B1-C851-2E3B3A4AC2F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8CDD346-51DC-88E4-8F0B-D5EB2BF12298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EA5491C-FF0A-D5A4-4699-333C4C1F70CC}"/>
              </a:ext>
            </a:extLst>
          </p:cNvPr>
          <p:cNvSpPr/>
          <p:nvPr/>
        </p:nvSpPr>
        <p:spPr>
          <a:xfrm>
            <a:off x="1166205" y="266045"/>
            <a:ext cx="6811591" cy="6442665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20B08510-BAF3-FD76-5864-2FA764DDEDE0}"/>
              </a:ext>
            </a:extLst>
          </p:cNvPr>
          <p:cNvSpPr txBox="1"/>
          <p:nvPr/>
        </p:nvSpPr>
        <p:spPr>
          <a:xfrm>
            <a:off x="1477264" y="1142247"/>
            <a:ext cx="6189472" cy="4973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مسك نتائج </a:t>
            </a:r>
          </a:p>
          <a:p>
            <a:pPr marL="0" marR="0" lvl="0" indent="0" algn="ct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مستويات التحكم في مسار وفي ملفات الكفايات بعد تفريغ نتائج التقويم في شبكات </a:t>
            </a:r>
          </a:p>
          <a:p>
            <a:pPr marL="0" marR="0" lvl="0" indent="0" algn="ct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التفريغ.</a:t>
            </a:r>
          </a:p>
        </p:txBody>
      </p:sp>
    </p:spTree>
    <p:extLst>
      <p:ext uri="{BB962C8B-B14F-4D97-AF65-F5344CB8AC3E}">
        <p14:creationId xmlns:p14="http://schemas.microsoft.com/office/powerpoint/2010/main" val="1427756963"/>
      </p:ext>
    </p:extLst>
  </p:cSld>
  <p:clrMapOvr>
    <a:masterClrMapping/>
  </p:clrMapOvr>
</p:sld>
</file>

<file path=ppt/theme/theme1.xml><?xml version="1.0" encoding="utf-8"?>
<a:theme xmlns:a="http://schemas.openxmlformats.org/drawingml/2006/main" name="5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7979</TotalTime>
  <Words>1089</Words>
  <Application>Microsoft Office PowerPoint</Application>
  <PresentationFormat>Affichage à l'écran (4:3)</PresentationFormat>
  <Paragraphs>182</Paragraphs>
  <Slides>37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37</vt:i4>
      </vt:variant>
    </vt:vector>
  </HeadingPairs>
  <TitlesOfParts>
    <vt:vector size="45" baseType="lpstr">
      <vt:lpstr>A Massir Ballpoint</vt:lpstr>
      <vt:lpstr>Air Strip Arabic</vt:lpstr>
      <vt:lpstr>Arial</vt:lpstr>
      <vt:lpstr>Calibri</vt:lpstr>
      <vt:lpstr>Calibri Light</vt:lpstr>
      <vt:lpstr>Dosis</vt:lpstr>
      <vt:lpstr>Microsoft Uighur</vt:lpstr>
      <vt:lpstr>5_Thème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LAHOUSSINE.ZTEYT</cp:lastModifiedBy>
  <cp:revision>120</cp:revision>
  <dcterms:created xsi:type="dcterms:W3CDTF">2023-09-20T21:35:22Z</dcterms:created>
  <dcterms:modified xsi:type="dcterms:W3CDTF">2025-04-15T09:10:58Z</dcterms:modified>
</cp:coreProperties>
</file>