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2" r:id="rId2"/>
  </p:sldMasterIdLst>
  <p:notesMasterIdLst>
    <p:notesMasterId r:id="rId28"/>
  </p:notesMasterIdLst>
  <p:sldIdLst>
    <p:sldId id="2134806618" r:id="rId3"/>
    <p:sldId id="2134806620" r:id="rId4"/>
    <p:sldId id="2134806623" r:id="rId5"/>
    <p:sldId id="2134806612" r:id="rId6"/>
    <p:sldId id="2134806643" r:id="rId7"/>
    <p:sldId id="2134806636" r:id="rId8"/>
    <p:sldId id="2134806637" r:id="rId9"/>
    <p:sldId id="2134806638" r:id="rId10"/>
    <p:sldId id="2134806649" r:id="rId11"/>
    <p:sldId id="2134806626" r:id="rId12"/>
    <p:sldId id="2134806645" r:id="rId13"/>
    <p:sldId id="2134806639" r:id="rId14"/>
    <p:sldId id="2134806640" r:id="rId15"/>
    <p:sldId id="2134806642" r:id="rId16"/>
    <p:sldId id="2134806646" r:id="rId17"/>
    <p:sldId id="2134806438" r:id="rId18"/>
    <p:sldId id="2134806630" r:id="rId19"/>
    <p:sldId id="2134806631" r:id="rId20"/>
    <p:sldId id="2134806179" r:id="rId21"/>
    <p:sldId id="2134806627" r:id="rId22"/>
    <p:sldId id="2134806647" r:id="rId23"/>
    <p:sldId id="2134806648" r:id="rId24"/>
    <p:sldId id="2134806634" r:id="rId25"/>
    <p:sldId id="2134806635" r:id="rId26"/>
    <p:sldId id="213480664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B1B6"/>
    <a:srgbClr val="D6E9EA"/>
    <a:srgbClr val="E1E1E1"/>
    <a:srgbClr val="F9F9F9"/>
    <a:srgbClr val="FFFFFF"/>
    <a:srgbClr val="0097B2"/>
    <a:srgbClr val="4C5155"/>
    <a:srgbClr val="7FB9BE"/>
    <a:srgbClr val="F6F6F6"/>
    <a:srgbClr val="1E3F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7" autoAdjust="0"/>
    <p:restoredTop sz="94660"/>
  </p:normalViewPr>
  <p:slideViewPr>
    <p:cSldViewPr snapToGrid="0">
      <p:cViewPr varScale="1">
        <p:scale>
          <a:sx n="60" d="100"/>
          <a:sy n="60" d="100"/>
        </p:scale>
        <p:origin x="12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685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398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484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519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372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58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62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768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194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727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39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736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2F18BC-FFF2-2D5A-E8E9-2E87588FB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BEEDD38C-BAF0-7494-1396-16F562306FB7}"/>
              </a:ext>
            </a:extLst>
          </p:cNvPr>
          <p:cNvSpPr txBox="1"/>
          <p:nvPr/>
        </p:nvSpPr>
        <p:spPr>
          <a:xfrm>
            <a:off x="891182" y="1900525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اللغة العربية</a:t>
            </a:r>
            <a:endParaRPr kumimoji="0" lang="fr-FR" sz="115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B180E775-E8B1-A338-E7C2-34F8E672BE9D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5403AD3F-D174-B008-415A-A9E335FF5F81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E8F71CC-D7C9-5828-DEC2-433BCA9BCC4A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 Massir Ballpoint" panose="00000100000000000000" pitchFamily="2" charset="-78"/>
                    <a:ea typeface="+mn-ea"/>
                    <a:cs typeface="Boahmed Alhour" pitchFamily="2" charset="-78"/>
                  </a:rPr>
                  <a:t>المقاعد</a:t>
                </a:r>
              </a:p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 Massir Ballpoint" panose="00000100000000000000" pitchFamily="2" charset="-78"/>
                    <a:ea typeface="+mn-ea"/>
                    <a:cs typeface="Boahmed Alhour" pitchFamily="2" charset="-78"/>
                  </a:rPr>
                  <a:t>محدودة</a:t>
                </a:r>
                <a:endPara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 Massir Ballpoint" panose="00000100000000000000" pitchFamily="2" charset="-78"/>
                  <a:ea typeface="+mn-ea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099F716D-E87A-7E62-32E8-B4F01F6330A3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7B7808D2-7642-4C96-1473-7B6937DBA880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4FF19690-5717-6ED5-ACC3-11697CFA849A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1B783365-7B9E-3369-7CD9-410E66AB693C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المستوى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ir Strip Arabic" panose="02000500000000000000" pitchFamily="2" charset="-78"/>
                  <a:ea typeface="+mn-ea"/>
                  <a:cs typeface="Air Strip Arabic" panose="02000500000000000000" pitchFamily="2" charset="-78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8D5A9BF9-3190-10FD-5721-50FF778708B7}"/>
                </a:ext>
              </a:extLst>
            </p:cNvPr>
            <p:cNvSpPr txBox="1"/>
            <p:nvPr/>
          </p:nvSpPr>
          <p:spPr>
            <a:xfrm>
              <a:off x="7058683" y="2208693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99CD8D4C-2457-9250-5EDA-CB55C56D159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A3A1605-C00C-F804-64D3-D8D6C12DD88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0D56B08F-61CA-AD92-4D8D-0EB48B3DD5AC}"/>
              </a:ext>
            </a:extLst>
          </p:cNvPr>
          <p:cNvSpPr/>
          <p:nvPr/>
        </p:nvSpPr>
        <p:spPr>
          <a:xfrm>
            <a:off x="1897167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5712763E-6522-129B-6328-3D4D1EDE2C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7" y="54998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60E13D9-2E7C-AA32-A721-C1373C4BAE2A}"/>
              </a:ext>
            </a:extLst>
          </p:cNvPr>
          <p:cNvGrpSpPr/>
          <p:nvPr/>
        </p:nvGrpSpPr>
        <p:grpSpPr>
          <a:xfrm>
            <a:off x="2727100" y="4561155"/>
            <a:ext cx="3320394" cy="1388514"/>
            <a:chOff x="2700916" y="4667976"/>
            <a:chExt cx="3320394" cy="138851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E8F3CD1-C44B-96EF-85DC-0BD4E74BAD32}"/>
                </a:ext>
              </a:extLst>
            </p:cNvPr>
            <p:cNvGrpSpPr/>
            <p:nvPr/>
          </p:nvGrpSpPr>
          <p:grpSpPr>
            <a:xfrm flipH="1">
              <a:off x="2700916" y="4667976"/>
              <a:ext cx="3320394" cy="1388514"/>
              <a:chOff x="2090013" y="4789063"/>
              <a:chExt cx="3668383" cy="1388514"/>
            </a:xfrm>
          </p:grpSpPr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5B2127DF-342A-BDB4-C58C-A1D55ADDEB57}"/>
                  </a:ext>
                </a:extLst>
              </p:cNvPr>
              <p:cNvSpPr/>
              <p:nvPr/>
            </p:nvSpPr>
            <p:spPr>
              <a:xfrm rot="21338648" flipV="1">
                <a:off x="2777792" y="5296962"/>
                <a:ext cx="2980604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93A26271-1E1C-BA01-4382-DE33DBEAB3DB}"/>
                  </a:ext>
                </a:extLst>
              </p:cNvPr>
              <p:cNvSpPr/>
              <p:nvPr/>
            </p:nvSpPr>
            <p:spPr>
              <a:xfrm rot="261352" flipH="1" flipV="1">
                <a:off x="2090013" y="4789063"/>
                <a:ext cx="3089016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4B3947-958A-18F8-75E8-D46F387BDA3F}"/>
                </a:ext>
              </a:extLst>
            </p:cNvPr>
            <p:cNvSpPr txBox="1"/>
            <p:nvPr/>
          </p:nvSpPr>
          <p:spPr>
            <a:xfrm>
              <a:off x="3093033" y="4783647"/>
              <a:ext cx="27341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6 -- التقويم 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37CE719-5BE3-EDC1-9180-A857823235F6}"/>
                </a:ext>
              </a:extLst>
            </p:cNvPr>
            <p:cNvSpPr txBox="1"/>
            <p:nvPr/>
          </p:nvSpPr>
          <p:spPr>
            <a:xfrm>
              <a:off x="2869507" y="5386618"/>
              <a:ext cx="24267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اليومان 1 و2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7625A7C-8654-F86F-894F-C0025EB9BF49}"/>
              </a:ext>
            </a:extLst>
          </p:cNvPr>
          <p:cNvSpPr txBox="1"/>
          <p:nvPr/>
        </p:nvSpPr>
        <p:spPr>
          <a:xfrm>
            <a:off x="834841" y="3407176"/>
            <a:ext cx="7361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المرحلة 2</a:t>
            </a:r>
            <a:endParaRPr kumimoji="0" lang="fr-FR" sz="54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00B0F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2511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F2D76-1E1B-84C0-C8D4-115774B23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4DB8AEF-23CB-9FCE-8093-3BE47759F840}"/>
              </a:ext>
            </a:extLst>
          </p:cNvPr>
          <p:cNvSpPr/>
          <p:nvPr/>
        </p:nvSpPr>
        <p:spPr>
          <a:xfrm>
            <a:off x="318578" y="585504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30CAC53D-2691-F1C1-805A-C822D33D2974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041A8C13-BBED-AD34-B531-B21B87DD2DA7}"/>
              </a:ext>
            </a:extLst>
          </p:cNvPr>
          <p:cNvSpPr/>
          <p:nvPr/>
        </p:nvSpPr>
        <p:spPr>
          <a:xfrm flipH="1" flipV="1">
            <a:off x="1554054" y="368696"/>
            <a:ext cx="5550227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E998DCF5-0EF2-09CA-3662-902C1F0F182E}"/>
              </a:ext>
            </a:extLst>
          </p:cNvPr>
          <p:cNvSpPr txBox="1"/>
          <p:nvPr/>
        </p:nvSpPr>
        <p:spPr>
          <a:xfrm>
            <a:off x="1745325" y="554185"/>
            <a:ext cx="5145134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تنظيم حصص أسبوع التقويم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1BCC2A0E-BA0E-AADB-E3F8-3F62C4A5D58B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4B4FF85-9460-FE68-558F-3692D818AF35}"/>
              </a:ext>
            </a:extLst>
          </p:cNvPr>
          <p:cNvGrpSpPr/>
          <p:nvPr/>
        </p:nvGrpSpPr>
        <p:grpSpPr>
          <a:xfrm>
            <a:off x="4746712" y="2651851"/>
            <a:ext cx="3798383" cy="1842473"/>
            <a:chOff x="577487" y="2726495"/>
            <a:chExt cx="3798383" cy="184247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6CB5E77A-E49C-D802-7166-6EC63C417BBF}"/>
                </a:ext>
              </a:extLst>
            </p:cNvPr>
            <p:cNvSpPr/>
            <p:nvPr/>
          </p:nvSpPr>
          <p:spPr>
            <a:xfrm>
              <a:off x="577487" y="3200477"/>
              <a:ext cx="3173419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lvl="0" indent="-171454" algn="just" defTabSz="342908" rtl="1">
                <a:buFont typeface="Arial" panose="020B0604020202020204" pitchFamily="34" charset="0"/>
                <a:buChar char="•"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تقويم جماعي موجه : </a:t>
              </a: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المعجم + فهم المقروء+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الظواهر اللغوية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87B437E4-BE75-10D0-38C0-BA1F44EA9B78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A84A528-D3AA-07D3-7307-F397B9A4DB23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BC60C1CE-AB20-C663-F866-66D99231AD23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indent="-171454" algn="just" defTabSz="342908" rtl="1"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تفريغ النتائج  </a:t>
              </a:r>
              <a:endPara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جماعي للرائز </a:t>
              </a:r>
            </a:p>
            <a:p>
              <a:pPr marR="0" lvl="0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AD873FC9-2607-5A83-372F-853A5A51772E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F4B540F1-D6A2-C959-30EB-12A22EA2E9B9}"/>
              </a:ext>
            </a:extLst>
          </p:cNvPr>
          <p:cNvGrpSpPr/>
          <p:nvPr/>
        </p:nvGrpSpPr>
        <p:grpSpPr>
          <a:xfrm>
            <a:off x="526192" y="1008663"/>
            <a:ext cx="3849679" cy="1620008"/>
            <a:chOff x="526192" y="1156146"/>
            <a:chExt cx="3849679" cy="1620008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C0BDC04A-89D6-AA7C-F31E-BC731C5BEC6E}"/>
                </a:ext>
              </a:extLst>
            </p:cNvPr>
            <p:cNvSpPr/>
            <p:nvPr/>
          </p:nvSpPr>
          <p:spPr>
            <a:xfrm>
              <a:off x="526192" y="1407663"/>
              <a:ext cx="3147295" cy="1368491"/>
            </a:xfrm>
            <a:prstGeom prst="roundRect">
              <a:avLst/>
            </a:prstGeom>
            <a:solidFill>
              <a:srgbClr val="D6E9EA"/>
            </a:solidFill>
            <a:ln w="28575">
              <a:solidFill>
                <a:srgbClr val="C0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تقويم فردي : طلاقة + الإنتاج الشفهي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عمل فردي : شغل المتعلمين بنشاط للمراجعة</a:t>
              </a:r>
            </a:p>
            <a:p>
              <a:pPr marR="0" lvl="0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tabLst/>
                <a:defRPr/>
              </a:pP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D047551A-2F28-F082-9105-C0CAE0C5D48D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17B2707-A762-8913-66CD-8917243E70C2}"/>
              </a:ext>
            </a:extLst>
          </p:cNvPr>
          <p:cNvGrpSpPr/>
          <p:nvPr/>
        </p:nvGrpSpPr>
        <p:grpSpPr>
          <a:xfrm>
            <a:off x="4746712" y="867348"/>
            <a:ext cx="3796439" cy="1746314"/>
            <a:chOff x="4704485" y="1156146"/>
            <a:chExt cx="3796439" cy="1746314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FB1A7AB6-3823-0039-50C6-77E37E450FDC}"/>
                </a:ext>
              </a:extLst>
            </p:cNvPr>
            <p:cNvSpPr/>
            <p:nvPr/>
          </p:nvSpPr>
          <p:spPr>
            <a:xfrm>
              <a:off x="4704485" y="1533969"/>
              <a:ext cx="3147295" cy="1368491"/>
            </a:xfrm>
            <a:prstGeom prst="roundRect">
              <a:avLst/>
            </a:prstGeom>
            <a:solidFill>
              <a:srgbClr val="D6E9EA"/>
            </a:solidFill>
            <a:ln w="28575">
              <a:solidFill>
                <a:srgbClr val="C0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تقويم فردي : </a:t>
              </a: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طلاقة + الإنتاج الشفهي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عمل فردي : شغل المتعلمين بنشاط للمراجعة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3B1DD2B8-7C1F-1A6D-6A91-F65897DFE91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4D49DB7-375D-32B7-E368-0095376760FC}"/>
              </a:ext>
            </a:extLst>
          </p:cNvPr>
          <p:cNvGrpSpPr/>
          <p:nvPr/>
        </p:nvGrpSpPr>
        <p:grpSpPr>
          <a:xfrm>
            <a:off x="507677" y="2636681"/>
            <a:ext cx="3796438" cy="1675026"/>
            <a:chOff x="4704485" y="2726498"/>
            <a:chExt cx="3796438" cy="1675026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105D03EF-EC2B-5926-5852-A6695E79D308}"/>
                </a:ext>
              </a:extLst>
            </p:cNvPr>
            <p:cNvSpPr/>
            <p:nvPr/>
          </p:nvSpPr>
          <p:spPr>
            <a:xfrm>
              <a:off x="4704485" y="3033033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تقويم جماعي موجه  : فهم المسموع</a:t>
              </a:r>
            </a:p>
            <a:p>
              <a:pPr marL="171454" indent="-171454" algn="just" defTabSz="342908" rtl="1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تقويم جماعي موجه :الإنتاج الكتابيّ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7EBE51DE-5641-4994-A520-AA02B8F17F45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BE2A584-124E-55F9-85E3-C7506D993A14}"/>
              </a:ext>
            </a:extLst>
          </p:cNvPr>
          <p:cNvGrpSpPr/>
          <p:nvPr/>
        </p:nvGrpSpPr>
        <p:grpSpPr>
          <a:xfrm>
            <a:off x="4691294" y="4432762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16F99610-2CBC-A1BF-4E92-FFEA8C0A38FC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 إنجازات المتعلمين الكتابية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جماعي للرائز 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F80804DC-ECF4-3F7E-5063-E0BD08AA41E7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018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519CC-F7E1-FB29-9E8B-84B4B2CF0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0545FD7-2F12-47D3-13E5-7AA88B5838DA}"/>
              </a:ext>
            </a:extLst>
          </p:cNvPr>
          <p:cNvSpPr/>
          <p:nvPr/>
        </p:nvSpPr>
        <p:spPr>
          <a:xfrm>
            <a:off x="318578" y="807380"/>
            <a:ext cx="8518967" cy="589821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9D0D3719-5DA4-873A-A3B0-357B9F8263EC}"/>
              </a:ext>
            </a:extLst>
          </p:cNvPr>
          <p:cNvSpPr txBox="1"/>
          <p:nvPr/>
        </p:nvSpPr>
        <p:spPr>
          <a:xfrm>
            <a:off x="1338170" y="426298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strike="noStrike" kern="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الكفايات المعنية بالاختبار – المستوى 2</a:t>
            </a:r>
            <a:r>
              <a:rPr kumimoji="0" lang="ar-MA" sz="3200" b="1" i="0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3200" b="1" i="0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A5CA7A9C-4C55-8744-3EE7-90DDF1F24D35}"/>
              </a:ext>
            </a:extLst>
          </p:cNvPr>
          <p:cNvSpPr/>
          <p:nvPr/>
        </p:nvSpPr>
        <p:spPr>
          <a:xfrm>
            <a:off x="984713" y="1171845"/>
            <a:ext cx="7214755" cy="5320602"/>
          </a:xfrm>
          <a:prstGeom prst="roundRect">
            <a:avLst/>
          </a:prstGeom>
          <a:solidFill>
            <a:srgbClr val="D6E9EA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Connector 19">
            <a:extLst>
              <a:ext uri="{FF2B5EF4-FFF2-40B4-BE49-F238E27FC236}">
                <a16:creationId xmlns:a16="http://schemas.microsoft.com/office/drawing/2014/main" id="{25D45F66-0B2E-1CB6-67B3-31966D066444}"/>
              </a:ext>
            </a:extLst>
          </p:cNvPr>
          <p:cNvCxnSpPr>
            <a:cxnSpLocks/>
          </p:cNvCxnSpPr>
          <p:nvPr/>
        </p:nvCxnSpPr>
        <p:spPr>
          <a:xfrm>
            <a:off x="2519461" y="1886265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1FAA79D5-197D-761B-5C77-2B21FEC354C8}"/>
              </a:ext>
            </a:extLst>
          </p:cNvPr>
          <p:cNvCxnSpPr/>
          <p:nvPr/>
        </p:nvCxnSpPr>
        <p:spPr>
          <a:xfrm>
            <a:off x="2528427" y="253002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22">
            <a:extLst>
              <a:ext uri="{FF2B5EF4-FFF2-40B4-BE49-F238E27FC236}">
                <a16:creationId xmlns:a16="http://schemas.microsoft.com/office/drawing/2014/main" id="{2BF9BDC9-63D6-B505-EDBA-1381D943BF83}"/>
              </a:ext>
            </a:extLst>
          </p:cNvPr>
          <p:cNvSpPr/>
          <p:nvPr/>
        </p:nvSpPr>
        <p:spPr>
          <a:xfrm>
            <a:off x="7455214" y="156079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23">
            <a:extLst>
              <a:ext uri="{FF2B5EF4-FFF2-40B4-BE49-F238E27FC236}">
                <a16:creationId xmlns:a16="http://schemas.microsoft.com/office/drawing/2014/main" id="{65C5ECC7-6DD5-F7E3-A8E5-ED9451EB19CA}"/>
              </a:ext>
            </a:extLst>
          </p:cNvPr>
          <p:cNvSpPr/>
          <p:nvPr/>
        </p:nvSpPr>
        <p:spPr>
          <a:xfrm rot="763887">
            <a:off x="7468738" y="2199456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BC06BC9C-BEDB-EA2A-D348-908241D1E92D}"/>
              </a:ext>
            </a:extLst>
          </p:cNvPr>
          <p:cNvSpPr/>
          <p:nvPr/>
        </p:nvSpPr>
        <p:spPr>
          <a:xfrm>
            <a:off x="7502839" y="2983517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71A2B6-7585-7B5D-68B3-39513EFD100E}"/>
              </a:ext>
            </a:extLst>
          </p:cNvPr>
          <p:cNvSpPr txBox="1"/>
          <p:nvPr/>
        </p:nvSpPr>
        <p:spPr>
          <a:xfrm>
            <a:off x="1280152" y="1171845"/>
            <a:ext cx="6154484" cy="589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(LF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التحدث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(PO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المسموع 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(CO1,CO2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70B1B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المعجم (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المقروء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(LC1,LC2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 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(OL2 )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الإنتاج الكتابي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(PE1</a:t>
            </a:r>
            <a:r>
              <a:rPr lang="fr-MA" sz="2400" b="1" kern="0" dirty="0">
                <a:solidFill>
                  <a:srgbClr val="70B1B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PE2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0" name="Straight Connector 20">
            <a:extLst>
              <a:ext uri="{FF2B5EF4-FFF2-40B4-BE49-F238E27FC236}">
                <a16:creationId xmlns:a16="http://schemas.microsoft.com/office/drawing/2014/main" id="{2E82A7D0-D0CB-A62F-5156-CCBBAFB7E576}"/>
              </a:ext>
            </a:extLst>
          </p:cNvPr>
          <p:cNvCxnSpPr>
            <a:cxnSpLocks/>
          </p:cNvCxnSpPr>
          <p:nvPr/>
        </p:nvCxnSpPr>
        <p:spPr>
          <a:xfrm>
            <a:off x="2599391" y="3333266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24">
            <a:extLst>
              <a:ext uri="{FF2B5EF4-FFF2-40B4-BE49-F238E27FC236}">
                <a16:creationId xmlns:a16="http://schemas.microsoft.com/office/drawing/2014/main" id="{191339AE-AB54-F0BD-B6BC-19AFAB5408CA}"/>
              </a:ext>
            </a:extLst>
          </p:cNvPr>
          <p:cNvSpPr/>
          <p:nvPr/>
        </p:nvSpPr>
        <p:spPr>
          <a:xfrm>
            <a:off x="7502839" y="3701921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20">
            <a:extLst>
              <a:ext uri="{FF2B5EF4-FFF2-40B4-BE49-F238E27FC236}">
                <a16:creationId xmlns:a16="http://schemas.microsoft.com/office/drawing/2014/main" id="{36135BC6-11CD-8699-BFE5-DFF7FD00A755}"/>
              </a:ext>
            </a:extLst>
          </p:cNvPr>
          <p:cNvCxnSpPr>
            <a:cxnSpLocks/>
          </p:cNvCxnSpPr>
          <p:nvPr/>
        </p:nvCxnSpPr>
        <p:spPr>
          <a:xfrm>
            <a:off x="2599391" y="405167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24">
            <a:extLst>
              <a:ext uri="{FF2B5EF4-FFF2-40B4-BE49-F238E27FC236}">
                <a16:creationId xmlns:a16="http://schemas.microsoft.com/office/drawing/2014/main" id="{B283A2B5-47DF-D2D6-421C-FF4990ECF741}"/>
              </a:ext>
            </a:extLst>
          </p:cNvPr>
          <p:cNvSpPr/>
          <p:nvPr/>
        </p:nvSpPr>
        <p:spPr>
          <a:xfrm>
            <a:off x="7502839" y="441928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Connector 20">
            <a:extLst>
              <a:ext uri="{FF2B5EF4-FFF2-40B4-BE49-F238E27FC236}">
                <a16:creationId xmlns:a16="http://schemas.microsoft.com/office/drawing/2014/main" id="{626D6EBC-D9BB-2A55-3C0E-BAFBF3CB2479}"/>
              </a:ext>
            </a:extLst>
          </p:cNvPr>
          <p:cNvCxnSpPr>
            <a:cxnSpLocks/>
          </p:cNvCxnSpPr>
          <p:nvPr/>
        </p:nvCxnSpPr>
        <p:spPr>
          <a:xfrm>
            <a:off x="2599391" y="4769033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24">
            <a:extLst>
              <a:ext uri="{FF2B5EF4-FFF2-40B4-BE49-F238E27FC236}">
                <a16:creationId xmlns:a16="http://schemas.microsoft.com/office/drawing/2014/main" id="{026684DC-B75A-9A61-9810-304759845E92}"/>
              </a:ext>
            </a:extLst>
          </p:cNvPr>
          <p:cNvSpPr/>
          <p:nvPr/>
        </p:nvSpPr>
        <p:spPr>
          <a:xfrm>
            <a:off x="7502839" y="504022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92F2B1B6-35C9-D7E3-D775-C7ECFF051E12}"/>
              </a:ext>
            </a:extLst>
          </p:cNvPr>
          <p:cNvSpPr/>
          <p:nvPr/>
        </p:nvSpPr>
        <p:spPr>
          <a:xfrm>
            <a:off x="8079357" y="442916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Oval 24">
            <a:extLst>
              <a:ext uri="{FF2B5EF4-FFF2-40B4-BE49-F238E27FC236}">
                <a16:creationId xmlns:a16="http://schemas.microsoft.com/office/drawing/2014/main" id="{1783D15F-EA35-1448-AE64-A2F419C73A4C}"/>
              </a:ext>
            </a:extLst>
          </p:cNvPr>
          <p:cNvSpPr/>
          <p:nvPr/>
        </p:nvSpPr>
        <p:spPr>
          <a:xfrm>
            <a:off x="7502839" y="5836501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20">
            <a:extLst>
              <a:ext uri="{FF2B5EF4-FFF2-40B4-BE49-F238E27FC236}">
                <a16:creationId xmlns:a16="http://schemas.microsoft.com/office/drawing/2014/main" id="{BE2F5B07-F070-9F2E-27A3-4C465DFAA2ED}"/>
              </a:ext>
            </a:extLst>
          </p:cNvPr>
          <p:cNvCxnSpPr>
            <a:cxnSpLocks/>
          </p:cNvCxnSpPr>
          <p:nvPr/>
        </p:nvCxnSpPr>
        <p:spPr>
          <a:xfrm>
            <a:off x="2599391" y="5487788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0">
            <a:extLst>
              <a:ext uri="{FF2B5EF4-FFF2-40B4-BE49-F238E27FC236}">
                <a16:creationId xmlns:a16="http://schemas.microsoft.com/office/drawing/2014/main" id="{C333A6EE-3550-7B84-38A4-FADADE0D1F88}"/>
              </a:ext>
            </a:extLst>
          </p:cNvPr>
          <p:cNvCxnSpPr>
            <a:cxnSpLocks/>
          </p:cNvCxnSpPr>
          <p:nvPr/>
        </p:nvCxnSpPr>
        <p:spPr>
          <a:xfrm>
            <a:off x="2423552" y="618625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904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2648856F-6333-246A-BB1E-178FB03130A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7B4218D1-7DA1-D836-B9E6-1089B6592CD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67639173-9D6C-E30E-BE0C-3D6C11A668EA}"/>
              </a:ext>
            </a:extLst>
          </p:cNvPr>
          <p:cNvSpPr txBox="1"/>
          <p:nvPr/>
        </p:nvSpPr>
        <p:spPr>
          <a:xfrm>
            <a:off x="1499583" y="2309102"/>
            <a:ext cx="6102220" cy="2073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اليومان: الأول والثاني</a:t>
            </a: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defRPr/>
            </a:pPr>
            <a:r>
              <a:rPr lang="ar-MA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تقويم الإنتاج الشفهي</a:t>
            </a:r>
            <a:r>
              <a:rPr lang="fr-MA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وتقويم الطلاقة</a:t>
            </a:r>
            <a:endParaRPr lang="fr-MA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893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55913-160E-3988-8017-F795C7BA0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776FA07-2B86-6215-24C8-CB68DD5F2CC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FBC180-3EA3-1F51-CF26-A2EECEE9E6A8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62744CAD-A60C-B84F-E2F1-7DA4C8F9D4ED}"/>
              </a:ext>
            </a:extLst>
          </p:cNvPr>
          <p:cNvGrpSpPr/>
          <p:nvPr/>
        </p:nvGrpSpPr>
        <p:grpSpPr>
          <a:xfrm>
            <a:off x="371475" y="1011019"/>
            <a:ext cx="8378566" cy="550408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65CB9F6-9020-2B41-826A-59AD5DDEF59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08690D28-D506-568D-D258-A9AB296FB09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0F0D3C98-EDDF-6A09-3BA7-1855B4F9D568}"/>
              </a:ext>
            </a:extLst>
          </p:cNvPr>
          <p:cNvSpPr/>
          <p:nvPr/>
        </p:nvSpPr>
        <p:spPr>
          <a:xfrm>
            <a:off x="8031228" y="762745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71444B2D-2179-6B19-5431-5A1405469C17}"/>
              </a:ext>
            </a:extLst>
          </p:cNvPr>
          <p:cNvSpPr txBox="1"/>
          <p:nvPr/>
        </p:nvSpPr>
        <p:spPr>
          <a:xfrm>
            <a:off x="1478423" y="283153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هام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743EB3-FDE7-A469-114F-E36735D3DEE0}"/>
              </a:ext>
            </a:extLst>
          </p:cNvPr>
          <p:cNvSpPr txBox="1"/>
          <p:nvPr/>
        </p:nvSpPr>
        <p:spPr>
          <a:xfrm>
            <a:off x="790151" y="1529530"/>
            <a:ext cx="7410360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يوقف الأستاذ عرض الشرائح على شاشة العرض الجماعية ويبقيها على شاشة حاسوبه؛</a:t>
            </a:r>
          </a:p>
          <a:p>
            <a:pPr algn="r" rtl="1">
              <a:lnSpc>
                <a:spcPct val="150000"/>
              </a:lnSpc>
            </a:pPr>
            <a:r>
              <a:rPr lang="ar-MA" sz="2400" b="1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يعرض الأستاذ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2400" b="1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يعرض الأستاذ إحدى وضعيتي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3442930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3A3DB-813A-B5B0-5DE2-B1E065EF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C1B61C7-A56B-BD58-A73C-962D5E12452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2427EAE-0520-FF5A-DF12-E243BC05976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AE65C77B-7E43-13C4-F705-9409CC741D36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E966FB43-0E9C-CA58-AF00-839BBF87983F}"/>
              </a:ext>
            </a:extLst>
          </p:cNvPr>
          <p:cNvSpPr txBox="1"/>
          <p:nvPr/>
        </p:nvSpPr>
        <p:spPr>
          <a:xfrm>
            <a:off x="1657572" y="2583761"/>
            <a:ext cx="5828855" cy="1383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موازية لتمرير الروائز الفردية قصد شغل المتعلمين</a:t>
            </a:r>
          </a:p>
        </p:txBody>
      </p:sp>
    </p:spTree>
    <p:extLst>
      <p:ext uri="{BB962C8B-B14F-4D97-AF65-F5344CB8AC3E}">
        <p14:creationId xmlns:p14="http://schemas.microsoft.com/office/powerpoint/2010/main" val="399876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75751-2DAF-31D0-48AD-BA4D498F7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3F54757-EF22-4A4E-3938-17807DD3017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304FD-1BFC-A2C2-79F1-6A5616E7669A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1F1ECA1-728A-D3D4-2786-148E537FD8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ADEF36-D31E-C7DF-3991-247F1E26200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00682E-4AC0-D2B0-EA64-55C3026EE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29711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1AD941-A514-8C81-6B8A-4AAE7C45D2A5}"/>
              </a:ext>
            </a:extLst>
          </p:cNvPr>
          <p:cNvSpPr txBox="1"/>
          <p:nvPr/>
        </p:nvSpPr>
        <p:spPr>
          <a:xfrm>
            <a:off x="422071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 اللغة العربية. ص 118 و ص 119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ثم سجلوا على دفاتركم الكلمات التي تنتهي بتاء.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958E33-0A77-8AF5-7E18-3254D3F37CB1}"/>
              </a:ext>
            </a:extLst>
          </p:cNvPr>
          <p:cNvSpPr txBox="1"/>
          <p:nvPr/>
        </p:nvSpPr>
        <p:spPr>
          <a:xfrm>
            <a:off x="6976018" y="862711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1: </a:t>
            </a:r>
            <a:endParaRPr lang="f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947567-F216-C83D-5596-65DDFC618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8909" y="1852597"/>
            <a:ext cx="3281807" cy="4224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C397375-7B84-D462-772E-9896E39CF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586" y="1852597"/>
            <a:ext cx="3281807" cy="4224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8467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8FCF7-F97D-EB82-4897-6362FCB13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BDEAF43-D0BE-A85C-CD8A-4DC708C1002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845424-1690-FB8D-1D49-010780D30178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6E8885-134C-71DB-315C-1ACB45A0D9E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2AF2E13-7AE5-84DF-6126-5F660FA32A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A23792C-37A8-8AF2-F6A4-CCB37CBAE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29711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40277F9-7681-D328-05EB-73E5A8D266F4}"/>
              </a:ext>
            </a:extLst>
          </p:cNvPr>
          <p:cNvSpPr txBox="1"/>
          <p:nvPr/>
        </p:nvSpPr>
        <p:spPr>
          <a:xfrm>
            <a:off x="422071" y="20559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 اللغة العربية. ص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118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9164145-E8A3-0FC7-9D88-EC5DAC0682EF}"/>
              </a:ext>
            </a:extLst>
          </p:cNvPr>
          <p:cNvSpPr txBox="1"/>
          <p:nvPr/>
        </p:nvSpPr>
        <p:spPr>
          <a:xfrm>
            <a:off x="6848475" y="1069594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2: </a:t>
            </a:r>
            <a:endParaRPr lang="f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D0C22F-EB0E-BC5F-051C-97195ACBFE19}"/>
              </a:ext>
            </a:extLst>
          </p:cNvPr>
          <p:cNvSpPr txBox="1"/>
          <p:nvPr/>
        </p:nvSpPr>
        <p:spPr>
          <a:xfrm>
            <a:off x="139959" y="3716803"/>
            <a:ext cx="822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اُكْتُبوا فَقَراتِ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ٱلصَّفْحَةِ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118</a:t>
            </a:r>
            <a:endParaRPr lang="f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1EC581D-70C9-FC72-E180-3F3A0C71B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276" y="1927743"/>
            <a:ext cx="3281807" cy="4224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8249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A6A20-0A4C-30A9-259E-349C11A60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339FEC-346B-DFDD-1D2E-2AD7D800D96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EC2D6C-4DDB-ED9F-3086-F2ED83CAD668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355594-B5EA-097A-12C2-EB6A715C28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C557C5-EB47-842C-6F25-29ADC15C7F6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1AE2C8-AF0B-131D-0555-10AD0D98B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29711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2AC6FF-9C20-F3FD-22EE-1C3A5E63E8A1}"/>
              </a:ext>
            </a:extLst>
          </p:cNvPr>
          <p:cNvSpPr txBox="1"/>
          <p:nvPr/>
        </p:nvSpPr>
        <p:spPr>
          <a:xfrm>
            <a:off x="422071" y="20559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 اللغة العربية. ص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119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1205BF-0BFE-7A3C-80C8-3969D50741E0}"/>
              </a:ext>
            </a:extLst>
          </p:cNvPr>
          <p:cNvSpPr txBox="1"/>
          <p:nvPr/>
        </p:nvSpPr>
        <p:spPr>
          <a:xfrm>
            <a:off x="6848475" y="1069594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</a:t>
            </a:r>
            <a:r>
              <a:rPr lang="f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endParaRPr lang="f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9962EE-F046-677D-1434-8ECDC4E9F024}"/>
              </a:ext>
            </a:extLst>
          </p:cNvPr>
          <p:cNvSpPr txBox="1"/>
          <p:nvPr/>
        </p:nvSpPr>
        <p:spPr>
          <a:xfrm>
            <a:off x="139959" y="3716803"/>
            <a:ext cx="822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اُكْتُبوا فَقَراتِ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ٱلصَّفْحَةِ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119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72F8971-568F-1831-2C11-3EA4671D4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89" y="1896150"/>
            <a:ext cx="3281807" cy="4224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2281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A087-851D-2DD6-1DB9-8DF29B3D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7F3979FE-8602-382E-7CCA-4A125E58AFC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6E47FC6-308B-AFF3-1DE5-8DA6D95FFEA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C89B3B4-57FB-3FD8-1CDB-CD78560C11AD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7A7C8616-6DBA-D950-D646-4739969D3E04}"/>
              </a:ext>
            </a:extLst>
          </p:cNvPr>
          <p:cNvSpPr txBox="1"/>
          <p:nvPr/>
        </p:nvSpPr>
        <p:spPr>
          <a:xfrm>
            <a:off x="1670179" y="2974286"/>
            <a:ext cx="5828855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عامة للتمرير</a:t>
            </a:r>
          </a:p>
        </p:txBody>
      </p:sp>
    </p:spTree>
    <p:extLst>
      <p:ext uri="{BB962C8B-B14F-4D97-AF65-F5344CB8AC3E}">
        <p14:creationId xmlns:p14="http://schemas.microsoft.com/office/powerpoint/2010/main" val="1075452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5F901-BA02-861A-8EAA-BB966A329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503F6C8-60D6-86D0-932A-47B5D119D52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DD2C28-C476-3660-0EC2-F36D14136274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F83A1DF6-E702-1740-EE11-5889F251273A}"/>
              </a:ext>
            </a:extLst>
          </p:cNvPr>
          <p:cNvGrpSpPr/>
          <p:nvPr/>
        </p:nvGrpSpPr>
        <p:grpSpPr>
          <a:xfrm>
            <a:off x="371475" y="913881"/>
            <a:ext cx="8378566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81627A-B844-4F26-AC04-018115462F0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19D9E406-ECEE-457B-F992-F7F045BDB11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799E9C8E-5D77-BC8A-BE52-BC97235EFB80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081DE9DD-55D9-3FD3-D410-8A9631AF22B7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للتقويم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E1D0A87E-E054-1A7B-1840-B3C2C5505D65}"/>
              </a:ext>
            </a:extLst>
          </p:cNvPr>
          <p:cNvSpPr txBox="1"/>
          <p:nvPr/>
        </p:nvSpPr>
        <p:spPr>
          <a:xfrm>
            <a:off x="3508763" y="1225441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 الطلاقة ص 4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C3AEA6-6E2C-2AF8-1612-A84620757239}"/>
              </a:ext>
            </a:extLst>
          </p:cNvPr>
          <p:cNvSpPr txBox="1"/>
          <p:nvPr/>
        </p:nvSpPr>
        <p:spPr>
          <a:xfrm>
            <a:off x="-631651" y="1144052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وضعيتا التحدث ص 3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396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F1B49-7EFA-41BF-B55A-C8C5637C2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27A1E27-5559-1350-FF5D-A04CD98E7B8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92270-482B-C8F5-72B9-A730551AA3E1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CBF391BE-D1B4-EB3B-9AEC-662D8B8D824F}"/>
              </a:ext>
            </a:extLst>
          </p:cNvPr>
          <p:cNvGrpSpPr/>
          <p:nvPr/>
        </p:nvGrpSpPr>
        <p:grpSpPr>
          <a:xfrm>
            <a:off x="371475" y="913881"/>
            <a:ext cx="8378566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F5C2535-803E-00AB-08FA-8744B1FF00CF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43E624CB-D3D6-C309-C104-F2D12E51076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7F9AA377-2C6D-3ABF-C52D-0BF891987EEF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EBCFECC0-4D4B-53A7-97D9-C16DDFAAD7C6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التمرير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673FA8B-E620-A643-9428-ADD9D211EE86}"/>
              </a:ext>
            </a:extLst>
          </p:cNvPr>
          <p:cNvSpPr txBox="1"/>
          <p:nvPr/>
        </p:nvSpPr>
        <p:spPr>
          <a:xfrm>
            <a:off x="1742008" y="1752554"/>
            <a:ext cx="5637499" cy="4050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400" b="1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الطلاقة والإنتاج الشفهي </a:t>
            </a:r>
            <a:r>
              <a:rPr lang="ar-MA" sz="4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بالتتابع</a:t>
            </a:r>
            <a:r>
              <a:rPr lang="ar-MA" sz="4400" b="1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وبشكل فردي </a:t>
            </a:r>
            <a:r>
              <a:rPr lang="ar-MA" sz="4400" b="1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جلسة واحدة مع كل تلميذ </a:t>
            </a:r>
          </a:p>
        </p:txBody>
      </p:sp>
    </p:spTree>
    <p:extLst>
      <p:ext uri="{BB962C8B-B14F-4D97-AF65-F5344CB8AC3E}">
        <p14:creationId xmlns:p14="http://schemas.microsoft.com/office/powerpoint/2010/main" val="3051829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7BD94-44E9-DE85-3DA1-B58A95B99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FB69B37-87D9-FC82-AF34-08A5BF6FE16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C23086-A396-458F-7C7A-4FF3B8D90045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EAE2C821-244E-AB2A-1175-61BFEDD46134}"/>
              </a:ext>
            </a:extLst>
          </p:cNvPr>
          <p:cNvGrpSpPr/>
          <p:nvPr/>
        </p:nvGrpSpPr>
        <p:grpSpPr>
          <a:xfrm>
            <a:off x="371475" y="904875"/>
            <a:ext cx="8378566" cy="5610225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4F057E5-103F-8686-0E35-C9C00A02A3D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D3E07E6E-2E52-B7E5-4EDB-80D2A0AFCE7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8B5C06D0-BF93-146F-B5D9-0B370390DDE9}"/>
              </a:ext>
            </a:extLst>
          </p:cNvPr>
          <p:cNvSpPr/>
          <p:nvPr/>
        </p:nvSpPr>
        <p:spPr>
          <a:xfrm>
            <a:off x="8102946" y="627332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5DFFEA18-8C86-667A-9039-CFB6C52E1343}"/>
              </a:ext>
            </a:extLst>
          </p:cNvPr>
          <p:cNvSpPr txBox="1"/>
          <p:nvPr/>
        </p:nvSpPr>
        <p:spPr>
          <a:xfrm>
            <a:off x="1245593" y="180612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التمرير (تتمة)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D30975-EEC8-A0F5-679F-9F34BAED798D}"/>
              </a:ext>
            </a:extLst>
          </p:cNvPr>
          <p:cNvSpPr txBox="1"/>
          <p:nvPr/>
        </p:nvSpPr>
        <p:spPr>
          <a:xfrm>
            <a:off x="347620" y="1322852"/>
            <a:ext cx="8120142" cy="5122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الطلاقة والإنتاج الشفهي بالتتابع وبشكل فردي في جلسة واحدة مع كل تلميذ؛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توزيع التلاميذ إلى مجموعتين. يُق</a:t>
            </a:r>
            <a:r>
              <a:rPr lang="ar-AE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AE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 أفراد كل مجموعة بشكل فردي خلال 90 دقيقة المخصصة لمكون اللغة العربية؛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يحتفظ الأستاذ(ة) بالكراسات على مكتبه. يأخذ كراسة ثم ينادي على تلميذ(ة)؛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اسم التلميذ على الكراسة ويحتفظ بها لتتبع قراءة التلميذ باعتماد الجدول المخصص لذلك (</a:t>
            </a:r>
            <a:r>
              <a:rPr lang="ar-MA" sz="20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4)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يقدم الأستاذ كراسة </a:t>
            </a:r>
            <a:r>
              <a:rPr lang="ar-MA" sz="20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أخرى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للتلميذ (ة) ثم يعرض عليه قراءة المقطع المعني برائز الطلاقة بكامله؛</a:t>
            </a:r>
            <a:endParaRPr lang="ar-AE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تخصص لكل تلميذ 90 ثانية ( دقيقة ونصف) لقراءة الفقرة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الأكثر. إذا تجاوزها المتعلم انتفى عنه مؤشر الاسترسال. </a:t>
            </a:r>
            <a:endParaRPr lang="f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283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39876-69D7-97F8-66EB-070B59A76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9A45378-3E23-EF5B-30D2-BAEC01CB61B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C46840-DE1C-56EC-48F0-F825E4D4747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32927F7-D437-77B1-5771-93581795E3A3}"/>
              </a:ext>
            </a:extLst>
          </p:cNvPr>
          <p:cNvGrpSpPr/>
          <p:nvPr/>
        </p:nvGrpSpPr>
        <p:grpSpPr>
          <a:xfrm>
            <a:off x="371475" y="902189"/>
            <a:ext cx="8378566" cy="56129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A8F9A6E-29E6-B570-0590-F54641FD18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7F85491-DA7D-D3A9-FFA5-17AD0162E0D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97DCF8CE-92B2-23C8-8CA6-24AA6AD34800}"/>
              </a:ext>
            </a:extLst>
          </p:cNvPr>
          <p:cNvSpPr/>
          <p:nvPr/>
        </p:nvSpPr>
        <p:spPr>
          <a:xfrm>
            <a:off x="8031228" y="635010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9AA065CD-5D8F-2F19-0D26-FD1535F784A7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التمرير (تتمة)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AB1814-3A13-7843-5C78-202E3E76E524}"/>
              </a:ext>
            </a:extLst>
          </p:cNvPr>
          <p:cNvSpPr txBox="1"/>
          <p:nvPr/>
        </p:nvSpPr>
        <p:spPr>
          <a:xfrm>
            <a:off x="371970" y="1103615"/>
            <a:ext cx="8400060" cy="4610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7- يدون الأستاذ (ة) نتيجة التلميذ في المكان المخصص لها على كراسته (مستوى الاسترسال في القراءة -عدد الأخطاء المرتكبة -الصفحة رقم 4)؛</a:t>
            </a:r>
          </a:p>
          <a:p>
            <a:pPr algn="just" rtl="1">
              <a:lnSpc>
                <a:spcPct val="150000"/>
              </a:lnSpc>
            </a:pPr>
            <a:r>
              <a:rPr lang="ar-MA" sz="2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8- ينتقل الأستاذ(ة)  مباشرة إلى رائز الإنتاج الشفهي؛</a:t>
            </a:r>
          </a:p>
          <a:p>
            <a:pPr algn="just" rtl="1">
              <a:lnSpc>
                <a:spcPct val="150000"/>
              </a:lnSpc>
            </a:pPr>
            <a:r>
              <a:rPr lang="ar-MA" sz="2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9- </a:t>
            </a:r>
            <a:r>
              <a:rPr lang="ar-MA" sz="22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يختار الأستاذ(ة) وضعية واحدة من بين الوضعيتين الواردتين في كراسة التلميذ؛</a:t>
            </a:r>
          </a:p>
          <a:p>
            <a:pPr algn="just" rtl="1">
              <a:lnSpc>
                <a:spcPct val="150000"/>
              </a:lnSpc>
            </a:pPr>
            <a:r>
              <a:rPr lang="ar-MA" sz="2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10- يقرأ الأستاذ(ة)  الوضعية على التلميذ. يتأكد من فهمه للتعليمة ثم  ينصت لجوابه  في حدود دقيقتين، ويدون النتيجة على البطاقة  الخاصة بتفريغ النتائج، بناء على معايير التحكم</a:t>
            </a:r>
            <a:r>
              <a:rPr lang="ar-AE" sz="2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rtl="1">
              <a:lnSpc>
                <a:spcPct val="150000"/>
              </a:lnSpc>
            </a:pPr>
            <a:r>
              <a:rPr lang="ar-MA" sz="2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11- أثناء التمرير الفردي</a:t>
            </a:r>
            <a:r>
              <a:rPr lang="ar-AE" sz="2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يتم تكليف جميع التلاميذ بأنشطة كتابية على دفاتر الواجبات المنزلي</a:t>
            </a:r>
            <a:r>
              <a:rPr lang="ar-AE" sz="2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(نص أسنان جديدة النشاط 1و2و3).</a:t>
            </a:r>
            <a:endParaRPr lang="ar-MA" sz="2200" b="1" kern="0" dirty="0">
              <a:solidFill>
                <a:srgbClr val="106585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753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EAF9-3C0F-0BFB-807B-528DCD02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3AC6D50-D3C6-A22D-FD8A-31A5B50FB8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EEE511-B8E6-8A24-9F52-968D6B1CAF48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B5789D8-71BD-F2F0-2DC4-4877C39DD3FE}"/>
              </a:ext>
            </a:extLst>
          </p:cNvPr>
          <p:cNvSpPr txBox="1"/>
          <p:nvPr/>
        </p:nvSpPr>
        <p:spPr>
          <a:xfrm>
            <a:off x="1141498" y="303787"/>
            <a:ext cx="6550090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التمرير (تتمة)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826F97F-7B2A-A678-FC9C-3C9619B5CF69}"/>
              </a:ext>
            </a:extLst>
          </p:cNvPr>
          <p:cNvSpPr txBox="1"/>
          <p:nvPr/>
        </p:nvSpPr>
        <p:spPr>
          <a:xfrm>
            <a:off x="471994" y="2019116"/>
            <a:ext cx="8170576" cy="3660169"/>
          </a:xfrm>
          <a:prstGeom prst="roundRect">
            <a:avLst>
              <a:gd name="adj" fmla="val 6895"/>
            </a:avLst>
          </a:prstGeom>
          <a:noFill/>
          <a:ln w="38100">
            <a:solidFill>
              <a:srgbClr val="70B1B6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ts val="5486"/>
              </a:lnSpc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يتم عرض الوضعية المقترحة من طرف الأستاذ على كراسة المتعلم ص 3 أو على الحاسوب في حالة عدم توفر الكراسة.</a:t>
            </a:r>
          </a:p>
          <a:p>
            <a:pPr algn="r" rtl="1">
              <a:lnSpc>
                <a:spcPts val="5486"/>
              </a:lnSpc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التأكد من فهم المتعلم للمطلوب. </a:t>
            </a:r>
          </a:p>
          <a:p>
            <a:pPr algn="r" rtl="1">
              <a:lnSpc>
                <a:spcPts val="5486"/>
              </a:lnSpc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تخصيص دقيقتين على الأكثر لكل متعلم (إذا كان المتعلم مسترسلا في الإنتاج لا بأس من تجاوز المدة المخصصة بقليل).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9C783D96-ECB3-7352-2002-FEAE9EA1A348}"/>
              </a:ext>
            </a:extLst>
          </p:cNvPr>
          <p:cNvGrpSpPr/>
          <p:nvPr/>
        </p:nvGrpSpPr>
        <p:grpSpPr>
          <a:xfrm>
            <a:off x="319944" y="941141"/>
            <a:ext cx="8474677" cy="5437889"/>
            <a:chOff x="0" y="-47625"/>
            <a:chExt cx="3809367" cy="2210980"/>
          </a:xfrm>
          <a:noFill/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E4DB98F2-26F8-6958-F7D0-4565C9EE242A}"/>
                </a:ext>
              </a:extLst>
            </p:cNvPr>
            <p:cNvSpPr/>
            <p:nvPr/>
          </p:nvSpPr>
          <p:spPr>
            <a:xfrm>
              <a:off x="0" y="0"/>
              <a:ext cx="3809367" cy="216335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grpFill/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604BB26A-A3F5-C58F-9F4A-91035368FD5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5" name="Freeform 7">
            <a:extLst>
              <a:ext uri="{FF2B5EF4-FFF2-40B4-BE49-F238E27FC236}">
                <a16:creationId xmlns:a16="http://schemas.microsoft.com/office/drawing/2014/main" id="{90C2EBE6-4F89-9ED4-5EB5-CC0A995CDA34}"/>
              </a:ext>
            </a:extLst>
          </p:cNvPr>
          <p:cNvSpPr/>
          <p:nvPr/>
        </p:nvSpPr>
        <p:spPr>
          <a:xfrm>
            <a:off x="8186975" y="791690"/>
            <a:ext cx="467184" cy="416035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368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C6629-E9B8-5172-3E1C-A2E7AB518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B7D62F8-3FCC-CC45-4FDE-457D37383945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FDFC778-E3AC-FBAE-D1C7-3E5CF2A236C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AE267B5E-E988-B7BC-A60B-6814EC750426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ECE96CB3-2062-4BD9-4D1E-21DB30865FE0}"/>
              </a:ext>
            </a:extLst>
          </p:cNvPr>
          <p:cNvSpPr txBox="1"/>
          <p:nvPr/>
        </p:nvSpPr>
        <p:spPr>
          <a:xfrm>
            <a:off x="1670179" y="2974286"/>
            <a:ext cx="5828855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1.تقويم الطلاقة</a:t>
            </a:r>
          </a:p>
        </p:txBody>
      </p:sp>
    </p:spTree>
    <p:extLst>
      <p:ext uri="{BB962C8B-B14F-4D97-AF65-F5344CB8AC3E}">
        <p14:creationId xmlns:p14="http://schemas.microsoft.com/office/powerpoint/2010/main" val="3797653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6F121-399A-00F1-62AD-55B501474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B4A99B0-2B02-D468-E9B6-459ED7C003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5EA4984-73B2-A2CB-11D3-1B4FB7DE91E1}"/>
              </a:ext>
            </a:extLst>
          </p:cNvPr>
          <p:cNvSpPr/>
          <p:nvPr/>
        </p:nvSpPr>
        <p:spPr>
          <a:xfrm>
            <a:off x="143399" y="185352"/>
            <a:ext cx="8857202" cy="6549080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F9CDE72-5955-A8A7-4226-772830ED65C1}"/>
              </a:ext>
            </a:extLst>
          </p:cNvPr>
          <p:cNvSpPr txBox="1"/>
          <p:nvPr/>
        </p:nvSpPr>
        <p:spPr>
          <a:xfrm>
            <a:off x="-46166" y="4569009"/>
            <a:ext cx="8968413" cy="190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القراءة باسترسال:  يسجل الأستاذ نتيجة الاسترسال بإحاطة النقطة الموافقة لمستوى الاسترسال حسب سلم التنقيط.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الدقة : يتابع الأستاذ قراءة كل متعلم على كراسته الخاصة ويضع علامة × على كل كلمة قرئت بشكل خاطئ أو لم تقرأ. </a:t>
            </a:r>
          </a:p>
          <a:p>
            <a:pPr algn="r" rtl="1">
              <a:lnSpc>
                <a:spcPct val="150000"/>
              </a:lnSpc>
            </a:pPr>
            <a:r>
              <a:rPr lang="ar-MA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بعد الانتهاء من القراءة يسجل الأستاذ نتيجة الدقة حسب عدد الأخطاء المرتكبة. 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kern="0" dirty="0">
                <a:solidFill>
                  <a:srgbClr val="10658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إذا أخطأ المتعلم في قراءة كلمة ثم استدرك الأمر  دون أي توجيه يلغى احتساب الخطأ. </a:t>
            </a:r>
            <a:endParaRPr lang="ar-MA" sz="16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يسجل الأستاذ النتيجة الكلية للطلاقة التي حصل عليها المتعلم مباشرة في المكان المخصص لذلك : </a:t>
            </a:r>
            <a:endParaRPr lang="fr-FR" sz="16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4A2D2E-2666-A4B6-FC41-3227DECF8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38" y="1036149"/>
            <a:ext cx="7276194" cy="460945"/>
          </a:xfrm>
          <a:prstGeom prst="rect">
            <a:avLst/>
          </a:prstGeom>
        </p:spPr>
      </p:pic>
      <p:sp>
        <p:nvSpPr>
          <p:cNvPr id="12" name="TextBox 13">
            <a:extLst>
              <a:ext uri="{FF2B5EF4-FFF2-40B4-BE49-F238E27FC236}">
                <a16:creationId xmlns:a16="http://schemas.microsoft.com/office/drawing/2014/main" id="{686C7AAF-D3DD-9FCF-B419-5AB17A549999}"/>
              </a:ext>
            </a:extLst>
          </p:cNvPr>
          <p:cNvSpPr txBox="1"/>
          <p:nvPr/>
        </p:nvSpPr>
        <p:spPr>
          <a:xfrm>
            <a:off x="1883027" y="1631961"/>
            <a:ext cx="5337786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يستعين الأستاذ بالجدول لتقييم القراءة: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260DC8-1DAD-3FD8-04D5-CD4D1D7C5AF8}"/>
              </a:ext>
            </a:extLst>
          </p:cNvPr>
          <p:cNvSpPr txBox="1"/>
          <p:nvPr/>
        </p:nvSpPr>
        <p:spPr>
          <a:xfrm>
            <a:off x="1154975" y="325920"/>
            <a:ext cx="6250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تتبع قراءة التلميذ </a:t>
            </a:r>
            <a:endParaRPr lang="ar-MA" sz="6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3">
            <a:extLst>
              <a:ext uri="{FF2B5EF4-FFF2-40B4-BE49-F238E27FC236}">
                <a16:creationId xmlns:a16="http://schemas.microsoft.com/office/drawing/2014/main" id="{68D6B837-75AA-8F7E-AD4F-2C8D84F05A9F}"/>
              </a:ext>
            </a:extLst>
          </p:cNvPr>
          <p:cNvGrpSpPr/>
          <p:nvPr/>
        </p:nvGrpSpPr>
        <p:grpSpPr>
          <a:xfrm>
            <a:off x="254000" y="1051262"/>
            <a:ext cx="8636000" cy="5621385"/>
            <a:chOff x="0" y="0"/>
            <a:chExt cx="3895412" cy="2555175"/>
          </a:xfrm>
          <a:noFill/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8279D113-978A-2D83-605C-10794FA8E5E9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grpFill/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TextBox 5">
              <a:extLst>
                <a:ext uri="{FF2B5EF4-FFF2-40B4-BE49-F238E27FC236}">
                  <a16:creationId xmlns:a16="http://schemas.microsoft.com/office/drawing/2014/main" id="{D7661B87-B927-07B8-3D6B-2B8DBED53BA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2" name="Freeform 7">
            <a:extLst>
              <a:ext uri="{FF2B5EF4-FFF2-40B4-BE49-F238E27FC236}">
                <a16:creationId xmlns:a16="http://schemas.microsoft.com/office/drawing/2014/main" id="{1C4E28A9-11F0-3D76-0F7C-5ADF15EE0087}"/>
              </a:ext>
            </a:extLst>
          </p:cNvPr>
          <p:cNvSpPr/>
          <p:nvPr/>
        </p:nvSpPr>
        <p:spPr>
          <a:xfrm>
            <a:off x="8183152" y="735576"/>
            <a:ext cx="467184" cy="416035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917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9B502-EBB3-C65C-CCFD-49A712582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03BBAC4-1129-5BFC-2503-52E420A20B0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EEF99A-A018-8A5B-0283-6B6DE7709906}"/>
              </a:ext>
            </a:extLst>
          </p:cNvPr>
          <p:cNvSpPr/>
          <p:nvPr/>
        </p:nvSpPr>
        <p:spPr>
          <a:xfrm>
            <a:off x="143399" y="185352"/>
            <a:ext cx="8857202" cy="6549080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7AD139-C62F-4658-7B13-B7135181D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732" y="768121"/>
            <a:ext cx="7276194" cy="460945"/>
          </a:xfrm>
          <a:prstGeom prst="rect">
            <a:avLst/>
          </a:prstGeom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8D7E3111-EAFA-83CE-4EF0-79CD6BE0C15A}"/>
              </a:ext>
            </a:extLst>
          </p:cNvPr>
          <p:cNvSpPr txBox="1"/>
          <p:nvPr/>
        </p:nvSpPr>
        <p:spPr>
          <a:xfrm>
            <a:off x="966048" y="108342"/>
            <a:ext cx="6933562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التصحيح وتحديد مستوى التحكم في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6E3A023-42F1-16CB-C328-06A849400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934546"/>
              </p:ext>
            </p:extLst>
          </p:nvPr>
        </p:nvGraphicFramePr>
        <p:xfrm>
          <a:off x="266949" y="1594325"/>
          <a:ext cx="8605796" cy="306425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430295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546351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41584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الاسترسال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قرأ الفقرة باسترسال تام مع احترام تام لعلامات الترقيم. 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2ن </a:t>
                      </a:r>
                      <a:endParaRPr lang="a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قرأ الفقرة باسترسال مع تعثر في بعض الجمل. عدم احترام علامات الترقيم. </a:t>
                      </a: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    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    1 ن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لم يقرأ الفقرة باسترسال - قراءة متقطعة – تهجئة الكلمات – قراءة متقطعة بطيئة تجاوزت 90 ثانية </a:t>
                      </a: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0ن</a:t>
                      </a: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34671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ارتكب أقل قطعا من</a:t>
                      </a:r>
                      <a:r>
                        <a:rPr lang="ar-AE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ar-AE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أخطاء</a:t>
                      </a:r>
                      <a:endParaRPr lang="a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2 ن </a:t>
                      </a:r>
                      <a:endParaRPr lang="fr-MA" sz="2000" b="1" kern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AE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ارتكب </a:t>
                      </a: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بين 4</a:t>
                      </a:r>
                      <a:r>
                        <a:rPr lang="ar-AE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و 6 </a:t>
                      </a:r>
                      <a:r>
                        <a:rPr lang="ar-AE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أخطاء</a:t>
                      </a:r>
                      <a:endParaRPr lang="fr-MA" sz="2000" b="1" kern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 ن </a:t>
                      </a:r>
                      <a:endParaRPr lang="fr-MA" sz="2000" b="1" kern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AE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ارتكب</a:t>
                      </a: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أكثر قطعا من</a:t>
                      </a:r>
                      <a:r>
                        <a:rPr lang="ar-AE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ar-AE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أخطاء</a:t>
                      </a:r>
                      <a:endParaRPr lang="a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 ن </a:t>
                      </a:r>
                      <a:endParaRPr lang="fr-MA" sz="2000" b="1" kern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4830743D-CA7A-D003-C21A-F7C0C34ECB92}"/>
              </a:ext>
            </a:extLst>
          </p:cNvPr>
          <p:cNvSpPr txBox="1"/>
          <p:nvPr/>
        </p:nvSpPr>
        <p:spPr>
          <a:xfrm>
            <a:off x="493838" y="6186809"/>
            <a:ext cx="7665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استفاء التلميذ 90 ثانية المخصصة له.</a:t>
            </a:r>
            <a:endParaRPr lang="f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C96B9A0-80DA-365D-C5F4-91547C01E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440418"/>
              </p:ext>
            </p:extLst>
          </p:nvPr>
        </p:nvGraphicFramePr>
        <p:xfrm>
          <a:off x="254000" y="4805224"/>
          <a:ext cx="8588391" cy="111201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385677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231571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416629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554514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المجموع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 نقط</a:t>
                      </a:r>
                      <a:endParaRPr lang="fr-MA" sz="2000" b="1" kern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 أو 3</a:t>
                      </a:r>
                      <a:endParaRPr lang="fr-MA" sz="2000" b="1" kern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 أو 0</a:t>
                      </a:r>
                      <a:endParaRPr lang="fr-MA" sz="2000" b="1" kern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1794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متحكم: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التحكم: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متحكم: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</a:tbl>
          </a:graphicData>
        </a:graphic>
      </p:graphicFrame>
      <p:grpSp>
        <p:nvGrpSpPr>
          <p:cNvPr id="9" name="Group 3">
            <a:extLst>
              <a:ext uri="{FF2B5EF4-FFF2-40B4-BE49-F238E27FC236}">
                <a16:creationId xmlns:a16="http://schemas.microsoft.com/office/drawing/2014/main" id="{C991A1E7-C922-397E-AB4C-4581BFD854E5}"/>
              </a:ext>
            </a:extLst>
          </p:cNvPr>
          <p:cNvGrpSpPr/>
          <p:nvPr/>
        </p:nvGrpSpPr>
        <p:grpSpPr>
          <a:xfrm>
            <a:off x="254000" y="778620"/>
            <a:ext cx="8636000" cy="5894028"/>
            <a:chOff x="0" y="0"/>
            <a:chExt cx="3895412" cy="2555175"/>
          </a:xfrm>
          <a:noFill/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4D3F480A-238E-3818-7737-F01F8539152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grpFill/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0EFF73B5-8B85-BF32-642D-0D82DF0278C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65418220-D5A1-7D33-DF9C-EB1483A35321}"/>
              </a:ext>
            </a:extLst>
          </p:cNvPr>
          <p:cNvSpPr/>
          <p:nvPr/>
        </p:nvSpPr>
        <p:spPr>
          <a:xfrm>
            <a:off x="8225937" y="482149"/>
            <a:ext cx="467184" cy="416035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793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2856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36210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النص بدقة واسترسال.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BEB2E8-EC91-6819-0C14-FA06DFCC3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188" y="2289886"/>
            <a:ext cx="8668960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7CE67-5FD3-D316-BD69-0E52D81E9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CB2BEAB-F922-ECFF-0A44-20A72D1538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CFE10B-C80B-7C1C-EF68-553C2350493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C5F15158-5E27-7AC2-729E-4F300B7F1431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59DCCFA5-3062-4E18-7C48-42FB2490D4D3}"/>
              </a:ext>
            </a:extLst>
          </p:cNvPr>
          <p:cNvSpPr txBox="1"/>
          <p:nvPr/>
        </p:nvSpPr>
        <p:spPr>
          <a:xfrm>
            <a:off x="1670179" y="2974286"/>
            <a:ext cx="5828855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2.تقويم الإنتاج الشفوي</a:t>
            </a:r>
          </a:p>
        </p:txBody>
      </p:sp>
    </p:spTree>
    <p:extLst>
      <p:ext uri="{BB962C8B-B14F-4D97-AF65-F5344CB8AC3E}">
        <p14:creationId xmlns:p14="http://schemas.microsoft.com/office/powerpoint/2010/main" val="1820576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C2461-1008-9174-B073-B6814B2D0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C821C14-6829-A7CC-10E5-5B25BE6FB6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FB47E0E-B5D9-AD5D-670C-CC4C34F1547F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E6405D43-A55A-D7B6-6775-BDD4EFC8DD7E}"/>
              </a:ext>
            </a:extLst>
          </p:cNvPr>
          <p:cNvSpPr txBox="1"/>
          <p:nvPr/>
        </p:nvSpPr>
        <p:spPr>
          <a:xfrm>
            <a:off x="332973" y="230619"/>
            <a:ext cx="811145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تصحيح  الوضعية 1 وتحديد مستوى التحكم في الإنتاج الشفوي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EF68198-5535-2666-3258-2608B60E84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646826"/>
              </p:ext>
            </p:extLst>
          </p:nvPr>
        </p:nvGraphicFramePr>
        <p:xfrm>
          <a:off x="332973" y="3775272"/>
          <a:ext cx="8392497" cy="195649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990392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537927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500604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363574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 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التحدث باسترسال  </a:t>
                      </a:r>
                      <a:r>
                        <a:rPr lang="fr-FR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حضور جميع المعايير التالية:</a:t>
                      </a:r>
                    </a:p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الانسجام مع موضوع الوضعية؛</a:t>
                      </a:r>
                    </a:p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</a:t>
                      </a:r>
                      <a:r>
                        <a:rPr lang="ar-MA" sz="1600" b="1" kern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تقديم عنصرين  </a:t>
                      </a:r>
                      <a:r>
                        <a:rPr lang="ar-MA" sz="16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(*) </a:t>
                      </a: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؛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r" rtl="1"/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+ارتكاب أقل من  </a:t>
                      </a:r>
                      <a:r>
                        <a:rPr lang="ar-MA" sz="1600" b="1" kern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أخطاء لغوية.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حضور المعيارين التاليين:</a:t>
                      </a:r>
                    </a:p>
                    <a:p>
                      <a:pPr marL="0" algn="r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الانسجام مع موضوع الوضعية؛ 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algn="r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تقديم </a:t>
                      </a:r>
                      <a:r>
                        <a:rPr lang="ar-MA" sz="1600" b="1" kern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عنصر واحد </a:t>
                      </a: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من أصل اثنين. 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ar-MA" sz="1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just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يعتبر المتعلم (ة) غير متحكم إذا:</a:t>
                      </a:r>
                    </a:p>
                    <a:p>
                      <a:pPr marL="0" algn="just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خرج عن الموضوع؛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أو</a:t>
                      </a:r>
                    </a:p>
                    <a:p>
                      <a:pPr marL="0" algn="just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لم يقدم   </a:t>
                      </a:r>
                      <a:r>
                        <a:rPr lang="ar-MA" sz="1600" b="1" kern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أيا من العنصرين  </a:t>
                      </a: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المطلوبين.</a:t>
                      </a: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</a:tbl>
          </a:graphicData>
        </a:graphic>
      </p:graphicFrame>
      <p:sp>
        <p:nvSpPr>
          <p:cNvPr id="11" name="TextBox 13">
            <a:extLst>
              <a:ext uri="{FF2B5EF4-FFF2-40B4-BE49-F238E27FC236}">
                <a16:creationId xmlns:a16="http://schemas.microsoft.com/office/drawing/2014/main" id="{387E1536-EBAD-4EA4-99FF-08AF8DE6B0E0}"/>
              </a:ext>
            </a:extLst>
          </p:cNvPr>
          <p:cNvSpPr txBox="1"/>
          <p:nvPr/>
        </p:nvSpPr>
        <p:spPr>
          <a:xfrm>
            <a:off x="-125100" y="5843058"/>
            <a:ext cx="8742218" cy="734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ملاحظة: 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بعد انتهاء المتعلم من أخذ الكلمة</a:t>
            </a:r>
            <a:r>
              <a:rPr lang="ar-MA" sz="16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يسجل الأستاذ مباشرة على كراسته نتيجة أدائه حسب المعايير المعتمدة.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3" name="Group 3">
            <a:extLst>
              <a:ext uri="{FF2B5EF4-FFF2-40B4-BE49-F238E27FC236}">
                <a16:creationId xmlns:a16="http://schemas.microsoft.com/office/drawing/2014/main" id="{39AF280D-0EA1-9F0E-1BD2-F36DE6AD7798}"/>
              </a:ext>
            </a:extLst>
          </p:cNvPr>
          <p:cNvGrpSpPr/>
          <p:nvPr/>
        </p:nvGrpSpPr>
        <p:grpSpPr>
          <a:xfrm>
            <a:off x="254000" y="1023256"/>
            <a:ext cx="8636000" cy="5649391"/>
            <a:chOff x="0" y="0"/>
            <a:chExt cx="3895412" cy="2555175"/>
          </a:xfrm>
          <a:noFill/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8D755B17-33C9-0CCA-CB05-AC3FD7C824C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grpFill/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3ED618F7-40E1-0CBE-4007-294FDEE753F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6" name="Freeform 7">
            <a:extLst>
              <a:ext uri="{FF2B5EF4-FFF2-40B4-BE49-F238E27FC236}">
                <a16:creationId xmlns:a16="http://schemas.microsoft.com/office/drawing/2014/main" id="{53440171-2549-7262-2962-56FE9A3021FD}"/>
              </a:ext>
            </a:extLst>
          </p:cNvPr>
          <p:cNvSpPr/>
          <p:nvPr/>
        </p:nvSpPr>
        <p:spPr>
          <a:xfrm>
            <a:off x="8149934" y="731725"/>
            <a:ext cx="467184" cy="416035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24699BEE-84E1-A1C6-7F8E-DDE0FE697FFD}"/>
              </a:ext>
            </a:extLst>
          </p:cNvPr>
          <p:cNvSpPr txBox="1"/>
          <p:nvPr/>
        </p:nvSpPr>
        <p:spPr>
          <a:xfrm>
            <a:off x="1955046" y="5677514"/>
            <a:ext cx="8742218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800" b="1" kern="0" dirty="0">
                <a:solidFill>
                  <a:srgbClr val="10658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(*) 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المقصود بالعنصر هو المقطع الكلامي (الوضعية تتضمن عنصران 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46051-82AA-498C-4469-B5DC12FA3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712" y="777151"/>
            <a:ext cx="6373484" cy="6344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EFB01E-CEAE-6DD8-A84E-A344B8C155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4864" y="1467196"/>
            <a:ext cx="3749365" cy="20042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5737BC3-010D-1CCA-6CF3-1439F3D815EF}"/>
              </a:ext>
            </a:extLst>
          </p:cNvPr>
          <p:cNvCxnSpPr>
            <a:cxnSpLocks/>
          </p:cNvCxnSpPr>
          <p:nvPr/>
        </p:nvCxnSpPr>
        <p:spPr>
          <a:xfrm flipH="1">
            <a:off x="6074228" y="2337903"/>
            <a:ext cx="647216" cy="3541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519CED5-1F40-5A29-FC22-56D002A4E071}"/>
              </a:ext>
            </a:extLst>
          </p:cNvPr>
          <p:cNvSpPr/>
          <p:nvPr/>
        </p:nvSpPr>
        <p:spPr>
          <a:xfrm>
            <a:off x="3331029" y="2549941"/>
            <a:ext cx="2743199" cy="2964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6C7A892-0D6C-F4EA-BF01-6E0F0E4B4044}"/>
              </a:ext>
            </a:extLst>
          </p:cNvPr>
          <p:cNvCxnSpPr>
            <a:cxnSpLocks/>
          </p:cNvCxnSpPr>
          <p:nvPr/>
        </p:nvCxnSpPr>
        <p:spPr>
          <a:xfrm flipH="1">
            <a:off x="6074228" y="2990049"/>
            <a:ext cx="503854" cy="599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FD4852E-B200-1483-5E08-5BDD65B37F26}"/>
              </a:ext>
            </a:extLst>
          </p:cNvPr>
          <p:cNvSpPr/>
          <p:nvPr/>
        </p:nvSpPr>
        <p:spPr>
          <a:xfrm>
            <a:off x="3331029" y="2907886"/>
            <a:ext cx="2743199" cy="2964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04AEED4-51BB-E57B-C816-1E2009ADF167}"/>
              </a:ext>
            </a:extLst>
          </p:cNvPr>
          <p:cNvSpPr txBox="1"/>
          <p:nvPr/>
        </p:nvSpPr>
        <p:spPr>
          <a:xfrm>
            <a:off x="6707949" y="2005742"/>
            <a:ext cx="159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العنصر 1</a:t>
            </a:r>
            <a:endParaRPr lang="f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0455E4A-4452-743B-5C84-76FB7EDE6531}"/>
              </a:ext>
            </a:extLst>
          </p:cNvPr>
          <p:cNvSpPr txBox="1"/>
          <p:nvPr/>
        </p:nvSpPr>
        <p:spPr>
          <a:xfrm>
            <a:off x="6707949" y="2692057"/>
            <a:ext cx="159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العنصر 2</a:t>
            </a:r>
            <a:endParaRPr lang="f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2479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FA815-05E7-12A6-2F3D-74F9EB423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733F610-1556-47A0-A20B-570D6C82D3C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74FADF4-BCCF-D6B5-D375-565E01698B6C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134C9E3C-C1D0-DAE0-FAC0-B222EC9B7F20}"/>
              </a:ext>
            </a:extLst>
          </p:cNvPr>
          <p:cNvSpPr txBox="1"/>
          <p:nvPr/>
        </p:nvSpPr>
        <p:spPr>
          <a:xfrm>
            <a:off x="332973" y="230619"/>
            <a:ext cx="811145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تصحيح  الوضعية 2 وتحديد مستوى التحكم في الإنتاج الشفوي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B96ECF0-528F-C56B-316A-33DC50F3B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46422"/>
              </p:ext>
            </p:extLst>
          </p:nvPr>
        </p:nvGraphicFramePr>
        <p:xfrm>
          <a:off x="332973" y="3775272"/>
          <a:ext cx="8392497" cy="195649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962401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2406603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463282">
                  <a:extLst>
                    <a:ext uri="{9D8B030D-6E8A-4147-A177-3AD203B41FA5}">
                      <a16:colId xmlns:a16="http://schemas.microsoft.com/office/drawing/2014/main" val="627246045"/>
                    </a:ext>
                  </a:extLst>
                </a:gridCol>
                <a:gridCol w="2560211">
                  <a:extLst>
                    <a:ext uri="{9D8B030D-6E8A-4147-A177-3AD203B41FA5}">
                      <a16:colId xmlns:a16="http://schemas.microsoft.com/office/drawing/2014/main" val="30041415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الرمز 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متحكم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في طور التحكم 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غير متحكم </a:t>
                      </a:r>
                      <a:r>
                        <a:rPr lang="fr-FR" sz="20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MA" sz="20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74333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التحدث باسترسال  </a:t>
                      </a:r>
                      <a:r>
                        <a:rPr lang="fr-FR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حضور جميع المعايير التالية:</a:t>
                      </a:r>
                    </a:p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الانسجام مع موضوع الوضعية؛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</a:t>
                      </a:r>
                      <a:r>
                        <a:rPr lang="ar-MA" sz="1600" b="1" kern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تقديم 3 عناصر  </a:t>
                      </a:r>
                      <a:r>
                        <a:rPr lang="ar-MA" sz="1600" b="1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(*) </a:t>
                      </a: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؛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r" rtl="1"/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+ارتكاب أقل من  </a:t>
                      </a:r>
                      <a:r>
                        <a:rPr lang="ar-MA" sz="1600" b="1" kern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أخطاء لغوية .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حضور المعيارين التاليين:</a:t>
                      </a:r>
                    </a:p>
                    <a:p>
                      <a:pPr marL="0" algn="r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الانسجام مع موضوع الوضعية؛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algn="r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قدم </a:t>
                      </a:r>
                      <a:r>
                        <a:rPr lang="ar-MA" sz="1600" b="1" kern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عنصرا واحدا </a:t>
                      </a: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أو</a:t>
                      </a:r>
                      <a:r>
                        <a:rPr lang="ar-MA" sz="1600" b="1" kern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عنصرين </a:t>
                      </a: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من أصل ثلاثة عناصر. </a:t>
                      </a:r>
                      <a:endParaRPr lang="fr-MA" sz="16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ar-MA" sz="1800" b="1" kern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just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يعتبر المتعلم (ة) غير متحكم إذا:</a:t>
                      </a:r>
                    </a:p>
                    <a:p>
                      <a:pPr marL="0" algn="just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خرج عن الموضوع.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أو</a:t>
                      </a:r>
                    </a:p>
                    <a:p>
                      <a:pPr marL="0" algn="just" defTabSz="914400" rtl="1" eaLnBrk="1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kern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+ لم يقدم   أيا من العناصر المطلوبة.</a:t>
                      </a: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</a:tbl>
          </a:graphicData>
        </a:graphic>
      </p:graphicFrame>
      <p:sp>
        <p:nvSpPr>
          <p:cNvPr id="11" name="TextBox 13">
            <a:extLst>
              <a:ext uri="{FF2B5EF4-FFF2-40B4-BE49-F238E27FC236}">
                <a16:creationId xmlns:a16="http://schemas.microsoft.com/office/drawing/2014/main" id="{0D1C6153-B0AC-1F8F-08E0-E96EBC793131}"/>
              </a:ext>
            </a:extLst>
          </p:cNvPr>
          <p:cNvSpPr txBox="1"/>
          <p:nvPr/>
        </p:nvSpPr>
        <p:spPr>
          <a:xfrm>
            <a:off x="-125100" y="5843058"/>
            <a:ext cx="8742218" cy="734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ملاحظة: 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بعد انتهاء المتعلم من أخذ الكلمة</a:t>
            </a:r>
            <a:r>
              <a:rPr lang="ar-MA" sz="16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يسجل الأستاذ مباشرة على كراسته نتيجة أدائه حسب المعايير المعتمدة.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3" name="Group 3">
            <a:extLst>
              <a:ext uri="{FF2B5EF4-FFF2-40B4-BE49-F238E27FC236}">
                <a16:creationId xmlns:a16="http://schemas.microsoft.com/office/drawing/2014/main" id="{333FA6C8-6879-87AC-F3BE-09A440A3BAD3}"/>
              </a:ext>
            </a:extLst>
          </p:cNvPr>
          <p:cNvGrpSpPr/>
          <p:nvPr/>
        </p:nvGrpSpPr>
        <p:grpSpPr>
          <a:xfrm>
            <a:off x="254000" y="1023256"/>
            <a:ext cx="8636000" cy="5649391"/>
            <a:chOff x="0" y="0"/>
            <a:chExt cx="3895412" cy="2555175"/>
          </a:xfrm>
          <a:noFill/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83DFF04D-514B-9547-CA29-DB5C001E9709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grpFill/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E2249926-1A13-4DB1-EEAA-2F0EB7C4EB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6" name="Freeform 7">
            <a:extLst>
              <a:ext uri="{FF2B5EF4-FFF2-40B4-BE49-F238E27FC236}">
                <a16:creationId xmlns:a16="http://schemas.microsoft.com/office/drawing/2014/main" id="{099ED6D3-105B-A2E3-E800-E078D06B896D}"/>
              </a:ext>
            </a:extLst>
          </p:cNvPr>
          <p:cNvSpPr/>
          <p:nvPr/>
        </p:nvSpPr>
        <p:spPr>
          <a:xfrm>
            <a:off x="8149934" y="731725"/>
            <a:ext cx="467184" cy="416035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9AC186F9-7479-70BB-7B91-30E47F785651}"/>
              </a:ext>
            </a:extLst>
          </p:cNvPr>
          <p:cNvSpPr txBox="1"/>
          <p:nvPr/>
        </p:nvSpPr>
        <p:spPr>
          <a:xfrm>
            <a:off x="1955046" y="5677514"/>
            <a:ext cx="8742218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800" b="1" kern="0" dirty="0">
                <a:solidFill>
                  <a:srgbClr val="10658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(*) 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المقصود بالعنصر هو المقطع الكلامي (الوضعية تتضمن 3 عناصر 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9E908FB-5840-7080-4536-A2B7496AF063}"/>
              </a:ext>
            </a:extLst>
          </p:cNvPr>
          <p:cNvSpPr txBox="1"/>
          <p:nvPr/>
        </p:nvSpPr>
        <p:spPr>
          <a:xfrm>
            <a:off x="6794872" y="1818844"/>
            <a:ext cx="159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العنصر 1</a:t>
            </a:r>
            <a:endParaRPr lang="f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4614357-9F8C-FA7A-52F1-5823F2889003}"/>
              </a:ext>
            </a:extLst>
          </p:cNvPr>
          <p:cNvSpPr txBox="1"/>
          <p:nvPr/>
        </p:nvSpPr>
        <p:spPr>
          <a:xfrm>
            <a:off x="6783229" y="2300931"/>
            <a:ext cx="159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العنصر 2</a:t>
            </a:r>
            <a:endParaRPr lang="f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405294-6C74-6776-46F4-481E74119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543" y="827570"/>
            <a:ext cx="5959356" cy="51058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8CE0A7-520E-E2AA-533F-4E057E930F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7969" y="1429670"/>
            <a:ext cx="3909399" cy="2270957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763EFD3-9A6E-B8DF-A307-1D012624DC5A}"/>
              </a:ext>
            </a:extLst>
          </p:cNvPr>
          <p:cNvCxnSpPr>
            <a:cxnSpLocks/>
            <a:endCxn id="19" idx="3"/>
          </p:cNvCxnSpPr>
          <p:nvPr/>
        </p:nvCxnSpPr>
        <p:spPr>
          <a:xfrm flipH="1" flipV="1">
            <a:off x="5943600" y="1981376"/>
            <a:ext cx="839629" cy="1163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AAA923F-55DB-45F4-00C1-A10860ACD540}"/>
              </a:ext>
            </a:extLst>
          </p:cNvPr>
          <p:cNvSpPr/>
          <p:nvPr/>
        </p:nvSpPr>
        <p:spPr>
          <a:xfrm>
            <a:off x="2873830" y="1793556"/>
            <a:ext cx="3069770" cy="3756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0138671-0D76-97FC-546D-B88765ADD09E}"/>
              </a:ext>
            </a:extLst>
          </p:cNvPr>
          <p:cNvCxnSpPr>
            <a:cxnSpLocks/>
          </p:cNvCxnSpPr>
          <p:nvPr/>
        </p:nvCxnSpPr>
        <p:spPr>
          <a:xfrm flipH="1">
            <a:off x="5957533" y="2562541"/>
            <a:ext cx="814053" cy="455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4AB97F1-9D29-AF29-4438-03CDBC7C26B3}"/>
              </a:ext>
            </a:extLst>
          </p:cNvPr>
          <p:cNvSpPr/>
          <p:nvPr/>
        </p:nvSpPr>
        <p:spPr>
          <a:xfrm>
            <a:off x="2873830" y="2390313"/>
            <a:ext cx="3069769" cy="3756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0AFB80-DB00-01D4-D485-A34AD73189F0}"/>
              </a:ext>
            </a:extLst>
          </p:cNvPr>
          <p:cNvSpPr/>
          <p:nvPr/>
        </p:nvSpPr>
        <p:spPr>
          <a:xfrm>
            <a:off x="5010060" y="1831582"/>
            <a:ext cx="289250" cy="296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7C609345-331E-1FF4-9EF8-0258A86F6A72}"/>
              </a:ext>
            </a:extLst>
          </p:cNvPr>
          <p:cNvCxnSpPr>
            <a:cxnSpLocks/>
          </p:cNvCxnSpPr>
          <p:nvPr/>
        </p:nvCxnSpPr>
        <p:spPr>
          <a:xfrm flipH="1">
            <a:off x="5987594" y="3124254"/>
            <a:ext cx="783992" cy="374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A0D52A2B-EDF2-BCD5-46B0-213AEDCD5D44}"/>
              </a:ext>
            </a:extLst>
          </p:cNvPr>
          <p:cNvSpPr/>
          <p:nvPr/>
        </p:nvSpPr>
        <p:spPr>
          <a:xfrm>
            <a:off x="2917825" y="2990049"/>
            <a:ext cx="3069769" cy="3756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1CC7BE9-08B2-042E-AB34-060C408FE166}"/>
              </a:ext>
            </a:extLst>
          </p:cNvPr>
          <p:cNvSpPr txBox="1"/>
          <p:nvPr/>
        </p:nvSpPr>
        <p:spPr>
          <a:xfrm>
            <a:off x="6794872" y="2817204"/>
            <a:ext cx="159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العنصر 3</a:t>
            </a:r>
            <a:endParaRPr lang="f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3095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304B5-A7CB-2AD8-CC3D-3F680C6A3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29CE362-B247-4328-FC42-854B38A6BF6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0B1432-B476-F273-0E90-1E5B4D616DA0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A4C647-9657-8A2A-DB0C-3AA52A52068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1C72FC-093D-FCDD-7120-9F4ACDC566B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965B9E8-ACF7-A527-F2D7-E502BBFD2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32449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149869-F0BB-F8AA-46E9-545FC7BF861E}"/>
              </a:ext>
            </a:extLst>
          </p:cNvPr>
          <p:cNvSpPr txBox="1"/>
          <p:nvPr/>
        </p:nvSpPr>
        <p:spPr>
          <a:xfrm>
            <a:off x="422071" y="18229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يختار الأستاذ إحدى الوضعيتين.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يقرؤها ويطلب من التلميذ التحدث في حدود  دقيقتين.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الوضعية 2 في الشريحة الموالية.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C42EF9-6F93-67D6-95FD-12A4AC82B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93" y="2112340"/>
            <a:ext cx="8423350" cy="37529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1267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21A8B-79AE-AAB8-F543-1C90C89B0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0CB722B-4AFA-DA73-EC40-8C3987C9C0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F6EC9D5-A619-EB2D-00F6-4F6B0D30CA4B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E517FF8-501E-D590-57E1-C7189040885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0DB0C1-5F95-DC35-A232-D60640B325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833223-DA1B-6587-5541-D4B7B3F80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2856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F5DDBF-81C9-1565-5120-C9BA7803B076}"/>
              </a:ext>
            </a:extLst>
          </p:cNvPr>
          <p:cNvSpPr txBox="1"/>
          <p:nvPr/>
        </p:nvSpPr>
        <p:spPr>
          <a:xfrm>
            <a:off x="422071" y="36210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يختار الأستاذ إحدى الوضعيتين. يقرؤها ويطلب من التلميذ التحدث في حدود  دقيقتين. 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E22018-0FB2-D027-1F0A-86D751EBEF0C}"/>
              </a:ext>
            </a:extLst>
          </p:cNvPr>
          <p:cNvSpPr/>
          <p:nvPr/>
        </p:nvSpPr>
        <p:spPr>
          <a:xfrm>
            <a:off x="6055567" y="2745982"/>
            <a:ext cx="307433" cy="501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682495-3019-425F-E3DF-633AA195D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94" y="1304628"/>
            <a:ext cx="8507012" cy="42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77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BF027-AF33-918C-29B7-7D9CB9C9D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570AA4F-D7E8-98B1-C851-2E3B3A4AC2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CDD346-51DC-88E4-8F0B-D5EB2BF12298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EA5491C-FF0A-D5A4-4699-333C4C1F70CC}"/>
              </a:ext>
            </a:extLst>
          </p:cNvPr>
          <p:cNvSpPr/>
          <p:nvPr/>
        </p:nvSpPr>
        <p:spPr>
          <a:xfrm>
            <a:off x="1166205" y="266045"/>
            <a:ext cx="6811591" cy="6442665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20B08510-BAF3-FD76-5864-2FA764DDEDE0}"/>
              </a:ext>
            </a:extLst>
          </p:cNvPr>
          <p:cNvSpPr txBox="1"/>
          <p:nvPr/>
        </p:nvSpPr>
        <p:spPr>
          <a:xfrm>
            <a:off x="1657572" y="2043584"/>
            <a:ext cx="5828855" cy="2793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اليوم الثاني، </a:t>
            </a: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يستمر  الأستاذ بالمنهجية نفسها لتمرير رائزي الطلاقة والتحدث لبقية المتعلمين.</a:t>
            </a:r>
          </a:p>
        </p:txBody>
      </p:sp>
    </p:spTree>
    <p:extLst>
      <p:ext uri="{BB962C8B-B14F-4D97-AF65-F5344CB8AC3E}">
        <p14:creationId xmlns:p14="http://schemas.microsoft.com/office/powerpoint/2010/main" val="24271458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8792</TotalTime>
  <Words>1172</Words>
  <Application>Microsoft Office PowerPoint</Application>
  <PresentationFormat>Affichage à l'écran (4:3)</PresentationFormat>
  <Paragraphs>181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34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Thème Office</vt:lpstr>
      <vt:lpstr>5_Thème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LAHOUSSINE.ZTEYT</cp:lastModifiedBy>
  <cp:revision>115</cp:revision>
  <dcterms:created xsi:type="dcterms:W3CDTF">2023-09-20T21:35:22Z</dcterms:created>
  <dcterms:modified xsi:type="dcterms:W3CDTF">2025-04-15T09:09:03Z</dcterms:modified>
</cp:coreProperties>
</file>