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6"/>
  </p:notesMasterIdLst>
  <p:sldIdLst>
    <p:sldId id="2134804866" r:id="rId2"/>
    <p:sldId id="2134808513" r:id="rId3"/>
    <p:sldId id="2134806249" r:id="rId4"/>
    <p:sldId id="2134808507" r:id="rId5"/>
    <p:sldId id="2134806438" r:id="rId6"/>
    <p:sldId id="2134808503" r:id="rId7"/>
    <p:sldId id="2134806534" r:id="rId8"/>
    <p:sldId id="2134806126" r:id="rId9"/>
    <p:sldId id="2134808504" r:id="rId10"/>
    <p:sldId id="2134806224" r:id="rId11"/>
    <p:sldId id="2134804867" r:id="rId12"/>
    <p:sldId id="2134806277" r:id="rId13"/>
    <p:sldId id="2134808511" r:id="rId14"/>
    <p:sldId id="2134808512" r:id="rId15"/>
    <p:sldId id="2134806134" r:id="rId16"/>
    <p:sldId id="2134808508" r:id="rId17"/>
    <p:sldId id="2134806129" r:id="rId18"/>
    <p:sldId id="2134808505" r:id="rId19"/>
    <p:sldId id="2134806131" r:id="rId20"/>
    <p:sldId id="2134808506" r:id="rId21"/>
    <p:sldId id="2134806130" r:id="rId22"/>
    <p:sldId id="2134806133" r:id="rId23"/>
    <p:sldId id="2134806132" r:id="rId24"/>
    <p:sldId id="2134806888" r:id="rId25"/>
  </p:sldIdLst>
  <p:sldSz cx="9144000" cy="6858000" type="screen4x3"/>
  <p:notesSz cx="6858000" cy="9144000"/>
  <p:embeddedFontLst>
    <p:embeddedFont>
      <p:font typeface="Air Strip Arabic" panose="020B0604020202020204" charset="-78"/>
      <p:regular r:id="rId27"/>
    </p:embeddedFont>
    <p:embeddedFont>
      <p:font typeface="Dosis" pitchFamily="2" charset="0"/>
      <p:regular r:id="rId28"/>
      <p:bold r:id="rId29"/>
    </p:embeddedFont>
    <p:embeddedFont>
      <p:font typeface="Microsoft Uighur" panose="02000000000000000000" pitchFamily="2" charset="-78"/>
      <p:regular r:id="rId30"/>
      <p:bold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9999"/>
    <a:srgbClr val="D5FFFF"/>
    <a:srgbClr val="B9C0CE"/>
    <a:srgbClr val="F1737E"/>
    <a:srgbClr val="5DC1B9"/>
    <a:srgbClr val="F4FAFA"/>
    <a:srgbClr val="005954"/>
    <a:srgbClr val="338B85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2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09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08/05/2025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08/05/2025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08/05/2025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08/05/2025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2.svg"/><Relationship Id="rId10" Type="http://schemas.openxmlformats.org/officeDocument/2006/relationships/image" Target="../media/image11.sv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1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4.png"/><Relationship Id="rId1" Type="http://schemas.openxmlformats.org/officeDocument/2006/relationships/tags" Target="../tags/tag5.xml"/><Relationship Id="rId6" Type="http://schemas.openxmlformats.org/officeDocument/2006/relationships/image" Target="../media/image4.svg"/><Relationship Id="rId11" Type="http://schemas.openxmlformats.org/officeDocument/2006/relationships/image" Target="../media/image19.png"/><Relationship Id="rId5" Type="http://schemas.openxmlformats.org/officeDocument/2006/relationships/image" Target="../media/image3.png"/><Relationship Id="rId15" Type="http://schemas.openxmlformats.org/officeDocument/2006/relationships/image" Target="../media/image23.jpeg"/><Relationship Id="rId10" Type="http://schemas.openxmlformats.org/officeDocument/2006/relationships/image" Target="../media/image18.svg"/><Relationship Id="rId4" Type="http://schemas.openxmlformats.org/officeDocument/2006/relationships/image" Target="../media/image2.svg"/><Relationship Id="rId9" Type="http://schemas.openxmlformats.org/officeDocument/2006/relationships/image" Target="../media/image17.png"/><Relationship Id="rId1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11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7380155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2" name="ZoneTexte 91">
            <a:extLst>
              <a:ext uri="{FF2B5EF4-FFF2-40B4-BE49-F238E27FC236}">
                <a16:creationId xmlns:a16="http://schemas.microsoft.com/office/drawing/2014/main" id="{BB9B0B8F-A672-2EBC-5B0D-44D8908AC294}"/>
              </a:ext>
            </a:extLst>
          </p:cNvPr>
          <p:cNvSpPr txBox="1"/>
          <p:nvPr/>
        </p:nvSpPr>
        <p:spPr>
          <a:xfrm>
            <a:off x="709684" y="6236099"/>
            <a:ext cx="7724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تجريبية موجهة لمؤسسات الريادة</a:t>
            </a:r>
          </a:p>
          <a:p>
            <a:pPr algn="ctr"/>
            <a:r>
              <a:rPr lang="ar-MA" sz="1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نسخة قيد التطوير</a:t>
            </a:r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-1230" y="538899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7601802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1897166" y="43680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786" y="523897"/>
            <a:ext cx="4786427" cy="8889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7295BF1-4146-9A2F-EB98-820EB247D276}"/>
              </a:ext>
            </a:extLst>
          </p:cNvPr>
          <p:cNvSpPr txBox="1"/>
          <p:nvPr/>
        </p:nvSpPr>
        <p:spPr>
          <a:xfrm>
            <a:off x="678886" y="4078004"/>
            <a:ext cx="77246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المرحلة الثالثة : أين نحن في الزمان والمكان؟</a:t>
            </a:r>
          </a:p>
          <a:p>
            <a:pPr algn="ctr" rtl="1"/>
            <a:r>
              <a:rPr lang="ar-MA" sz="24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المجال</a:t>
            </a:r>
            <a:r>
              <a:rPr lang="fr-MA" sz="24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44A9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الأول : أين أسكن؟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D06634-9154-2BE8-C984-B363EE2B2235}"/>
              </a:ext>
            </a:extLst>
          </p:cNvPr>
          <p:cNvSpPr txBox="1"/>
          <p:nvPr/>
        </p:nvSpPr>
        <p:spPr>
          <a:xfrm>
            <a:off x="795622" y="1624848"/>
            <a:ext cx="7361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اللغة العربية</a:t>
            </a:r>
            <a:endParaRPr kumimoji="0" lang="fr-FR" sz="40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21596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A6170A-EE1B-9B5B-B8DD-E2C8A7FF978E}"/>
              </a:ext>
            </a:extLst>
          </p:cNvPr>
          <p:cNvSpPr txBox="1"/>
          <p:nvPr/>
        </p:nvSpPr>
        <p:spPr>
          <a:xfrm>
            <a:off x="817295" y="1911513"/>
            <a:ext cx="736163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rgbClr val="76171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تربوية</a:t>
            </a:r>
            <a:endParaRPr kumimoji="0" lang="fr-FR" sz="138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rgbClr val="76171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9280950-CC94-D3A6-999A-D38AA8D7DDC0}"/>
              </a:ext>
            </a:extLst>
          </p:cNvPr>
          <p:cNvGrpSpPr/>
          <p:nvPr/>
        </p:nvGrpSpPr>
        <p:grpSpPr>
          <a:xfrm>
            <a:off x="3286015" y="5302697"/>
            <a:ext cx="2571970" cy="880615"/>
            <a:chOff x="3448841" y="4654860"/>
            <a:chExt cx="2571970" cy="880615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2C87A05-3D5E-49CB-26C6-E67FECC521E2}"/>
                </a:ext>
              </a:extLst>
            </p:cNvPr>
            <p:cNvSpPr/>
            <p:nvPr/>
          </p:nvSpPr>
          <p:spPr>
            <a:xfrm rot="21338648" flipV="1">
              <a:off x="3570241" y="4654860"/>
              <a:ext cx="2450570" cy="88061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1E3F48"/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8BDD6EF-B547-2165-0F44-FC4B6E8100FE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الأسبوع 2</a:t>
              </a: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3C3862E-5BA1-3F4D-EC77-E1EB387F4DB3}"/>
              </a:ext>
            </a:extLst>
          </p:cNvPr>
          <p:cNvSpPr txBox="1"/>
          <p:nvPr/>
        </p:nvSpPr>
        <p:spPr>
          <a:xfrm rot="18995272">
            <a:off x="-2432960" y="850874"/>
            <a:ext cx="7361637" cy="769441"/>
          </a:xfrm>
          <a:prstGeom prst="rect">
            <a:avLst/>
          </a:prstGeom>
          <a:solidFill>
            <a:srgbClr val="F1737E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solidFill>
                    <a:srgbClr val="0097B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FR" sz="4400" b="1" i="0" u="none" strike="noStrike" kern="1200" cap="none" spc="0" normalizeH="0" baseline="0" noProof="0" dirty="0">
              <a:ln>
                <a:solidFill>
                  <a:srgbClr val="0097B2"/>
                </a:solidFill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3E9C2-C157-1410-223E-8E18491E9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72C3699-919A-51C5-D9D3-49885CC7DCC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B5C0ACAF-8096-29ED-0CFF-E095B30F0E6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90ED643-44A2-81D1-ECF5-DEEA11C963E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5638A5D-6448-BDE0-EDB5-708BD5A596A1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9C7827A-AC09-657F-5CFD-64AA3183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833A662-A36F-324B-5320-2E90344AA319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9DEB376-A7FE-CAB7-F905-83D196B2B5AD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20F99849-44E6-229E-0C2E-6DE10F9D7F93}"/>
              </a:ext>
            </a:extLst>
          </p:cNvPr>
          <p:cNvSpPr txBox="1"/>
          <p:nvPr/>
        </p:nvSpPr>
        <p:spPr>
          <a:xfrm>
            <a:off x="1699128" y="204367"/>
            <a:ext cx="563535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تنويه هام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AB68D195-1268-CDC1-069A-618B25D26084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E2DBBB16-AF67-B77F-D1BF-B4EAF25AD8FD}"/>
              </a:ext>
            </a:extLst>
          </p:cNvPr>
          <p:cNvSpPr/>
          <p:nvPr/>
        </p:nvSpPr>
        <p:spPr>
          <a:xfrm flipH="1">
            <a:off x="467033" y="1062498"/>
            <a:ext cx="8209933" cy="5259229"/>
          </a:xfrm>
          <a:prstGeom prst="roundRect">
            <a:avLst>
              <a:gd name="adj" fmla="val 11608"/>
            </a:avLst>
          </a:prstGeom>
          <a:solidFill>
            <a:srgbClr val="FFCCC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07343B4-36AB-1BED-7FA6-E6B07AFB02BC}"/>
              </a:ext>
            </a:extLst>
          </p:cNvPr>
          <p:cNvSpPr txBox="1"/>
          <p:nvPr/>
        </p:nvSpPr>
        <p:spPr>
          <a:xfrm>
            <a:off x="507429" y="1893757"/>
            <a:ext cx="80187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ابتداء من المرحلة الثالثة سيتم الاشتغال على نص حكائي لتنمية استراتيجيات الاستماع والتحدث إلى جانب نص قرائي مرتبط من حيث الموضوع والمجال بالنص </a:t>
            </a:r>
            <a:r>
              <a:rPr lang="ar-MA" sz="48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الحكائي</a:t>
            </a:r>
            <a:r>
              <a:rPr lang="ar-MA" sz="48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أجل تعزيز وتنويع المادة اللغوية موضوع </a:t>
            </a:r>
            <a:r>
              <a:rPr lang="ar-MA" sz="48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48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942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12516" y="143093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BE61A74-F657-A74B-9E0C-C38627C06DC1}"/>
              </a:ext>
            </a:extLst>
          </p:cNvPr>
          <p:cNvSpPr/>
          <p:nvPr/>
        </p:nvSpPr>
        <p:spPr>
          <a:xfrm>
            <a:off x="7708296" y="1609116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2025402" y="451955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الهيكلة السنوية لمراحل إرساء الموارد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616D4C6-D207-9A1D-751F-56BF8FC7AFF1}"/>
              </a:ext>
            </a:extLst>
          </p:cNvPr>
          <p:cNvGrpSpPr/>
          <p:nvPr/>
        </p:nvGrpSpPr>
        <p:grpSpPr>
          <a:xfrm>
            <a:off x="431541" y="959185"/>
            <a:ext cx="8288821" cy="542222"/>
            <a:chOff x="31088" y="1665315"/>
            <a:chExt cx="7540228" cy="81574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E184F0-1E5B-8A3D-778D-60F2A80A2B2B}"/>
                </a:ext>
              </a:extLst>
            </p:cNvPr>
            <p:cNvSpPr/>
            <p:nvPr/>
          </p:nvSpPr>
          <p:spPr>
            <a:xfrm>
              <a:off x="31088" y="1665315"/>
              <a:ext cx="6473156" cy="763313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تركز هذه المرحلة على تنشيط المعارف السابقة، وإرساء قواعد النظام والانضباط الصفي والمدرسي لتهيئة بيئة تعليمية مناسبة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CE551A-20CF-6756-0450-546AABB08575}"/>
                </a:ext>
              </a:extLst>
            </p:cNvPr>
            <p:cNvSpPr/>
            <p:nvPr/>
          </p:nvSpPr>
          <p:spPr>
            <a:xfrm>
              <a:off x="6676880" y="1673614"/>
              <a:ext cx="894436" cy="80744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مرحلة </a:t>
              </a:r>
              <a:r>
                <a:rPr lang="ar-MA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تنشيط المستلزمات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4E5727-8F85-82C9-1FE0-95555A040211}"/>
              </a:ext>
            </a:extLst>
          </p:cNvPr>
          <p:cNvGrpSpPr/>
          <p:nvPr/>
        </p:nvGrpSpPr>
        <p:grpSpPr>
          <a:xfrm>
            <a:off x="448968" y="3505706"/>
            <a:ext cx="8280918" cy="864000"/>
            <a:chOff x="31088" y="1673613"/>
            <a:chExt cx="7540228" cy="8585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31088" y="1673613"/>
              <a:ext cx="6479334" cy="858528"/>
            </a:xfrm>
            <a:prstGeom prst="roundRect">
              <a:avLst>
                <a:gd name="adj" fmla="val 15858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عن صلتنا بالزمان والمكان، وتاريخنا الشخصي، بيوتنا ورحلاتنا، أو الاكتشافات، وهجرات البشر، والعلاقات بين الأفراد والحضارات المحلية والعالمية.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6649775" y="1673613"/>
              <a:ext cx="921541" cy="858528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أين نحن في الزمان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والمكان؟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99359-E186-9B26-38E9-D29CE8B7BF38}"/>
              </a:ext>
            </a:extLst>
          </p:cNvPr>
          <p:cNvGrpSpPr/>
          <p:nvPr/>
        </p:nvGrpSpPr>
        <p:grpSpPr>
          <a:xfrm>
            <a:off x="448967" y="4537274"/>
            <a:ext cx="8280919" cy="759828"/>
            <a:chOff x="9319" y="1673613"/>
            <a:chExt cx="7688774" cy="75501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9664CAF-E9EA-FF81-C096-F576958011E5}"/>
                </a:ext>
              </a:extLst>
            </p:cNvPr>
            <p:cNvSpPr/>
            <p:nvPr/>
          </p:nvSpPr>
          <p:spPr>
            <a:xfrm>
              <a:off x="9319" y="1673613"/>
              <a:ext cx="6632851" cy="755015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الوسائل التي بها نكتشف ّ ذواتنا ونعبر عن أفكارنا، ومشاعرنا، وطبيعتنا ّ وثقافتنا وعقائدنا وقيمنا. والطرق التي نتأمل بها إبداعاتنا ونعززها ونستمتع بها، ونقدر كل ما هو جميل حولنا.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B55B03F-0996-CDCC-E5DF-A6437BA3223D}"/>
                </a:ext>
              </a:extLst>
            </p:cNvPr>
            <p:cNvSpPr/>
            <p:nvPr/>
          </p:nvSpPr>
          <p:spPr>
            <a:xfrm>
              <a:off x="6776551" y="1673613"/>
              <a:ext cx="921542" cy="736014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 </a:t>
              </a:r>
              <a:endPara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9C132D-63B3-72D1-3CEC-CCE233C20A2C}"/>
              </a:ext>
            </a:extLst>
          </p:cNvPr>
          <p:cNvGrpSpPr/>
          <p:nvPr/>
        </p:nvGrpSpPr>
        <p:grpSpPr>
          <a:xfrm>
            <a:off x="439443" y="5417926"/>
            <a:ext cx="8280919" cy="779876"/>
            <a:chOff x="431538" y="5198930"/>
            <a:chExt cx="8280919" cy="779876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1DAF662-6E57-42F3-1008-B9D0157D0E5F}"/>
                </a:ext>
              </a:extLst>
            </p:cNvPr>
            <p:cNvGrpSpPr/>
            <p:nvPr/>
          </p:nvGrpSpPr>
          <p:grpSpPr>
            <a:xfrm>
              <a:off x="431538" y="5198930"/>
              <a:ext cx="8280919" cy="779876"/>
              <a:chOff x="-35340" y="1673613"/>
              <a:chExt cx="7606655" cy="736014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9485AE4-8E07-36CC-B085-B5E062F30E58}"/>
                  </a:ext>
                </a:extLst>
              </p:cNvPr>
              <p:cNvSpPr/>
              <p:nvPr/>
            </p:nvSpPr>
            <p:spPr>
              <a:xfrm>
                <a:off x="-35340" y="1673614"/>
                <a:ext cx="6545762" cy="72125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3B9A300-CA53-64F3-F908-C262E606C7CC}"/>
                  </a:ext>
                </a:extLst>
              </p:cNvPr>
              <p:cNvSpPr/>
              <p:nvPr/>
            </p:nvSpPr>
            <p:spPr>
              <a:xfrm>
                <a:off x="6668138" y="1673613"/>
                <a:ext cx="903177" cy="736014"/>
              </a:xfrm>
              <a:prstGeom prst="roundRect">
                <a:avLst>
                  <a:gd name="adj" fmla="val 15212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كيف تعمل الطبيعة؟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DE0D9D1-B21F-97EF-2963-791F83B9DECC}"/>
                </a:ext>
              </a:extLst>
            </p:cNvPr>
            <p:cNvSpPr txBox="1"/>
            <p:nvPr/>
          </p:nvSpPr>
          <p:spPr>
            <a:xfrm>
              <a:off x="481722" y="5250898"/>
              <a:ext cx="71436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بحث في عالم الطبيعة وقوانينه، والتفاعل القائم بين عالم الطبيعة (المادي والحيوي) والمجتمعات الإنسانية، وكيف يستخدم البشر فهمهم للمبادئ العلمية، وتأثير التطورات العلمية والتكنولوجية على المجتمع والبيئة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D21C42-E018-DC78-837F-CF2F76189031}"/>
              </a:ext>
            </a:extLst>
          </p:cNvPr>
          <p:cNvSpPr/>
          <p:nvPr/>
        </p:nvSpPr>
        <p:spPr>
          <a:xfrm>
            <a:off x="448968" y="1661163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(الأصدقاء والعائلة)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AB46A7-F64F-AD6B-018C-DD1013BFBF5A}"/>
              </a:ext>
            </a:extLst>
          </p:cNvPr>
          <p:cNvSpPr/>
          <p:nvPr/>
        </p:nvSpPr>
        <p:spPr>
          <a:xfrm>
            <a:off x="7730615" y="2611380"/>
            <a:ext cx="1012066" cy="735122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نحن؟</a:t>
            </a: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D0E61D-B681-0CB9-A7EC-70F069DD8394}"/>
              </a:ext>
            </a:extLst>
          </p:cNvPr>
          <p:cNvSpPr/>
          <p:nvPr/>
        </p:nvSpPr>
        <p:spPr>
          <a:xfrm>
            <a:off x="448968" y="2600634"/>
            <a:ext cx="7115810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rgbClr val="70B1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بحث في طبيعة الذات، والمعتقدات والقيم، والصحة الشخصية والبدنية والعقلية والاجتماعية والروحية، والعلاقات الإنسانية بما فيها العائلات والأصدقاء والمجتمعات والثقافات والحقوق وماذا يعني ان تكون بشرا. (الصحة والتغذية)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8DF3E8E-EEAC-DE5A-63D0-E3C77DCC9B98}"/>
              </a:ext>
            </a:extLst>
          </p:cNvPr>
          <p:cNvSpPr/>
          <p:nvPr/>
        </p:nvSpPr>
        <p:spPr>
          <a:xfrm>
            <a:off x="420435" y="3471969"/>
            <a:ext cx="8370858" cy="943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045B7-EE05-B434-E81E-4C0E4AFFD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29989E98-CCB4-31E8-F446-0805DE4AFB74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2C0DBF5-D43C-5582-DA0B-C8DED8A1FDCB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F51CEB0-CD35-761F-D8F2-B2F250D81EE1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E4B8C8A-351E-C593-508E-3013AD584375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84E7257-A101-EE2D-33C8-37C46EA9EC93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3C73B5EA-4CBB-0E79-C759-4B25C3B90CF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7079963C-CE61-BB39-1001-128A347D97B1}"/>
              </a:ext>
            </a:extLst>
          </p:cNvPr>
          <p:cNvSpPr txBox="1"/>
          <p:nvPr/>
        </p:nvSpPr>
        <p:spPr>
          <a:xfrm>
            <a:off x="2253539" y="540584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الكفايات المستهدفة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B01FD3-AAB2-49FE-005A-78262811E58D}"/>
              </a:ext>
            </a:extLst>
          </p:cNvPr>
          <p:cNvSpPr/>
          <p:nvPr/>
        </p:nvSpPr>
        <p:spPr>
          <a:xfrm>
            <a:off x="3294345" y="4989311"/>
            <a:ext cx="1405549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FF624B-85DB-F459-015B-7F19A711D4C6}"/>
              </a:ext>
            </a:extLst>
          </p:cNvPr>
          <p:cNvSpPr/>
          <p:nvPr/>
        </p:nvSpPr>
        <p:spPr>
          <a:xfrm>
            <a:off x="2423188" y="1059750"/>
            <a:ext cx="105050" cy="532201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solidFill>
                  <a:schemeClr val="tx1"/>
                </a:solidFill>
              </a:rPr>
              <a:t>.</a:t>
            </a:r>
            <a:endParaRPr lang="fr-MA" sz="2400" dirty="0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7E49E9-2B67-1122-B905-F295FDD8E9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9961" y="1168809"/>
            <a:ext cx="6241842" cy="5067701"/>
          </a:xfrm>
          <a:prstGeom prst="round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2D20623-CCCB-EC04-72B9-6322CB93448D}"/>
              </a:ext>
            </a:extLst>
          </p:cNvPr>
          <p:cNvSpPr/>
          <p:nvPr/>
        </p:nvSpPr>
        <p:spPr>
          <a:xfrm>
            <a:off x="3775587" y="1757537"/>
            <a:ext cx="716475" cy="412954"/>
          </a:xfrm>
          <a:prstGeom prst="rect">
            <a:avLst/>
          </a:prstGeom>
          <a:solidFill>
            <a:srgbClr val="B9C0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6689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3A7F-97AF-078C-ED8B-AECC177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76EB026-2719-DF08-8858-8CF820906F0F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60058C7-573E-2C02-D4E1-3A6E04AE602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2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F3B995-CA06-859E-69F9-3DD7D923F900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710545-41AD-74E3-91E1-2001E2A63978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A468E3-4005-F403-0996-39D8FFCA7CB5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C1B866B-A13D-926C-DDC9-850BEF23D50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99215FE4-31FD-EA6F-B805-7C0446062220}"/>
              </a:ext>
            </a:extLst>
          </p:cNvPr>
          <p:cNvSpPr txBox="1"/>
          <p:nvPr/>
        </p:nvSpPr>
        <p:spPr>
          <a:xfrm>
            <a:off x="2253540" y="507885"/>
            <a:ext cx="463691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البرنامج السنوي للغة العربية بالمستوى 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الث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ني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E7E6E0E-A464-A3F4-5BCC-A48E459721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2513" y="803500"/>
            <a:ext cx="8339752" cy="3064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يهدف برنامج اللغة العربية  في المستوى الثاني إلى إقدار المتعلمين على استعمال اللغة العربية الفصحى تحدثا و قراءة و كتابة بما يخدم مهارتي التلقي ( فهم المسموع و القراءة) و الإرسال( التحدث و الإنتاج الكتابي) باستثمار نصوص سماعية و نصوص قرائية أدبية و معلوماتية و تملك -بشكل ضمني-  مجموعة من الظواهر اللغوية و الإملائية مناسبة لهذه الفئة العمرية.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برنامج اللغة العربية للتدريس الصريح وفق 5 مراحل من 6 أسابيع تربوية، منها 4 أسابيع لإرساء الموارد، بالإضافة إلى الأسبوع الخامس الذي يخصص لأنشطة الدعم والتثبيت والتوليف. تختتم كل وحدة بأسبوع للتقويم والمعالجة.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كل مرحلة  إرساء يتم الاشتغال على مجالين يمتد كل منهما على مدى أسبوعين متكاملين، وتتمحور أنشطة كل مجال على بعد من أبعاد المحور الموجه للمرحلة. </a:t>
            </a:r>
            <a:endParaRPr kumimoji="0" lang="fr-FR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11" marR="0" lvl="0" indent="-228611" algn="just" defTabSz="4572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ينتظم كل أسبوع من أسابيع المرحلة وفق 6 حصص يومية. وتخصص الحصة السادسة من كل أسبوع من أسابيع الإرساء للدعم والتوليف. </a:t>
            </a:r>
            <a:endParaRPr kumimoji="0" lang="fr-F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F05AA-AD63-6A05-E101-A26464BC61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91735" y="3336740"/>
            <a:ext cx="8160533" cy="3405188"/>
            <a:chOff x="457588" y="4398910"/>
            <a:chExt cx="8160533" cy="254190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DBE996C-A134-570B-3E11-7A8E9CEC5612}"/>
                </a:ext>
              </a:extLst>
            </p:cNvPr>
            <p:cNvSpPr/>
            <p:nvPr/>
          </p:nvSpPr>
          <p:spPr>
            <a:xfrm>
              <a:off x="457588" y="4537444"/>
              <a:ext cx="8160533" cy="2110893"/>
            </a:xfrm>
            <a:prstGeom prst="roundRect">
              <a:avLst>
                <a:gd name="adj" fmla="val 7344"/>
              </a:avLst>
            </a:prstGeom>
            <a:solidFill>
              <a:srgbClr val="FFFFCC"/>
            </a:solidFill>
            <a:ln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881C22A-0C68-38D7-300B-059F5EC540DB}"/>
                </a:ext>
              </a:extLst>
            </p:cNvPr>
            <p:cNvSpPr txBox="1"/>
            <p:nvPr/>
          </p:nvSpPr>
          <p:spPr>
            <a:xfrm>
              <a:off x="4107856" y="4398910"/>
              <a:ext cx="4418537" cy="2541909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 1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- أنا وأصدقائي.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أنا وعائلتي.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  <a:p>
              <a:pPr marL="354560" indent="-228611" algn="r" defTabSz="457223" rtl="1"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من نحن؟ 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صحتي في تغذيتي.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- عاداتي الصحية.   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: </a:t>
              </a: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أين نحن في الزمان والمكان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- أين أسكن؟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-  أين أنا في الزمان؟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8B4798-FB06-B47E-359A-8C37D287CFD7}"/>
                </a:ext>
              </a:extLst>
            </p:cNvPr>
            <p:cNvSpPr txBox="1"/>
            <p:nvPr/>
          </p:nvSpPr>
          <p:spPr>
            <a:xfrm>
              <a:off x="902170" y="4847848"/>
              <a:ext cx="3756068" cy="1447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نعبر عن أنفسنا؟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-  هواياتي.</a:t>
              </a:r>
            </a:p>
            <a:p>
              <a:pPr marL="125949" marR="0" lvl="0" indent="0" algn="just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أعبر عن مشاعري.</a:t>
              </a:r>
            </a:p>
            <a:p>
              <a:pPr marL="354560" marR="0" lvl="0" indent="-228611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المرحلة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: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كيف تعمل الطبيعة؟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      -  الطبيعة من حولنا.</a:t>
              </a:r>
            </a:p>
            <a:p>
              <a:pPr marL="125949" marR="0" lvl="0" algn="r" defTabSz="45722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               -  عالم الحيوان.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58935B-206C-EDB2-828C-0A70900F73B9}"/>
              </a:ext>
            </a:extLst>
          </p:cNvPr>
          <p:cNvSpPr/>
          <p:nvPr/>
        </p:nvSpPr>
        <p:spPr>
          <a:xfrm>
            <a:off x="4692385" y="5338916"/>
            <a:ext cx="3650268" cy="943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228EF5E-90D4-85EB-7A80-B1123EE6B08A}"/>
              </a:ext>
            </a:extLst>
          </p:cNvPr>
          <p:cNvSpPr/>
          <p:nvPr/>
        </p:nvSpPr>
        <p:spPr>
          <a:xfrm>
            <a:off x="6661789" y="5663380"/>
            <a:ext cx="1297388" cy="29496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5282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E7924-5D38-2B9F-885A-AE42A78D7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CC96894-23BA-F279-AA7B-03A5A77DED0B}"/>
              </a:ext>
            </a:extLst>
          </p:cNvPr>
          <p:cNvGrpSpPr/>
          <p:nvPr/>
        </p:nvGrpSpPr>
        <p:grpSpPr>
          <a:xfrm>
            <a:off x="28682" y="0"/>
            <a:ext cx="9086627" cy="6570005"/>
            <a:chOff x="339407" y="227366"/>
            <a:chExt cx="8518967" cy="6570005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5870532-4624-2719-C777-D91A50159608}"/>
                </a:ext>
              </a:extLst>
            </p:cNvPr>
            <p:cNvSpPr/>
            <p:nvPr/>
          </p:nvSpPr>
          <p:spPr>
            <a:xfrm>
              <a:off x="339407" y="634799"/>
              <a:ext cx="8518967" cy="6162572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38D83E2-A10F-DDC6-09BB-AA545B8BDC8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F489DAF0-CD9E-A213-2EB3-7233C7BEABE6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193102AA-4569-0AC8-7C15-DE4D43033E8C}"/>
              </a:ext>
            </a:extLst>
          </p:cNvPr>
          <p:cNvSpPr txBox="1"/>
          <p:nvPr/>
        </p:nvSpPr>
        <p:spPr>
          <a:xfrm rot="16200000">
            <a:off x="7886907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DCD4B847-69B5-2F97-3B2C-17654020FBF9}"/>
              </a:ext>
            </a:extLst>
          </p:cNvPr>
          <p:cNvSpPr txBox="1"/>
          <p:nvPr/>
        </p:nvSpPr>
        <p:spPr>
          <a:xfrm>
            <a:off x="2081198" y="314213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المرحلة الثالثة : أين نحن في الزمان والمكان؟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30D8313D-8B18-B19E-D753-46530BD98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037913"/>
              </p:ext>
            </p:extLst>
          </p:nvPr>
        </p:nvGraphicFramePr>
        <p:xfrm>
          <a:off x="174507" y="865755"/>
          <a:ext cx="8784546" cy="5588327"/>
        </p:xfrm>
        <a:graphic>
          <a:graphicData uri="http://schemas.openxmlformats.org/drawingml/2006/table">
            <a:tbl>
              <a:tblPr rtl="1" firstRow="1" firstCol="1" bandRow="1">
                <a:tableStyleId>{7DF18680-E054-41AD-8BC1-D1AEF772440D}</a:tableStyleId>
              </a:tblPr>
              <a:tblGrid>
                <a:gridCol w="630066">
                  <a:extLst>
                    <a:ext uri="{9D8B030D-6E8A-4147-A177-3AD203B41FA5}">
                      <a16:colId xmlns:a16="http://schemas.microsoft.com/office/drawing/2014/main" val="803411413"/>
                    </a:ext>
                  </a:extLst>
                </a:gridCol>
                <a:gridCol w="1947316">
                  <a:extLst>
                    <a:ext uri="{9D8B030D-6E8A-4147-A177-3AD203B41FA5}">
                      <a16:colId xmlns:a16="http://schemas.microsoft.com/office/drawing/2014/main" val="717403788"/>
                    </a:ext>
                  </a:extLst>
                </a:gridCol>
                <a:gridCol w="1988375">
                  <a:extLst>
                    <a:ext uri="{9D8B030D-6E8A-4147-A177-3AD203B41FA5}">
                      <a16:colId xmlns:a16="http://schemas.microsoft.com/office/drawing/2014/main" val="1446758539"/>
                    </a:ext>
                  </a:extLst>
                </a:gridCol>
                <a:gridCol w="2106609">
                  <a:extLst>
                    <a:ext uri="{9D8B030D-6E8A-4147-A177-3AD203B41FA5}">
                      <a16:colId xmlns:a16="http://schemas.microsoft.com/office/drawing/2014/main" val="2884412046"/>
                    </a:ext>
                  </a:extLst>
                </a:gridCol>
                <a:gridCol w="2112180">
                  <a:extLst>
                    <a:ext uri="{9D8B030D-6E8A-4147-A177-3AD203B41FA5}">
                      <a16:colId xmlns:a16="http://schemas.microsoft.com/office/drawing/2014/main" val="968927467"/>
                    </a:ext>
                  </a:extLst>
                </a:gridCol>
              </a:tblGrid>
              <a:tr h="295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المجال  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M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أين أسكن؟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M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أين أنا في الزمان؟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rgbClr val="44A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007482"/>
                  </a:ext>
                </a:extLst>
              </a:tr>
              <a:tr h="295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kern="100" dirty="0">
                          <a:effectLst/>
                        </a:rPr>
                        <a:t> </a:t>
                      </a:r>
                      <a:r>
                        <a:rPr lang="ar-MA" sz="1200" kern="100" dirty="0">
                          <a:effectLst/>
                        </a:rPr>
                        <a:t>الأسابيع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الأول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الثاني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الثالث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ar-SA" sz="1800" b="1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الأسبوع الرابع</a:t>
                      </a:r>
                      <a:endParaRPr kumimoji="0" lang="fr-MA" sz="1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772381047"/>
                  </a:ext>
                </a:extLst>
              </a:tr>
              <a:tr h="372777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المعجم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ربوة – مروج – تهامس – بساتين – حظيرة - جدول</a:t>
                      </a:r>
                      <a:endParaRPr lang="a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 ترسو – باخرة – زقاق – أذهل- مسرح - اقتنى</a:t>
                      </a: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تلبدت – تشدو –جراب – عليل – ينع - الغلال</a:t>
                      </a: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kern="100" dirty="0">
                          <a:effectLst/>
                        </a:rPr>
                        <a:t>دوي – تطاير – وميض – هب – شتلة - وارف</a:t>
                      </a: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050942653"/>
                  </a:ext>
                </a:extLst>
              </a:tr>
              <a:tr h="335451"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>
                    <a:solidFill>
                      <a:srgbClr val="44A9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استراتيجية المرادف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استراتيجية المرادف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استراتيجية المرادف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kern="100" dirty="0">
                          <a:effectLst/>
                        </a:rPr>
                        <a:t>استراتيجية المرادف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972877870"/>
                  </a:ext>
                </a:extLst>
              </a:tr>
              <a:tr h="136385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الاستماع والتحدث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عنوان الحكاية: مرحبا بمعلمتي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 الاستماع: استرجاع معلومات واردة في الحكاية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التحدث:  إنتاج مقاطع بغرض وصف القرية</a:t>
                      </a: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عنوان الحكاية: رسالة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 الاستماع: استرجاع معلومات واردة في الحكاية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التحدث:  إنتاج مقاطع بغرض وصف المدينة</a:t>
                      </a: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عنوان الحكاية: الفصول الأربعة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 الاستماع: استرجاع معلومات واردة في الحكاية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التحدث:  إنتاج مقاطع بغرض وصف المدينة</a:t>
                      </a: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عنوان الحكاية: حكاية شجرة الخوخ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 الاستماع: استرجاع معلومات واردة في الحكاية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التحدث:  تقديم نصائح للعناية بالطبيعة</a:t>
                      </a: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556221467"/>
                  </a:ext>
                </a:extLst>
              </a:tr>
              <a:tr h="13682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القراءة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none" kern="100" dirty="0">
                          <a:effectLst/>
                        </a:rPr>
                        <a:t>عنوان النص : المعلمة الجديدة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الطلاقة: </a:t>
                      </a:r>
                      <a:r>
                        <a:rPr lang="ar-MA" sz="1200" b="1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الفهم:  </a:t>
                      </a:r>
                      <a:r>
                        <a:rPr lang="ar-MA" sz="1200" b="1" kern="100" dirty="0">
                          <a:effectLst/>
                        </a:rPr>
                        <a:t>استخراج معلومات من النص بتوظيف إستراتيجية الكلمات المفاتيح (المرادف)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none" kern="100" dirty="0">
                          <a:effectLst/>
                        </a:rPr>
                        <a:t>عنوان النص : عروس الشمال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الطلاقة: </a:t>
                      </a:r>
                      <a:r>
                        <a:rPr lang="ar-MA" sz="1200" b="1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الفهم:  </a:t>
                      </a:r>
                      <a:r>
                        <a:rPr lang="ar-MA" sz="1200" b="1" kern="100" dirty="0">
                          <a:effectLst/>
                        </a:rPr>
                        <a:t>استخراج معلومات من النص بتوظيف إستراتيجية الكلمات المفاتيح (المرادف)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none" kern="100" dirty="0">
                          <a:effectLst/>
                        </a:rPr>
                        <a:t>عنوان النص : كل الفصول جميلة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الطلاقة: </a:t>
                      </a:r>
                      <a:r>
                        <a:rPr lang="ar-MA" sz="1200" b="1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الفهم: </a:t>
                      </a:r>
                      <a:r>
                        <a:rPr lang="ar-MA" sz="1200" b="1" kern="100" dirty="0">
                          <a:effectLst/>
                        </a:rPr>
                        <a:t>طرح الأسئلة/</a:t>
                      </a:r>
                      <a:r>
                        <a:rPr lang="ar-MA" sz="1200" b="1" u="sng" kern="100" dirty="0">
                          <a:effectLst/>
                        </a:rPr>
                        <a:t> </a:t>
                      </a:r>
                      <a:r>
                        <a:rPr lang="ar-MA" sz="1200" b="1" kern="100" dirty="0">
                          <a:effectLst/>
                        </a:rPr>
                        <a:t>استخراج معلومات من النص بتوظيف إستراتيجية الكلمات المفاتيح (المرادف).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none" kern="100" dirty="0">
                          <a:effectLst/>
                        </a:rPr>
                        <a:t>عنوان النص : شجرة الخوخ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الطلاقة: </a:t>
                      </a:r>
                      <a:r>
                        <a:rPr lang="ar-MA" sz="1200" b="1" kern="100" dirty="0">
                          <a:effectLst/>
                        </a:rPr>
                        <a:t>قراءة كلمات و فقرات بدقة واسترسال.</a:t>
                      </a:r>
                      <a:endParaRPr lang="fr-MA" sz="1200" b="1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u="sng" kern="100" dirty="0">
                          <a:effectLst/>
                        </a:rPr>
                        <a:t>الفهم: </a:t>
                      </a:r>
                      <a:r>
                        <a:rPr lang="ar-MA" sz="1200" b="1" kern="100" dirty="0">
                          <a:effectLst/>
                        </a:rPr>
                        <a:t>استخراج معلومات من النص بتوظيف إستراتيجية الكلمات المفاتيح (المرادف).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213099267"/>
                  </a:ext>
                </a:extLst>
              </a:tr>
              <a:tr h="48618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صرف  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تصريف الفعل المضارع مع الضمائر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تصريف الفعل المضارع مع الضمائر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تصريف فعل الأمر مع بعض الضمائر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تصريف الفعل الأمر مع بعض الضمائر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492354036"/>
                  </a:ext>
                </a:extLst>
              </a:tr>
              <a:tr h="36638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تراكيب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الجملة  الاسمية / الفعلية (القرار النحوي)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الجملة  الاسمية / الفعلي القرار النحوي)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الجملة  الاسمية / الفعلية ( القرار النحوي)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الجملة الفعلية (الحال)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1265964067"/>
                  </a:ext>
                </a:extLst>
              </a:tr>
              <a:tr h="21305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إملاء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أسماء الإشارة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أسماء الإشارة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أسماء الإشارة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أسماء الإشارة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3940179497"/>
                  </a:ext>
                </a:extLst>
              </a:tr>
              <a:tr h="47203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200" b="1" kern="100" dirty="0">
                          <a:solidFill>
                            <a:schemeClr val="lt1"/>
                          </a:solidFill>
                          <a:effectLst/>
                        </a:rPr>
                        <a:t>تعبير كتابي</a:t>
                      </a:r>
                      <a:endParaRPr lang="fr-MA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التعليق على مشاهد متسلسلة بجمل بغرض وصف معالم القرية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التعليق على مشاهد بجمل بغرض الوصف باستعمال روابط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التعليق على مشاهد متسلسلة بجمل بغرض وصف عالم الفصول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200" b="1" kern="100" dirty="0">
                          <a:effectLst/>
                        </a:rPr>
                        <a:t>التعليق على مشاهد متسلسلة بجمل بغرض وصف عالم الفصول</a:t>
                      </a:r>
                      <a:endParaRPr lang="fr-MA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768" marR="50768" marT="0" marB="0" anchor="ctr"/>
                </a:tc>
                <a:extLst>
                  <a:ext uri="{0D108BD9-81ED-4DB2-BD59-A6C34878D82A}">
                    <a16:rowId xmlns:a16="http://schemas.microsoft.com/office/drawing/2014/main" val="624953253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2B55BE-B567-A69D-10B5-D779F046F1B0}"/>
              </a:ext>
            </a:extLst>
          </p:cNvPr>
          <p:cNvSpPr/>
          <p:nvPr/>
        </p:nvSpPr>
        <p:spPr>
          <a:xfrm>
            <a:off x="4386639" y="1163029"/>
            <a:ext cx="1979727" cy="52772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369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C60E-FD68-5D42-062D-D854EB51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BB4BA3C-540E-C4E5-D821-24AF1204090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1EDBCE1-46ED-DEDC-A5B3-CB065871BE2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FB05F9A-B309-21A6-4E13-5E4E45418CEC}"/>
              </a:ext>
            </a:extLst>
          </p:cNvPr>
          <p:cNvSpPr txBox="1"/>
          <p:nvPr/>
        </p:nvSpPr>
        <p:spPr>
          <a:xfrm>
            <a:off x="1235451" y="198280"/>
            <a:ext cx="636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21596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239911-B047-46F3-5E8A-4CA7B20A3B02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04D7866-512F-F688-236F-B79EE28D7F69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65E45-0BA4-B829-9810-01C3F6FD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30E51B-C019-FF7E-4420-380960959662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29E446-A95D-C925-2DDB-888589FA20E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D3608-D2A8-D0BE-093B-DA86D4D6D73E}"/>
              </a:ext>
            </a:extLst>
          </p:cNvPr>
          <p:cNvSpPr txBox="1"/>
          <p:nvPr/>
        </p:nvSpPr>
        <p:spPr>
          <a:xfrm>
            <a:off x="2607384" y="475376"/>
            <a:ext cx="3905250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75"/>
              </a:lnSpc>
              <a:defRPr/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حصص الأسبوع التربوي</a:t>
            </a:r>
            <a:endParaRPr lang="fr-MA" sz="3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C16AC-D3CE-0A8B-8D0F-F0A0FFA46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570836"/>
              </p:ext>
            </p:extLst>
          </p:nvPr>
        </p:nvGraphicFramePr>
        <p:xfrm>
          <a:off x="479622" y="1378311"/>
          <a:ext cx="8160774" cy="493819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0129">
                  <a:extLst>
                    <a:ext uri="{9D8B030D-6E8A-4147-A177-3AD203B41FA5}">
                      <a16:colId xmlns:a16="http://schemas.microsoft.com/office/drawing/2014/main" val="3182721948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3998381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2341289807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4268085273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187310924"/>
                    </a:ext>
                  </a:extLst>
                </a:gridCol>
                <a:gridCol w="1360129">
                  <a:extLst>
                    <a:ext uri="{9D8B030D-6E8A-4147-A177-3AD203B41FA5}">
                      <a16:colId xmlns:a16="http://schemas.microsoft.com/office/drawing/2014/main" val="375376292"/>
                    </a:ext>
                  </a:extLst>
                </a:gridCol>
              </a:tblGrid>
              <a:tr h="4568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الأنشطة الاعتيادية 10د</a:t>
                      </a:r>
                      <a:endParaRPr lang="fr-MA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0059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620674"/>
                  </a:ext>
                </a:extLst>
              </a:tr>
              <a:tr h="9697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الطلاقة: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التوليف والدعم 20د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(20د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(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30د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</a:t>
                      </a:r>
                      <a:endParaRPr lang="ar-MA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30د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المعجم 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923132463"/>
                  </a:ext>
                </a:extLst>
              </a:tr>
              <a:tr h="97095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أنشطة التوليف والدعم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قراءة (20د)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الاستماع والتحدث (30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5DC1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697960"/>
                  </a:ext>
                </a:extLst>
              </a:tr>
              <a:tr h="121827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الإثرائية (30د)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التعبير الكتابي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تمارين كتابية (30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القراءة (35</a:t>
                      </a:r>
                      <a:r>
                        <a:rPr lang="ar-M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ورشة القراءة 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(20د)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D5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371747"/>
                  </a:ext>
                </a:extLst>
              </a:tr>
              <a:tr h="10256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الإملاء ح 2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</a:endParaRPr>
                    </a:p>
                  </a:txBody>
                  <a:tcPr marL="67420" marR="6742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الإملاء ح1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 د)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الخط والنقل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(15)</a:t>
                      </a:r>
                      <a:endParaRPr lang="fr-M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20" marR="67420" marT="0" marB="0" anchor="ctr">
                    <a:solidFill>
                      <a:srgbClr val="338B8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420" marR="67420" marT="0" marB="0" anchor="ctr"/>
                </a:tc>
                <a:extLst>
                  <a:ext uri="{0D108BD9-81ED-4DB2-BD59-A6C34878D82A}">
                    <a16:rowId xmlns:a16="http://schemas.microsoft.com/office/drawing/2014/main" val="2280360542"/>
                  </a:ext>
                </a:extLst>
              </a:tr>
            </a:tbl>
          </a:graphicData>
        </a:graphic>
      </p:graphicFrame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3A533C9-3A11-B052-17B7-7C3FF3A5C2C8}"/>
              </a:ext>
            </a:extLst>
          </p:cNvPr>
          <p:cNvSpPr/>
          <p:nvPr/>
        </p:nvSpPr>
        <p:spPr>
          <a:xfrm>
            <a:off x="7313017" y="935175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1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ABF722C-4FDC-AE4E-689E-CF10B1EDF423}"/>
              </a:ext>
            </a:extLst>
          </p:cNvPr>
          <p:cNvSpPr/>
          <p:nvPr/>
        </p:nvSpPr>
        <p:spPr>
          <a:xfrm>
            <a:off x="5943989" y="931780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2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9949BD9-7E8D-3B18-AE42-2384C1378C81}"/>
              </a:ext>
            </a:extLst>
          </p:cNvPr>
          <p:cNvSpPr/>
          <p:nvPr/>
        </p:nvSpPr>
        <p:spPr>
          <a:xfrm>
            <a:off x="4579673" y="938229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3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17742CC-D25B-EA47-7B87-DE9A4011BA21}"/>
              </a:ext>
            </a:extLst>
          </p:cNvPr>
          <p:cNvSpPr/>
          <p:nvPr/>
        </p:nvSpPr>
        <p:spPr>
          <a:xfrm>
            <a:off x="3237568" y="952979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4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9E20DA7-120E-4632-4565-123835628495}"/>
              </a:ext>
            </a:extLst>
          </p:cNvPr>
          <p:cNvSpPr/>
          <p:nvPr/>
        </p:nvSpPr>
        <p:spPr>
          <a:xfrm>
            <a:off x="1857339" y="947191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5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15017B6-A717-D0F8-87D7-683DE6EBCFD1}"/>
              </a:ext>
            </a:extLst>
          </p:cNvPr>
          <p:cNvSpPr/>
          <p:nvPr/>
        </p:nvSpPr>
        <p:spPr>
          <a:xfrm>
            <a:off x="496172" y="944661"/>
            <a:ext cx="1303462" cy="3580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اليوم 6</a:t>
            </a:r>
            <a:endParaRPr lang="fr-MA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413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95EA-500B-A2EA-8741-33CB5B01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DD6918AE-525E-A176-AEEC-199E2064CB7E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3027328-1C8B-4BC8-4EF5-5A8AC7D59BCA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30958E-6519-631D-09AB-F3B29658A81F}"/>
              </a:ext>
            </a:extLst>
          </p:cNvPr>
          <p:cNvSpPr/>
          <p:nvPr/>
        </p:nvSpPr>
        <p:spPr>
          <a:xfrm>
            <a:off x="312517" y="636608"/>
            <a:ext cx="8518967" cy="5787341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8B41374-7EC4-41E5-3185-6985A9BA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rcRect l="1" t="45760" r="43502" b="17177"/>
          <a:stretch/>
        </p:blipFill>
        <p:spPr>
          <a:xfrm>
            <a:off x="2611613" y="636608"/>
            <a:ext cx="6219870" cy="5787341"/>
          </a:xfrm>
          <a:prstGeom prst="rect">
            <a:avLst/>
          </a:prstGeom>
          <a:effectLst/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860788A-2B96-8292-460F-2EB649FA16BE}"/>
              </a:ext>
            </a:extLst>
          </p:cNvPr>
          <p:cNvSpPr/>
          <p:nvPr/>
        </p:nvSpPr>
        <p:spPr>
          <a:xfrm>
            <a:off x="625110" y="227366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E0333FE4-6E11-D79D-A877-E1EA1D41C798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93" name="TextBox 9">
            <a:extLst>
              <a:ext uri="{FF2B5EF4-FFF2-40B4-BE49-F238E27FC236}">
                <a16:creationId xmlns:a16="http://schemas.microsoft.com/office/drawing/2014/main" id="{65830866-7107-A95C-CB22-C37C6125D1EA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7DB7DAC-5D09-5C48-5581-D9FDE23F0A4E}"/>
              </a:ext>
            </a:extLst>
          </p:cNvPr>
          <p:cNvGrpSpPr/>
          <p:nvPr/>
        </p:nvGrpSpPr>
        <p:grpSpPr>
          <a:xfrm>
            <a:off x="577487" y="2692478"/>
            <a:ext cx="3798383" cy="1778703"/>
            <a:chOff x="577487" y="2726495"/>
            <a:chExt cx="3798383" cy="1778703"/>
          </a:xfrm>
        </p:grpSpPr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EBB75370-7BEA-2D13-5DC9-DD638E256E15}"/>
                </a:ext>
              </a:extLst>
            </p:cNvPr>
            <p:cNvSpPr/>
            <p:nvPr/>
          </p:nvSpPr>
          <p:spPr>
            <a:xfrm>
              <a:off x="577487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: استثمار النص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(استثمار) والتحدث (الإنتاج)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تمارين كتابية: البنيات اللغوية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8" name="Oval 97">
              <a:extLst>
                <a:ext uri="{FF2B5EF4-FFF2-40B4-BE49-F238E27FC236}">
                  <a16:creationId xmlns:a16="http://schemas.microsoft.com/office/drawing/2014/main" id="{0AAF736D-DDC2-7A29-09A3-68E8103F6906}"/>
                </a:ext>
              </a:extLst>
            </p:cNvPr>
            <p:cNvSpPr/>
            <p:nvPr/>
          </p:nvSpPr>
          <p:spPr>
            <a:xfrm>
              <a:off x="3547870" y="2726495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DCA925-C743-B5C5-55DB-88AEA15D8644}"/>
              </a:ext>
            </a:extLst>
          </p:cNvPr>
          <p:cNvGrpSpPr/>
          <p:nvPr/>
        </p:nvGrpSpPr>
        <p:grpSpPr>
          <a:xfrm>
            <a:off x="577487" y="4391197"/>
            <a:ext cx="3798382" cy="1787748"/>
            <a:chOff x="577487" y="4302703"/>
            <a:chExt cx="3798382" cy="1787748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8A6B7A31-68F3-68E7-42F7-7671EAFDA068}"/>
                </a:ext>
              </a:extLst>
            </p:cNvPr>
            <p:cNvSpPr/>
            <p:nvPr/>
          </p:nvSpPr>
          <p:spPr>
            <a:xfrm>
              <a:off x="577487" y="4650597"/>
              <a:ext cx="3096000" cy="1439854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توليف ودعم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</p:txBody>
        </p:sp>
        <p:sp>
          <p:nvSpPr>
            <p:cNvPr id="39" name="Oval 98">
              <a:extLst>
                <a:ext uri="{FF2B5EF4-FFF2-40B4-BE49-F238E27FC236}">
                  <a16:creationId xmlns:a16="http://schemas.microsoft.com/office/drawing/2014/main" id="{F32F9BF4-ACDB-F504-2EFB-E5652DEC0D87}"/>
                </a:ext>
              </a:extLst>
            </p:cNvPr>
            <p:cNvSpPr/>
            <p:nvPr/>
          </p:nvSpPr>
          <p:spPr>
            <a:xfrm>
              <a:off x="3547869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493E0B1-E4B0-7682-1C62-CC0FB7135A24}"/>
              </a:ext>
            </a:extLst>
          </p:cNvPr>
          <p:cNvGrpSpPr/>
          <p:nvPr/>
        </p:nvGrpSpPr>
        <p:grpSpPr>
          <a:xfrm>
            <a:off x="577487" y="1008663"/>
            <a:ext cx="3798384" cy="1763800"/>
            <a:chOff x="577487" y="1156146"/>
            <a:chExt cx="3798384" cy="1763800"/>
          </a:xfrm>
        </p:grpSpPr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B207CAE5-9845-5CFA-99B6-335635D41D53}"/>
                </a:ext>
              </a:extLst>
            </p:cNvPr>
            <p:cNvSpPr/>
            <p:nvPr/>
          </p:nvSpPr>
          <p:spPr>
            <a:xfrm>
              <a:off x="577487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 </a:t>
              </a: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عناصر الحكاية / تقديم الفعل الكلامي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 استراتيجية المفردات (35د)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7" name="Oval 96">
              <a:extLst>
                <a:ext uri="{FF2B5EF4-FFF2-40B4-BE49-F238E27FC236}">
                  <a16:creationId xmlns:a16="http://schemas.microsoft.com/office/drawing/2014/main" id="{7365DBA4-9943-94EE-D40F-01A4F7C38211}"/>
                </a:ext>
              </a:extLst>
            </p:cNvPr>
            <p:cNvSpPr/>
            <p:nvPr/>
          </p:nvSpPr>
          <p:spPr>
            <a:xfrm>
              <a:off x="3547871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673336-42B5-D339-686D-6C08A888ECEB}"/>
              </a:ext>
            </a:extLst>
          </p:cNvPr>
          <p:cNvGrpSpPr/>
          <p:nvPr/>
        </p:nvGrpSpPr>
        <p:grpSpPr>
          <a:xfrm>
            <a:off x="4691294" y="1008663"/>
            <a:ext cx="3809630" cy="1763800"/>
            <a:chOff x="4691294" y="1156146"/>
            <a:chExt cx="3809630" cy="1763800"/>
          </a:xfrm>
        </p:grpSpPr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1E24E317-DE0C-4ABB-0423-9760AE178754}"/>
                </a:ext>
              </a:extLst>
            </p:cNvPr>
            <p:cNvSpPr/>
            <p:nvPr/>
          </p:nvSpPr>
          <p:spPr>
            <a:xfrm>
              <a:off x="4691294" y="1551455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chemeClr val="accent2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(30د)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التوقع والتحقق (30د)</a:t>
              </a:r>
            </a:p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الطلاقة: (20د) </a:t>
              </a:r>
            </a:p>
          </p:txBody>
        </p:sp>
        <p:sp>
          <p:nvSpPr>
            <p:cNvPr id="28" name="Oval 86">
              <a:extLst>
                <a:ext uri="{FF2B5EF4-FFF2-40B4-BE49-F238E27FC236}">
                  <a16:creationId xmlns:a16="http://schemas.microsoft.com/office/drawing/2014/main" id="{9B470D93-F6E4-F65A-55D8-27B3CC03E2B0}"/>
                </a:ext>
              </a:extLst>
            </p:cNvPr>
            <p:cNvSpPr/>
            <p:nvPr/>
          </p:nvSpPr>
          <p:spPr>
            <a:xfrm>
              <a:off x="7672924" y="1156146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CA9E71C-1075-8040-82C8-8B9A64CF94F0}"/>
              </a:ext>
            </a:extLst>
          </p:cNvPr>
          <p:cNvGrpSpPr/>
          <p:nvPr/>
        </p:nvGrpSpPr>
        <p:grpSpPr>
          <a:xfrm>
            <a:off x="4691294" y="2692480"/>
            <a:ext cx="3809629" cy="1778700"/>
            <a:chOff x="4691294" y="2726498"/>
            <a:chExt cx="3809629" cy="1778700"/>
          </a:xfrm>
        </p:grpSpPr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C89D7B4C-27BD-CF7E-820C-D3BC73D84063}"/>
                </a:ext>
              </a:extLst>
            </p:cNvPr>
            <p:cNvSpPr/>
            <p:nvPr/>
          </p:nvSpPr>
          <p:spPr>
            <a:xfrm>
              <a:off x="4691294" y="3136707"/>
              <a:ext cx="3096000" cy="1368491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(البنية السردية) والتحدث (لعب الأدوار)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 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استراتيجية الفهم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(45د)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½: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Oval 87">
              <a:extLst>
                <a:ext uri="{FF2B5EF4-FFF2-40B4-BE49-F238E27FC236}">
                  <a16:creationId xmlns:a16="http://schemas.microsoft.com/office/drawing/2014/main" id="{291E9630-F57F-9CF0-6F01-604F1570B39A}"/>
                </a:ext>
              </a:extLst>
            </p:cNvPr>
            <p:cNvSpPr/>
            <p:nvPr/>
          </p:nvSpPr>
          <p:spPr>
            <a:xfrm>
              <a:off x="7672923" y="2726498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951050-6A19-120F-A978-11C4B653A1C3}"/>
              </a:ext>
            </a:extLst>
          </p:cNvPr>
          <p:cNvGrpSpPr/>
          <p:nvPr/>
        </p:nvGrpSpPr>
        <p:grpSpPr>
          <a:xfrm>
            <a:off x="4689615" y="4391197"/>
            <a:ext cx="3822423" cy="1790868"/>
            <a:chOff x="4691294" y="4302703"/>
            <a:chExt cx="3820744" cy="1790868"/>
          </a:xfrm>
        </p:grpSpPr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30D27E3F-0359-0C41-C094-5FE8EE32BC93}"/>
                </a:ext>
              </a:extLst>
            </p:cNvPr>
            <p:cNvSpPr/>
            <p:nvPr/>
          </p:nvSpPr>
          <p:spPr>
            <a:xfrm>
              <a:off x="4691294" y="4545369"/>
              <a:ext cx="3096000" cy="1548202"/>
            </a:xfrm>
            <a:prstGeom prst="roundRect">
              <a:avLst/>
            </a:prstGeom>
            <a:solidFill>
              <a:srgbClr val="D6E9EA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4" marR="0" lvl="0" indent="-171454" algn="just" defTabSz="342908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اعتيادية (10د)</a:t>
              </a: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الاستماع والتحدث: إعادة السرد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20د</a:t>
              </a:r>
              <a:endPara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6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قراءة: استخلاص العبرة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(20د)</a:t>
              </a:r>
              <a:endParaRPr lang="ar-MA" sz="20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chemeClr val="accent2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(25د)</a:t>
              </a:r>
              <a:endParaRPr lang="ar-MA" sz="20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171454" indent="-171454" algn="just" defTabSz="342908" rtl="1">
                <a:lnSpc>
                  <a:spcPts val="1700"/>
                </a:lnSpc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B0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 2/2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(15د)</a:t>
              </a:r>
            </a:p>
          </p:txBody>
        </p:sp>
        <p:sp>
          <p:nvSpPr>
            <p:cNvPr id="31" name="Oval 99">
              <a:extLst>
                <a:ext uri="{FF2B5EF4-FFF2-40B4-BE49-F238E27FC236}">
                  <a16:creationId xmlns:a16="http://schemas.microsoft.com/office/drawing/2014/main" id="{48BD3193-EE31-DE31-5CCB-55D55CAC9EA2}"/>
                </a:ext>
              </a:extLst>
            </p:cNvPr>
            <p:cNvSpPr/>
            <p:nvPr/>
          </p:nvSpPr>
          <p:spPr>
            <a:xfrm>
              <a:off x="7684038" y="4302703"/>
              <a:ext cx="828000" cy="828000"/>
            </a:xfrm>
            <a:prstGeom prst="ellipse">
              <a:avLst/>
            </a:prstGeom>
            <a:solidFill>
              <a:srgbClr val="106585"/>
            </a:solidFill>
            <a:ln>
              <a:solidFill>
                <a:srgbClr val="D6E9E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731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0C6438D-15D3-4D46-E544-65658C1C405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BE1D55F-CB63-5C78-EB07-AFA7451FD3B4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308289" y="222461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836A21C-8CC3-52C9-47D4-B4B2479E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7699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91" name="TextBox 9">
            <a:extLst>
              <a:ext uri="{FF2B5EF4-FFF2-40B4-BE49-F238E27FC236}">
                <a16:creationId xmlns:a16="http://schemas.microsoft.com/office/drawing/2014/main" id="{407391E4-2177-205A-BA89-03374AA875B7}"/>
              </a:ext>
            </a:extLst>
          </p:cNvPr>
          <p:cNvSpPr txBox="1"/>
          <p:nvPr/>
        </p:nvSpPr>
        <p:spPr>
          <a:xfrm>
            <a:off x="2713389" y="554185"/>
            <a:ext cx="3717222" cy="317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المضامين والإستراتيجيات المستهدفة  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FE61F5-1417-1280-3EB8-81D8CCB3878C}"/>
              </a:ext>
            </a:extLst>
          </p:cNvPr>
          <p:cNvGrpSpPr/>
          <p:nvPr/>
        </p:nvGrpSpPr>
        <p:grpSpPr>
          <a:xfrm>
            <a:off x="558100" y="1104609"/>
            <a:ext cx="8141404" cy="2502514"/>
            <a:chOff x="645917" y="5152424"/>
            <a:chExt cx="8141404" cy="1606598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B1554751-648A-A5B4-C6FA-4209B59368D9}"/>
                </a:ext>
              </a:extLst>
            </p:cNvPr>
            <p:cNvGrpSpPr/>
            <p:nvPr/>
          </p:nvGrpSpPr>
          <p:grpSpPr>
            <a:xfrm>
              <a:off x="6061335" y="5185748"/>
              <a:ext cx="2725986" cy="1573274"/>
              <a:chOff x="4969954" y="1523505"/>
              <a:chExt cx="2725986" cy="1573274"/>
            </a:xfrm>
          </p:grpSpPr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E3D767AC-20EC-C333-342F-83A5D6CAC296}"/>
                  </a:ext>
                </a:extLst>
              </p:cNvPr>
              <p:cNvSpPr/>
              <p:nvPr/>
            </p:nvSpPr>
            <p:spPr>
              <a:xfrm>
                <a:off x="4969954" y="1947844"/>
                <a:ext cx="2725986" cy="1148935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عنوان الحكاية: رسالة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التوقع والتحقق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استرجاع معلومات – إعادة السرد – لعب الأدوار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schemeClr val="tx2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عدد الحصص 5</a:t>
                </a:r>
                <a:endPara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1" name="Rectangle : coins arrondis 80">
                <a:extLst>
                  <a:ext uri="{FF2B5EF4-FFF2-40B4-BE49-F238E27FC236}">
                    <a16:creationId xmlns:a16="http://schemas.microsoft.com/office/drawing/2014/main" id="{86F2242F-47BC-322F-680F-1D68BA5904EB}"/>
                  </a:ext>
                </a:extLst>
              </p:cNvPr>
              <p:cNvSpPr/>
              <p:nvPr/>
            </p:nvSpPr>
            <p:spPr>
              <a:xfrm>
                <a:off x="5061957" y="1523505"/>
                <a:ext cx="2520379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الاستماع والتحدث</a:t>
                </a: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F2419E-52E8-83CC-B675-B222C996718C}"/>
                </a:ext>
              </a:extLst>
            </p:cNvPr>
            <p:cNvGrpSpPr/>
            <p:nvPr/>
          </p:nvGrpSpPr>
          <p:grpSpPr>
            <a:xfrm>
              <a:off x="3399627" y="5183864"/>
              <a:ext cx="2520380" cy="1575158"/>
              <a:chOff x="4273703" y="1521621"/>
              <a:chExt cx="2520380" cy="157515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8F786F6-3B6D-93C3-7789-C5EAC6B78C73}"/>
                  </a:ext>
                </a:extLst>
              </p:cNvPr>
              <p:cNvSpPr/>
              <p:nvPr/>
            </p:nvSpPr>
            <p:spPr>
              <a:xfrm>
                <a:off x="4273703" y="1936758"/>
                <a:ext cx="2520380" cy="1160021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1700"/>
                  </a:lnSpc>
                </a:pPr>
                <a:endParaRPr lang="ar-MA" sz="2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D02826B-183B-F7F0-387A-D678DEDE4854}"/>
                  </a:ext>
                </a:extLst>
              </p:cNvPr>
              <p:cNvSpPr/>
              <p:nvPr/>
            </p:nvSpPr>
            <p:spPr>
              <a:xfrm>
                <a:off x="4316752" y="1521621"/>
                <a:ext cx="2425828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القراءة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A1D4BFB-5092-CCF8-57E7-B8C2F948FDED}"/>
                </a:ext>
              </a:extLst>
            </p:cNvPr>
            <p:cNvGrpSpPr/>
            <p:nvPr/>
          </p:nvGrpSpPr>
          <p:grpSpPr>
            <a:xfrm>
              <a:off x="645917" y="5152424"/>
              <a:ext cx="2520380" cy="1606597"/>
              <a:chOff x="3476661" y="1490181"/>
              <a:chExt cx="2520380" cy="160659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AA43CFF-74F8-569E-9759-FDD1FD083C6C}"/>
                  </a:ext>
                </a:extLst>
              </p:cNvPr>
              <p:cNvSpPr/>
              <p:nvPr/>
            </p:nvSpPr>
            <p:spPr>
              <a:xfrm>
                <a:off x="3476661" y="1914519"/>
                <a:ext cx="2520380" cy="1182259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lang="ar-MA" sz="20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000"/>
                  </a:lnSpc>
                </a:pPr>
                <a:r>
                  <a:rPr lang="ar-MA" sz="2400" b="1" dirty="0">
                    <a:solidFill>
                      <a:schemeClr val="accent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إملاء</a:t>
                </a:r>
                <a:endParaRPr lang="ar-MA" sz="2200" b="1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000"/>
                  </a:lnSpc>
                </a:pPr>
                <a:r>
                  <a:rPr lang="ar-MA" sz="2000" b="1" dirty="0">
                    <a:solidFill>
                      <a:schemeClr val="tx1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أسماء الإشارة: هذا – هذه – هذان – هاتان- هؤلاء</a:t>
                </a:r>
              </a:p>
              <a:p>
                <a:pPr algn="ctr" rtl="1">
                  <a:lnSpc>
                    <a:spcPts val="2000"/>
                  </a:lnSpc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تعبير كتابي</a:t>
                </a:r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>
                  <a:lnSpc>
                    <a:spcPts val="2000"/>
                  </a:lnSpc>
                </a:pPr>
                <a:r>
                  <a:rPr kumimoji="0" lang="ar-M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التعليق على مشاهد متسلسلة بجمل بغرض وصف معالم المدينة</a:t>
                </a:r>
              </a:p>
              <a:p>
                <a:pPr algn="ctr" rtl="1"/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  <a:p>
                <a:pPr algn="ctr" rtl="1"/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6512D56-5480-A136-94E3-C3FE86C550BA}"/>
                  </a:ext>
                </a:extLst>
              </p:cNvPr>
              <p:cNvSpPr/>
              <p:nvPr/>
            </p:nvSpPr>
            <p:spPr>
              <a:xfrm>
                <a:off x="3476661" y="1490181"/>
                <a:ext cx="2520380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ورشة الكتابة</a:t>
                </a: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92D183-A036-6A8B-DAF5-F4502CC33262}"/>
              </a:ext>
            </a:extLst>
          </p:cNvPr>
          <p:cNvGrpSpPr/>
          <p:nvPr/>
        </p:nvGrpSpPr>
        <p:grpSpPr>
          <a:xfrm>
            <a:off x="2521255" y="4007234"/>
            <a:ext cx="6178249" cy="2108547"/>
            <a:chOff x="2478873" y="5129550"/>
            <a:chExt cx="6178249" cy="126758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B61F827-42E1-ED17-D768-C426E61A38B3}"/>
                </a:ext>
              </a:extLst>
            </p:cNvPr>
            <p:cNvGrpSpPr/>
            <p:nvPr/>
          </p:nvGrpSpPr>
          <p:grpSpPr>
            <a:xfrm>
              <a:off x="6645313" y="5144488"/>
              <a:ext cx="2011809" cy="1252646"/>
              <a:chOff x="5553932" y="1482245"/>
              <a:chExt cx="2011809" cy="1252646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ADA35E5-E6F5-BC78-15EE-D8FC4CF12C36}"/>
                  </a:ext>
                </a:extLst>
              </p:cNvPr>
              <p:cNvSpPr/>
              <p:nvPr/>
            </p:nvSpPr>
            <p:spPr>
              <a:xfrm>
                <a:off x="5553932" y="1906584"/>
                <a:ext cx="2011809" cy="828307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sz="2400" b="1" dirty="0">
                  <a:solidFill>
                    <a:prstClr val="black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38A766AA-ABCB-891F-4997-9E70FE771634}"/>
                  </a:ext>
                </a:extLst>
              </p:cNvPr>
              <p:cNvSpPr/>
              <p:nvPr/>
            </p:nvSpPr>
            <p:spPr>
              <a:xfrm>
                <a:off x="5692876" y="1482245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المعجم</a:t>
                </a: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22FCB05-3908-96FA-91BF-B65FEB8480B0}"/>
                </a:ext>
              </a:extLst>
            </p:cNvPr>
            <p:cNvGrpSpPr/>
            <p:nvPr/>
          </p:nvGrpSpPr>
          <p:grpSpPr>
            <a:xfrm>
              <a:off x="4579858" y="5129550"/>
              <a:ext cx="1872865" cy="1267584"/>
              <a:chOff x="5453934" y="1467307"/>
              <a:chExt cx="1872865" cy="1267584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4F424DA-9389-7F22-93B4-3DD80D83DACB}"/>
                  </a:ext>
                </a:extLst>
              </p:cNvPr>
              <p:cNvSpPr/>
              <p:nvPr/>
            </p:nvSpPr>
            <p:spPr>
              <a:xfrm>
                <a:off x="5453934" y="1891647"/>
                <a:ext cx="1872865" cy="8432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2200"/>
                  </a:lnSpc>
                </a:pPr>
                <a:r>
                  <a:rPr lang="ar-MA" sz="2400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أساليب الوصف (الأماكن)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3BC3A9A-1213-C339-03A0-F84CA4E38524}"/>
                  </a:ext>
                </a:extLst>
              </p:cNvPr>
              <p:cNvSpPr/>
              <p:nvPr/>
            </p:nvSpPr>
            <p:spPr>
              <a:xfrm>
                <a:off x="5453934" y="1467307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الأساليب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1AB68EB-B098-EDED-4484-90AEBEDEFF29}"/>
                </a:ext>
              </a:extLst>
            </p:cNvPr>
            <p:cNvGrpSpPr/>
            <p:nvPr/>
          </p:nvGrpSpPr>
          <p:grpSpPr>
            <a:xfrm>
              <a:off x="2478873" y="5129551"/>
              <a:ext cx="1908395" cy="1267583"/>
              <a:chOff x="5309617" y="1467308"/>
              <a:chExt cx="1908395" cy="1267583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6E061E4-F003-1000-780D-C95FD612CB4D}"/>
                  </a:ext>
                </a:extLst>
              </p:cNvPr>
              <p:cNvSpPr/>
              <p:nvPr/>
            </p:nvSpPr>
            <p:spPr>
              <a:xfrm>
                <a:off x="5309617" y="1891647"/>
                <a:ext cx="1908395" cy="843244"/>
              </a:xfrm>
              <a:prstGeom prst="roundRect">
                <a:avLst>
                  <a:gd name="adj" fmla="val 15858"/>
                </a:avLst>
              </a:prstGeom>
              <a:solidFill>
                <a:schemeClr val="bg1"/>
              </a:solidFill>
              <a:ln>
                <a:solidFill>
                  <a:srgbClr val="70B1B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تركيب جمل فعلية (القرار النحوي)- تحويلات حسب الضمائر</a:t>
                </a:r>
              </a:p>
              <a:p>
                <a:pPr algn="ctr" rtl="1">
                  <a:lnSpc>
                    <a:spcPts val="2200"/>
                  </a:lnSpc>
                </a:pPr>
                <a:r>
                  <a:rPr lang="ar-MA" sz="2000" b="1" dirty="0">
                    <a:solidFill>
                      <a:prstClr val="black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( الفعل المضارع )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3DA3648-7830-CEEB-EC98-D9E1A75D295C}"/>
                  </a:ext>
                </a:extLst>
              </p:cNvPr>
              <p:cNvSpPr/>
              <p:nvPr/>
            </p:nvSpPr>
            <p:spPr>
              <a:xfrm>
                <a:off x="5309617" y="1467308"/>
                <a:ext cx="1872865" cy="353146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البنيات</a:t>
                </a:r>
                <a:r>
                  <a:rPr kumimoji="0" lang="ar-MA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kern="0" dirty="0">
                    <a:solidFill>
                      <a:schemeClr val="bg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اللغوية</a:t>
                </a:r>
              </a:p>
            </p:txBody>
          </p:sp>
        </p:grp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E80BE7D-D19F-6F31-C0D4-E9D2E5DF1F8F}"/>
              </a:ext>
            </a:extLst>
          </p:cNvPr>
          <p:cNvGrpSpPr/>
          <p:nvPr/>
        </p:nvGrpSpPr>
        <p:grpSpPr>
          <a:xfrm>
            <a:off x="390525" y="3959803"/>
            <a:ext cx="2011809" cy="2074680"/>
            <a:chOff x="3531597" y="5335118"/>
            <a:chExt cx="2011809" cy="149303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576EA43-513C-5121-3279-ACA98C0A61FA}"/>
                </a:ext>
              </a:extLst>
            </p:cNvPr>
            <p:cNvSpPr/>
            <p:nvPr/>
          </p:nvSpPr>
          <p:spPr>
            <a:xfrm>
              <a:off x="3531597" y="5818717"/>
              <a:ext cx="2011809" cy="1009434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E1442B9-70A6-9793-FE22-7FE1ADF4B955}"/>
                </a:ext>
              </a:extLst>
            </p:cNvPr>
            <p:cNvSpPr/>
            <p:nvPr/>
          </p:nvSpPr>
          <p:spPr>
            <a:xfrm>
              <a:off x="3610831" y="5335118"/>
              <a:ext cx="1917086" cy="422746"/>
            </a:xfrm>
            <a:prstGeom prst="roundRect">
              <a:avLst>
                <a:gd name="adj" fmla="val 50000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kern="0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الكلمات البصرية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9869CF4-A743-824B-018F-FEAD5AF70FD0}"/>
              </a:ext>
            </a:extLst>
          </p:cNvPr>
          <p:cNvSpPr txBox="1"/>
          <p:nvPr/>
        </p:nvSpPr>
        <p:spPr>
          <a:xfrm>
            <a:off x="3204779" y="2093113"/>
            <a:ext cx="2725986" cy="124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النص: عروس الشمال</a:t>
            </a:r>
          </a:p>
          <a:p>
            <a:pPr algn="ctr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إستراتيجية المرادف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إستراتيجية الكلمات المفاتيح (المرادف)</a:t>
            </a:r>
          </a:p>
          <a:p>
            <a:pPr algn="ctr" rtl="1">
              <a:lnSpc>
                <a:spcPts val="2200"/>
              </a:lnSpc>
            </a:pP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عدد الحصص 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C0C3AE-0C1D-6249-93AA-14BE2879A4F5}"/>
              </a:ext>
            </a:extLst>
          </p:cNvPr>
          <p:cNvSpPr txBox="1"/>
          <p:nvPr/>
        </p:nvSpPr>
        <p:spPr>
          <a:xfrm>
            <a:off x="6868148" y="4919413"/>
            <a:ext cx="17177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ترسو – باخرة سياحية – زقاق ضيق – أذهلني – المسرح - اقتنيت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6E37586-BE60-6A20-8AFB-C98262ECC265}"/>
              </a:ext>
            </a:extLst>
          </p:cNvPr>
          <p:cNvSpPr txBox="1"/>
          <p:nvPr/>
        </p:nvSpPr>
        <p:spPr>
          <a:xfrm>
            <a:off x="455800" y="4785539"/>
            <a:ext cx="18728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اَلْأُفُقُ -  إلهي - هُناكَ – هِرَقْلَ – أَنْحاءِ  - وَغَيْرَ بَعيدٍ</a:t>
            </a:r>
            <a:endParaRPr lang="fr-MA" sz="24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1679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312517" y="193647"/>
            <a:ext cx="8518967" cy="6472624"/>
            <a:chOff x="312517" y="194916"/>
            <a:chExt cx="8518967" cy="622903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443811"/>
              <a:ext cx="8518967" cy="5980138"/>
              <a:chOff x="312517" y="443811"/>
              <a:chExt cx="8518967" cy="5980138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443811"/>
                <a:ext cx="8518967" cy="5980138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6398" y="194916"/>
              <a:ext cx="446606" cy="415128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206831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2213312" y="416638"/>
            <a:ext cx="4677147" cy="294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إعداد الشروط والوسائل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41F7D5-3D6C-DBDA-5A8C-D1C02E90051D}"/>
              </a:ext>
            </a:extLst>
          </p:cNvPr>
          <p:cNvGrpSpPr/>
          <p:nvPr/>
        </p:nvGrpSpPr>
        <p:grpSpPr>
          <a:xfrm>
            <a:off x="1761594" y="2278233"/>
            <a:ext cx="5620810" cy="1943592"/>
            <a:chOff x="1183113" y="1234243"/>
            <a:chExt cx="6777773" cy="2447756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49F031D8-FAFC-C60D-BB01-67D063EBE415}"/>
                </a:ext>
              </a:extLst>
            </p:cNvPr>
            <p:cNvGrpSpPr/>
            <p:nvPr/>
          </p:nvGrpSpPr>
          <p:grpSpPr>
            <a:xfrm>
              <a:off x="1183113" y="1234243"/>
              <a:ext cx="6777773" cy="2447756"/>
              <a:chOff x="500198" y="2389210"/>
              <a:chExt cx="4148646" cy="2740201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1F9FD306-605F-5DE1-9991-E5117BD05A96}"/>
                  </a:ext>
                </a:extLst>
              </p:cNvPr>
              <p:cNvGrpSpPr/>
              <p:nvPr/>
            </p:nvGrpSpPr>
            <p:grpSpPr>
              <a:xfrm>
                <a:off x="2712698" y="2389210"/>
                <a:ext cx="1936146" cy="2721015"/>
                <a:chOff x="3077907" y="2389210"/>
                <a:chExt cx="1936146" cy="2721015"/>
              </a:xfrm>
            </p:grpSpPr>
            <p:sp>
              <p:nvSpPr>
                <p:cNvPr id="10" name="Rectangle : coins arrondis 18 - 2">
                  <a:extLst>
                    <a:ext uri="{FF2B5EF4-FFF2-40B4-BE49-F238E27FC236}">
                      <a16:creationId xmlns:a16="http://schemas.microsoft.com/office/drawing/2014/main" id="{8955BF22-DE62-49EA-3711-74FF446ED358}"/>
                    </a:ext>
                  </a:extLst>
                </p:cNvPr>
                <p:cNvSpPr/>
                <p:nvPr/>
              </p:nvSpPr>
              <p:spPr>
                <a:xfrm flipH="1">
                  <a:off x="3077910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6" name="Rectangle : coins arrondis 18 - 2">
                  <a:extLst>
                    <a:ext uri="{FF2B5EF4-FFF2-40B4-BE49-F238E27FC236}">
                      <a16:creationId xmlns:a16="http://schemas.microsoft.com/office/drawing/2014/main" id="{650034BE-CBCE-2083-5E5D-F4E5393436B5}"/>
                    </a:ext>
                  </a:extLst>
                </p:cNvPr>
                <p:cNvSpPr/>
                <p:nvPr/>
              </p:nvSpPr>
              <p:spPr>
                <a:xfrm flipH="1">
                  <a:off x="3077907" y="4466938"/>
                  <a:ext cx="1936143" cy="64328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مطابقة الشرائح لإطار العرض</a:t>
                  </a:r>
                </a:p>
              </p:txBody>
            </p:sp>
          </p:grpSp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739F2B1D-AB01-AB53-0A10-54CEB04BBBA0}"/>
                  </a:ext>
                </a:extLst>
              </p:cNvPr>
              <p:cNvGrpSpPr/>
              <p:nvPr/>
            </p:nvGrpSpPr>
            <p:grpSpPr>
              <a:xfrm>
                <a:off x="500198" y="2389210"/>
                <a:ext cx="1936145" cy="2740201"/>
                <a:chOff x="556071" y="2389210"/>
                <a:chExt cx="1936145" cy="2740201"/>
              </a:xfrm>
            </p:grpSpPr>
            <p:sp>
              <p:nvSpPr>
                <p:cNvPr id="2" name="Rectangle : coins arrondis 18 - 2">
                  <a:extLst>
                    <a:ext uri="{FF2B5EF4-FFF2-40B4-BE49-F238E27FC236}">
                      <a16:creationId xmlns:a16="http://schemas.microsoft.com/office/drawing/2014/main" id="{4651A915-0C67-D97E-632A-6145E6B07B39}"/>
                    </a:ext>
                  </a:extLst>
                </p:cNvPr>
                <p:cNvSpPr/>
                <p:nvPr/>
              </p:nvSpPr>
              <p:spPr>
                <a:xfrm flipH="1">
                  <a:off x="556073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18 - 2">
                  <a:extLst>
                    <a:ext uri="{FF2B5EF4-FFF2-40B4-BE49-F238E27FC236}">
                      <a16:creationId xmlns:a16="http://schemas.microsoft.com/office/drawing/2014/main" id="{CEADBFD3-3639-9BA2-477B-4ADFCC506D4F}"/>
                    </a:ext>
                  </a:extLst>
                </p:cNvPr>
                <p:cNvSpPr/>
                <p:nvPr/>
              </p:nvSpPr>
              <p:spPr>
                <a:xfrm flipH="1">
                  <a:off x="556071" y="4466938"/>
                  <a:ext cx="1936143" cy="66247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التأكد من جاهزية مؤشر الليزر </a:t>
                  </a:r>
                </a:p>
              </p:txBody>
            </p:sp>
          </p:grpSp>
        </p:grp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CDAE7270-52A5-5465-C635-15B40153F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907936" y="1650057"/>
              <a:ext cx="2964022" cy="863969"/>
            </a:xfrm>
            <a:prstGeom prst="rect">
              <a:avLst/>
            </a:prstGeom>
          </p:spPr>
        </p:pic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596" y="2227237"/>
            <a:ext cx="1488108" cy="1486521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ABD72F6-FBAA-81E9-B06C-079A3196BB19}"/>
              </a:ext>
            </a:extLst>
          </p:cNvPr>
          <p:cNvGrpSpPr/>
          <p:nvPr/>
        </p:nvGrpSpPr>
        <p:grpSpPr>
          <a:xfrm>
            <a:off x="1761595" y="4365666"/>
            <a:ext cx="5620805" cy="2124960"/>
            <a:chOff x="1183115" y="3811916"/>
            <a:chExt cx="6777771" cy="2689728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3B50DA59-A6AC-D6ED-6AC2-D4A03ED753F2}"/>
                </a:ext>
              </a:extLst>
            </p:cNvPr>
            <p:cNvGrpSpPr/>
            <p:nvPr/>
          </p:nvGrpSpPr>
          <p:grpSpPr>
            <a:xfrm>
              <a:off x="1183115" y="3811916"/>
              <a:ext cx="6777771" cy="2689728"/>
              <a:chOff x="500199" y="2389210"/>
              <a:chExt cx="4148645" cy="3011082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A8EA999F-C9FF-F43F-8279-69A5A19F5B9A}"/>
                  </a:ext>
                </a:extLst>
              </p:cNvPr>
              <p:cNvGrpSpPr/>
              <p:nvPr/>
            </p:nvGrpSpPr>
            <p:grpSpPr>
              <a:xfrm>
                <a:off x="2712698" y="2389210"/>
                <a:ext cx="1936146" cy="2966789"/>
                <a:chOff x="3077907" y="2389210"/>
                <a:chExt cx="1936146" cy="2966789"/>
              </a:xfrm>
            </p:grpSpPr>
            <p:sp>
              <p:nvSpPr>
                <p:cNvPr id="48" name="Rectangle : coins arrondis 18 - 2">
                  <a:extLst>
                    <a:ext uri="{FF2B5EF4-FFF2-40B4-BE49-F238E27FC236}">
                      <a16:creationId xmlns:a16="http://schemas.microsoft.com/office/drawing/2014/main" id="{B6F26891-7E13-748C-C31D-7989EB272DB3}"/>
                    </a:ext>
                  </a:extLst>
                </p:cNvPr>
                <p:cNvSpPr/>
                <p:nvPr/>
              </p:nvSpPr>
              <p:spPr>
                <a:xfrm flipH="1">
                  <a:off x="3077910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9" name="Rectangle : coins arrondis 18 - 2">
                  <a:extLst>
                    <a:ext uri="{FF2B5EF4-FFF2-40B4-BE49-F238E27FC236}">
                      <a16:creationId xmlns:a16="http://schemas.microsoft.com/office/drawing/2014/main" id="{CA5A41AF-A745-2752-5786-6C0C3A5C9A39}"/>
                    </a:ext>
                  </a:extLst>
                </p:cNvPr>
                <p:cNvSpPr/>
                <p:nvPr/>
              </p:nvSpPr>
              <p:spPr>
                <a:xfrm flipH="1">
                  <a:off x="3077907" y="4466938"/>
                  <a:ext cx="1936143" cy="88906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التأكد من جاهزية الحاسوب وتضمنه للدرس الرقمي</a:t>
                  </a:r>
                </a:p>
              </p:txBody>
            </p:sp>
          </p:grp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5653FD5A-EE13-E8E4-3283-09A579C778E9}"/>
                  </a:ext>
                </a:extLst>
              </p:cNvPr>
              <p:cNvGrpSpPr/>
              <p:nvPr/>
            </p:nvGrpSpPr>
            <p:grpSpPr>
              <a:xfrm>
                <a:off x="500199" y="2389210"/>
                <a:ext cx="1936144" cy="3011082"/>
                <a:chOff x="556072" y="2389210"/>
                <a:chExt cx="1936144" cy="3011082"/>
              </a:xfrm>
            </p:grpSpPr>
            <p:sp>
              <p:nvSpPr>
                <p:cNvPr id="44" name="Rectangle : coins arrondis 18 - 2">
                  <a:extLst>
                    <a:ext uri="{FF2B5EF4-FFF2-40B4-BE49-F238E27FC236}">
                      <a16:creationId xmlns:a16="http://schemas.microsoft.com/office/drawing/2014/main" id="{381A388E-CCD7-AC77-5F36-999825433788}"/>
                    </a:ext>
                  </a:extLst>
                </p:cNvPr>
                <p:cNvSpPr/>
                <p:nvPr/>
              </p:nvSpPr>
              <p:spPr>
                <a:xfrm flipH="1">
                  <a:off x="556073" y="2389210"/>
                  <a:ext cx="1936143" cy="1946196"/>
                </a:xfrm>
                <a:prstGeom prst="roundRect">
                  <a:avLst>
                    <a:gd name="adj" fmla="val 8533"/>
                  </a:avLst>
                </a:prstGeom>
                <a:noFill/>
                <a:ln w="3175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5" name="Rectangle : coins arrondis 18 - 2">
                  <a:extLst>
                    <a:ext uri="{FF2B5EF4-FFF2-40B4-BE49-F238E27FC236}">
                      <a16:creationId xmlns:a16="http://schemas.microsoft.com/office/drawing/2014/main" id="{2E41A937-B34B-3943-31CD-12B55FE44E5A}"/>
                    </a:ext>
                  </a:extLst>
                </p:cNvPr>
                <p:cNvSpPr/>
                <p:nvPr/>
              </p:nvSpPr>
              <p:spPr>
                <a:xfrm flipH="1">
                  <a:off x="556072" y="4466937"/>
                  <a:ext cx="1936143" cy="9333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تعبئة المذكرة اليومية</a:t>
                  </a:r>
                  <a:r>
                    <a:rPr lang="ar-MA" sz="2000" b="1" dirty="0">
                      <a:solidFill>
                        <a:prstClr val="white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وإعداد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 الخطاطة الذهنية</a:t>
                  </a:r>
                </a:p>
              </p:txBody>
            </p:sp>
          </p:grpSp>
        </p:grp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9B261E0A-39A4-FCBB-38C8-16C50612F3AE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652166" y="4080543"/>
              <a:ext cx="1452551" cy="1266887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Police, bleu vert&#10;&#10;Description générée automatiquement">
              <a:extLst>
                <a:ext uri="{FF2B5EF4-FFF2-40B4-BE49-F238E27FC236}">
                  <a16:creationId xmlns:a16="http://schemas.microsoft.com/office/drawing/2014/main" id="{767820D4-08F9-4642-7F28-3862842B0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4058" y="3979467"/>
              <a:ext cx="1038661" cy="1469038"/>
            </a:xfrm>
            <a:prstGeom prst="rect">
              <a:avLst/>
            </a:prstGeom>
            <a:ln>
              <a:solidFill>
                <a:srgbClr val="39B3D3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BD131F47-EA15-E4D8-461A-10E63A669B33}"/>
              </a:ext>
            </a:extLst>
          </p:cNvPr>
          <p:cNvSpPr/>
          <p:nvPr/>
        </p:nvSpPr>
        <p:spPr>
          <a:xfrm flipH="1">
            <a:off x="486950" y="974014"/>
            <a:ext cx="8209933" cy="108425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9E37580-8B5F-36B3-A6A3-3A55EA3605B9}"/>
              </a:ext>
            </a:extLst>
          </p:cNvPr>
          <p:cNvSpPr txBox="1"/>
          <p:nvPr/>
        </p:nvSpPr>
        <p:spPr>
          <a:xfrm>
            <a:off x="536110" y="1100609"/>
            <a:ext cx="807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ضمانا لحسن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التخطيطين المادي والذهني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لكل حصة يومية يجب السهر على تحميل الدرس الرقمي من البوابة الرسمية و إعداد مستلزمات الاشتغال من خلال ما يلي:</a:t>
            </a:r>
          </a:p>
        </p:txBody>
      </p:sp>
    </p:spTree>
    <p:extLst>
      <p:ext uri="{BB962C8B-B14F-4D97-AF65-F5344CB8AC3E}">
        <p14:creationId xmlns:p14="http://schemas.microsoft.com/office/powerpoint/2010/main" val="399612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B8CB0741-5224-F4FD-C3B5-1E30A0305D51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F79CA96-CAB9-29A7-06E4-31168E8D07F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312516" y="177830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1347017" y="368697"/>
              <a:ext cx="6661276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6EF6354-21BC-E47A-D8FC-656AA98D93E0}"/>
              </a:ext>
            </a:extLst>
          </p:cNvPr>
          <p:cNvGrpSpPr/>
          <p:nvPr/>
        </p:nvGrpSpPr>
        <p:grpSpPr>
          <a:xfrm>
            <a:off x="6199213" y="1158692"/>
            <a:ext cx="2537192" cy="562981"/>
            <a:chOff x="5525729" y="1168809"/>
            <a:chExt cx="2992418" cy="562981"/>
          </a:xfrm>
        </p:grpSpPr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58CA0BB5-27D9-0EE0-F347-FA8E69F95725}"/>
                </a:ext>
              </a:extLst>
            </p:cNvPr>
            <p:cNvSpPr/>
            <p:nvPr/>
          </p:nvSpPr>
          <p:spPr>
            <a:xfrm>
              <a:off x="5525729" y="1202630"/>
              <a:ext cx="2705201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شرائح خاصة بالأستاذ(ة)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8DCB5382-F30E-BEB2-52CB-D9F66B91CEE5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1776042" y="488861"/>
            <a:ext cx="5825761" cy="309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خاصة بدلالات الأيقونات المستعملة في الدروس الرقمية</a:t>
            </a:r>
          </a:p>
        </p:txBody>
      </p:sp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8356941" y="1271052"/>
            <a:ext cx="311207" cy="330594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62F1FD3-4924-1D51-BDEE-6DA5DCA309E8}"/>
              </a:ext>
            </a:extLst>
          </p:cNvPr>
          <p:cNvGrpSpPr/>
          <p:nvPr/>
        </p:nvGrpSpPr>
        <p:grpSpPr>
          <a:xfrm>
            <a:off x="3205317" y="1155582"/>
            <a:ext cx="2879952" cy="562981"/>
            <a:chOff x="5638195" y="1168809"/>
            <a:chExt cx="2879952" cy="562981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B056821-A439-B2A7-7F4F-A62B377D7C89}"/>
                </a:ext>
              </a:extLst>
            </p:cNvPr>
            <p:cNvSpPr/>
            <p:nvPr/>
          </p:nvSpPr>
          <p:spPr>
            <a:xfrm>
              <a:off x="5638195" y="1202630"/>
              <a:ext cx="2592736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منطوق الأستاذ الموجه إلى التلاميذ.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EEB85D6-B595-F4EF-04EA-AE293554F7F1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5545396" y="1209827"/>
            <a:ext cx="453976" cy="43338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5FFBFF5-FBC2-8472-FD97-DED76C173AD7}"/>
              </a:ext>
            </a:extLst>
          </p:cNvPr>
          <p:cNvGrpSpPr/>
          <p:nvPr/>
        </p:nvGrpSpPr>
        <p:grpSpPr>
          <a:xfrm>
            <a:off x="450506" y="1183370"/>
            <a:ext cx="2659732" cy="562981"/>
            <a:chOff x="5858415" y="1168809"/>
            <a:chExt cx="2659732" cy="56298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4F262C3-9274-A76B-F106-2851A3E7182F}"/>
                </a:ext>
              </a:extLst>
            </p:cNvPr>
            <p:cNvSpPr/>
            <p:nvPr/>
          </p:nvSpPr>
          <p:spPr>
            <a:xfrm>
              <a:off x="5858415" y="1202630"/>
              <a:ext cx="2372516" cy="48098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إرشادات إضافية موجهة للأستاذ(ة)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8623406-BE0D-80B7-3159-7E708F2A36BF}"/>
                </a:ext>
              </a:extLst>
            </p:cNvPr>
            <p:cNvSpPr/>
            <p:nvPr/>
          </p:nvSpPr>
          <p:spPr>
            <a:xfrm>
              <a:off x="7943713" y="1168809"/>
              <a:ext cx="574434" cy="5629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2231385" y="1262451"/>
            <a:ext cx="11518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الأستاذ</a:t>
            </a:r>
          </a:p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67D5302-5525-31F8-765C-4A2B34B11A2D}"/>
              </a:ext>
            </a:extLst>
          </p:cNvPr>
          <p:cNvGrpSpPr/>
          <p:nvPr/>
        </p:nvGrpSpPr>
        <p:grpSpPr>
          <a:xfrm>
            <a:off x="6336585" y="2063695"/>
            <a:ext cx="2365252" cy="1854694"/>
            <a:chOff x="6381691" y="3010332"/>
            <a:chExt cx="2365252" cy="185469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FDF41485-9A57-5111-7843-DF6C915B6218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نمذجة</a:t>
              </a:r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90DA3A71-638A-59A9-C92D-2AC49A0B51B9}"/>
                </a:ext>
              </a:extLst>
            </p:cNvPr>
            <p:cNvSpPr/>
            <p:nvPr/>
          </p:nvSpPr>
          <p:spPr>
            <a:xfrm>
              <a:off x="6855573" y="3010332"/>
              <a:ext cx="1417483" cy="12124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477DE7C-C5F4-1E9A-8C60-10FDA7AC450A}"/>
              </a:ext>
            </a:extLst>
          </p:cNvPr>
          <p:cNvGrpSpPr/>
          <p:nvPr/>
        </p:nvGrpSpPr>
        <p:grpSpPr>
          <a:xfrm>
            <a:off x="3420346" y="2148166"/>
            <a:ext cx="2365252" cy="1770223"/>
            <a:chOff x="6381691" y="3094803"/>
            <a:chExt cx="2365252" cy="177022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DC1215C-A8FC-B46F-B181-3241897CAD09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ممارسة موجهة</a:t>
              </a:r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C2F55D86-3B8C-7BF1-C262-BED5594DFF70}"/>
                </a:ext>
              </a:extLst>
            </p:cNvPr>
            <p:cNvSpPr/>
            <p:nvPr/>
          </p:nvSpPr>
          <p:spPr>
            <a:xfrm>
              <a:off x="6875473" y="3094803"/>
              <a:ext cx="1417483" cy="1127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5B5BC57-35F2-BC21-C2C5-D3ECB880E353}"/>
              </a:ext>
            </a:extLst>
          </p:cNvPr>
          <p:cNvGrpSpPr/>
          <p:nvPr/>
        </p:nvGrpSpPr>
        <p:grpSpPr>
          <a:xfrm>
            <a:off x="504106" y="2122428"/>
            <a:ext cx="2365252" cy="1805903"/>
            <a:chOff x="6381691" y="3059123"/>
            <a:chExt cx="2365252" cy="1805903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F8CD22B9-090B-A3AF-0424-68FB58DFADBE}"/>
                </a:ext>
              </a:extLst>
            </p:cNvPr>
            <p:cNvSpPr/>
            <p:nvPr/>
          </p:nvSpPr>
          <p:spPr>
            <a:xfrm>
              <a:off x="6381691" y="4164862"/>
              <a:ext cx="2365252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ممارسة مستقلة</a:t>
              </a:r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460CF95D-DB44-3BD2-77A9-5AD6CBE13BEB}"/>
                </a:ext>
              </a:extLst>
            </p:cNvPr>
            <p:cNvSpPr/>
            <p:nvPr/>
          </p:nvSpPr>
          <p:spPr>
            <a:xfrm>
              <a:off x="6857662" y="3059123"/>
              <a:ext cx="1417483" cy="1127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AB6531F9-94D0-2C3E-17AB-ABDE1EFDE4A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2112" y="2317397"/>
            <a:ext cx="634191" cy="700164"/>
          </a:xfrm>
          <a:prstGeom prst="rect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83AA7ED1-E39E-861B-D581-1929D76B8617}"/>
              </a:ext>
            </a:extLst>
          </p:cNvPr>
          <p:cNvGrpSpPr/>
          <p:nvPr/>
        </p:nvGrpSpPr>
        <p:grpSpPr>
          <a:xfrm>
            <a:off x="6085269" y="4327631"/>
            <a:ext cx="2651136" cy="1806029"/>
            <a:chOff x="6095807" y="3244549"/>
            <a:chExt cx="2651136" cy="1620477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EF140A12-79CD-20A7-A27F-F12883DFFEB5}"/>
                </a:ext>
              </a:extLst>
            </p:cNvPr>
            <p:cNvSpPr/>
            <p:nvPr/>
          </p:nvSpPr>
          <p:spPr>
            <a:xfrm>
              <a:off x="6095807" y="4164862"/>
              <a:ext cx="2651136" cy="7001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1F497D">
                      <a:lumMod val="5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يطلب الأستاذ الجواب أو المشاركة من تلميذ غير الذين رفعوا أيديهم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BA274BFE-0522-BB14-9FE7-B1EF19D0BB93}"/>
                </a:ext>
              </a:extLst>
            </p:cNvPr>
            <p:cNvSpPr/>
            <p:nvPr/>
          </p:nvSpPr>
          <p:spPr>
            <a:xfrm>
              <a:off x="6622512" y="3244549"/>
              <a:ext cx="1468145" cy="10530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4E8F92B0-65F2-4DC1-B8A5-EFF783AB1E9E}"/>
              </a:ext>
            </a:extLst>
          </p:cNvPr>
          <p:cNvGrpSpPr/>
          <p:nvPr/>
        </p:nvGrpSpPr>
        <p:grpSpPr>
          <a:xfrm>
            <a:off x="3329654" y="4312286"/>
            <a:ext cx="2544458" cy="1821374"/>
            <a:chOff x="6256431" y="3229204"/>
            <a:chExt cx="2544458" cy="1821374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28C9BD7D-3954-240D-6E58-C38391BD7DF5}"/>
                </a:ext>
              </a:extLst>
            </p:cNvPr>
            <p:cNvSpPr/>
            <p:nvPr/>
          </p:nvSpPr>
          <p:spPr>
            <a:xfrm>
              <a:off x="6256431" y="4164861"/>
              <a:ext cx="2544458" cy="88571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يتحرك الأستاذ بين الصفوف لمراقبة الإنجازات.</a:t>
              </a:r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2F80B35-977B-8E93-7EFB-0639B2C00105}"/>
                </a:ext>
              </a:extLst>
            </p:cNvPr>
            <p:cNvSpPr/>
            <p:nvPr/>
          </p:nvSpPr>
          <p:spPr>
            <a:xfrm>
              <a:off x="6797280" y="3229204"/>
              <a:ext cx="1468145" cy="10126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A5CAC9E-371C-BB50-82B4-F2AD882F06AF}"/>
              </a:ext>
            </a:extLst>
          </p:cNvPr>
          <p:cNvGrpSpPr/>
          <p:nvPr/>
        </p:nvGrpSpPr>
        <p:grpSpPr>
          <a:xfrm>
            <a:off x="538674" y="4337573"/>
            <a:ext cx="2443800" cy="1883819"/>
            <a:chOff x="6381691" y="3244549"/>
            <a:chExt cx="2443800" cy="1883819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78A0675-9E3D-549C-8288-5CE7665C0251}"/>
                </a:ext>
              </a:extLst>
            </p:cNvPr>
            <p:cNvSpPr/>
            <p:nvPr/>
          </p:nvSpPr>
          <p:spPr>
            <a:xfrm>
              <a:off x="6381691" y="4164862"/>
              <a:ext cx="2443800" cy="9635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مأسسة </a:t>
              </a:r>
              <a:r>
                <a:rPr kumimoji="0" lang="ar-MA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التعلمات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وتدوين ما يجب تذكره</a:t>
              </a:r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DFB4D7A0-00A2-C052-9EE4-3DE33FF42C85}"/>
                </a:ext>
              </a:extLst>
            </p:cNvPr>
            <p:cNvSpPr/>
            <p:nvPr/>
          </p:nvSpPr>
          <p:spPr>
            <a:xfrm>
              <a:off x="6784754" y="3244549"/>
              <a:ext cx="1468145" cy="9972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7" name="Image 66">
            <a:extLst>
              <a:ext uri="{FF2B5EF4-FFF2-40B4-BE49-F238E27FC236}">
                <a16:creationId xmlns:a16="http://schemas.microsoft.com/office/drawing/2014/main" id="{1B432BCE-FCB8-6D8C-EE45-0E49B45A295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67" y="4358592"/>
            <a:ext cx="1266346" cy="885717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5A35A404-7BBD-E9A0-397B-66063511A95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1888" y="2215074"/>
            <a:ext cx="934381" cy="85803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2E0F283B-6097-2909-BE14-BBF8A4CD2F4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106" y="2234685"/>
            <a:ext cx="1186773" cy="84769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0D65B03B-1961-95EA-F3CD-D7DF2672536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31" y="4402659"/>
            <a:ext cx="1031382" cy="8793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AE4274-4168-CEB0-D21A-A192745F79D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6725753" y="4434348"/>
            <a:ext cx="1262762" cy="8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7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A45EA-7327-CFAF-168D-477E97866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415CE-77B3-A8BE-4040-392CDB2C3CC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666C2D-206E-5238-EFE7-A036FBE4B1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11F104B-47DA-0F09-014E-9D0048C7DB43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95AFCAA-42AB-12D6-7E18-D85918F8CCAA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E540CE9-6F69-0452-7A42-7D53549DB354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B00484-16CC-74AA-CF71-D9F2FBDFC834}"/>
              </a:ext>
            </a:extLst>
          </p:cNvPr>
          <p:cNvSpPr txBox="1"/>
          <p:nvPr/>
        </p:nvSpPr>
        <p:spPr>
          <a:xfrm>
            <a:off x="1859119" y="316197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 20  إلى ص 31 -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749002-9E6D-D6C3-6D8F-939FE7FCD453}"/>
              </a:ext>
            </a:extLst>
          </p:cNvPr>
          <p:cNvSpPr/>
          <p:nvPr/>
        </p:nvSpPr>
        <p:spPr>
          <a:xfrm>
            <a:off x="1724632" y="1349300"/>
            <a:ext cx="1039555" cy="219464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704BB7A-581D-4018-7C97-92B6503D6E25}"/>
              </a:ext>
            </a:extLst>
          </p:cNvPr>
          <p:cNvSpPr/>
          <p:nvPr/>
        </p:nvSpPr>
        <p:spPr>
          <a:xfrm>
            <a:off x="2764187" y="1360616"/>
            <a:ext cx="3529067" cy="41629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المشهد العام للحكاية – ص 22</a:t>
            </a:r>
            <a:endParaRPr lang="fr-MA" sz="24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7E9B8C-E72D-9125-11A6-0820A72D66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0656" y="1850572"/>
            <a:ext cx="6668078" cy="47248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0710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48BC9-B8A5-22A6-C5C5-7E0F2BEA2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261B11-67E2-2AE2-0A8F-8B7615FCB02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993ECF-DEE9-7902-929C-FAFBBD581E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9B9080F-E388-7D83-1A53-21E8EBA7239A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9F763CD-FEF9-7288-053F-4D552934D40E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C1F7A33-62EF-B131-DBBD-812F2A3DC877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948799-6974-6CA4-76B1-31DE28911052}"/>
              </a:ext>
            </a:extLst>
          </p:cNvPr>
          <p:cNvSpPr txBox="1"/>
          <p:nvPr/>
        </p:nvSpPr>
        <p:spPr>
          <a:xfrm>
            <a:off x="1859119" y="316197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 20 إلى ص 31 -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944FA8-D4B0-BC5E-6D6B-6A1EE2198B2A}"/>
              </a:ext>
            </a:extLst>
          </p:cNvPr>
          <p:cNvSpPr/>
          <p:nvPr/>
        </p:nvSpPr>
        <p:spPr>
          <a:xfrm>
            <a:off x="1724632" y="1349300"/>
            <a:ext cx="1039555" cy="219464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8F2EB14-DBE2-E645-99DB-4662EB1B92B7}"/>
              </a:ext>
            </a:extLst>
          </p:cNvPr>
          <p:cNvSpPr/>
          <p:nvPr/>
        </p:nvSpPr>
        <p:spPr>
          <a:xfrm>
            <a:off x="5696366" y="1135417"/>
            <a:ext cx="2413578" cy="320592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النص القرائي ص 22</a:t>
            </a:r>
            <a:endParaRPr lang="fr-MA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3465ECA-F319-D34D-04A0-B12B1FB3E9B2}"/>
              </a:ext>
            </a:extLst>
          </p:cNvPr>
          <p:cNvSpPr/>
          <p:nvPr/>
        </p:nvSpPr>
        <p:spPr>
          <a:xfrm>
            <a:off x="1724632" y="1104210"/>
            <a:ext cx="1778000" cy="33886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متون الطلاقة 21 </a:t>
            </a:r>
            <a:endParaRPr lang="fr-MA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09321D6-1F95-77B4-5DF9-8131D502572E}"/>
              </a:ext>
            </a:extLst>
          </p:cNvPr>
          <p:cNvSpPr/>
          <p:nvPr/>
        </p:nvSpPr>
        <p:spPr>
          <a:xfrm>
            <a:off x="1267822" y="3246629"/>
            <a:ext cx="2634619" cy="404486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متون الطلاقة-التوليف ص 31 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4B8C0D-BC40-5CC2-358D-CAC544E867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6599" y="1508643"/>
            <a:ext cx="3673111" cy="4978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ACCD86E-A6B1-4504-642D-B10ED8C473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515" y="1470573"/>
            <a:ext cx="4545234" cy="16649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36B6EE3-639B-5294-155F-6A2433DF5AB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86"/>
          <a:stretch/>
        </p:blipFill>
        <p:spPr>
          <a:xfrm>
            <a:off x="312515" y="3684324"/>
            <a:ext cx="4537774" cy="280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87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57E0A-B343-0AD4-3652-CDF932764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BBADF5-1BF6-B9B3-D1BE-453FCC8BEFD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2E827C-1849-E1DA-1231-FEC75570AE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l="1" t="45760" r="43502" b="17177"/>
          <a:stretch/>
        </p:blipFill>
        <p:spPr>
          <a:xfrm>
            <a:off x="312516" y="636608"/>
            <a:ext cx="8518967" cy="5787341"/>
          </a:xfrm>
          <a:prstGeom prst="rect">
            <a:avLst/>
          </a:prstGeom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BC93C52-D11B-88EE-0426-235022A98879}"/>
              </a:ext>
            </a:extLst>
          </p:cNvPr>
          <p:cNvSpPr/>
          <p:nvPr/>
        </p:nvSpPr>
        <p:spPr>
          <a:xfrm>
            <a:off x="205933" y="573034"/>
            <a:ext cx="8721757" cy="6103069"/>
          </a:xfrm>
          <a:prstGeom prst="roundRect">
            <a:avLst>
              <a:gd name="adj" fmla="val 2439"/>
            </a:avLst>
          </a:prstGeom>
          <a:solidFill>
            <a:srgbClr val="F4FAFA"/>
          </a:solidFill>
          <a:ln w="28575">
            <a:solidFill>
              <a:srgbClr val="005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0638C444-38FC-8925-6C78-865DE1ED7585}"/>
              </a:ext>
            </a:extLst>
          </p:cNvPr>
          <p:cNvSpPr/>
          <p:nvPr/>
        </p:nvSpPr>
        <p:spPr>
          <a:xfrm>
            <a:off x="666962" y="219637"/>
            <a:ext cx="622415" cy="56298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36313AE-FEF6-EFA1-BCA3-7A0AC3A9EB30}"/>
              </a:ext>
            </a:extLst>
          </p:cNvPr>
          <p:cNvSpPr/>
          <p:nvPr/>
        </p:nvSpPr>
        <p:spPr>
          <a:xfrm flipH="1" flipV="1">
            <a:off x="2266236" y="243887"/>
            <a:ext cx="4636919" cy="691722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EFC43B-A943-6EC9-35E0-EAACEFDB1C9B}"/>
              </a:ext>
            </a:extLst>
          </p:cNvPr>
          <p:cNvSpPr txBox="1"/>
          <p:nvPr/>
        </p:nvSpPr>
        <p:spPr>
          <a:xfrm>
            <a:off x="1859119" y="316197"/>
            <a:ext cx="5689381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الأسناد المعتمدة في الكراسة</a:t>
            </a:r>
          </a:p>
          <a:p>
            <a:pPr algn="ctr" rtl="1">
              <a:lnSpc>
                <a:spcPts val="2075"/>
              </a:lnSpc>
            </a:pPr>
            <a:r>
              <a:rPr lang="ar-MA" sz="1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صفحات الكراسة من ص 20 إلى ص 31 -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B1513C2-AD76-FB14-FF06-5536DF27542C}"/>
              </a:ext>
            </a:extLst>
          </p:cNvPr>
          <p:cNvSpPr/>
          <p:nvPr/>
        </p:nvSpPr>
        <p:spPr>
          <a:xfrm>
            <a:off x="3378771" y="1041320"/>
            <a:ext cx="2100775" cy="46732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/>
              <a:t>النشيد ص 21</a:t>
            </a:r>
            <a:endParaRPr lang="fr-MA" sz="24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ED0C0A1-C970-2651-EB4B-52A3FDE384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270" y="1614354"/>
            <a:ext cx="7249081" cy="472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11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C984-95DA-D2F0-5358-211AB2336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C3F2D21-F1FE-BB3F-9BC4-E43D8A5A547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6D2120E-87EF-8D7B-C570-CBAD9D3950D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906BD9-97A8-B552-F010-9C7C0C319BD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8E53A3-8497-5023-A11D-DB47D0AA5C73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FD25382-B6CD-F3D6-452C-AF9307C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31ECA7E-A1AB-78A4-5A91-5E78272C2B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343E5E4-7F34-7909-DA12-C959455FFB84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94F6CF8B-6259-6C0A-13C9-6E444028E67E}"/>
              </a:ext>
            </a:extLst>
          </p:cNvPr>
          <p:cNvSpPr txBox="1"/>
          <p:nvPr/>
        </p:nvSpPr>
        <p:spPr>
          <a:xfrm>
            <a:off x="1534458" y="300018"/>
            <a:ext cx="597676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الأنشطة الاعتيادية -  الواجب المنزلي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93E3432-0B8E-7D2C-50AE-6B5C754CDEA9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8 - 2">
            <a:extLst>
              <a:ext uri="{FF2B5EF4-FFF2-40B4-BE49-F238E27FC236}">
                <a16:creationId xmlns:a16="http://schemas.microsoft.com/office/drawing/2014/main" id="{A0B21E6D-B2CA-A422-2466-5CB688634833}"/>
              </a:ext>
            </a:extLst>
          </p:cNvPr>
          <p:cNvSpPr/>
          <p:nvPr/>
        </p:nvSpPr>
        <p:spPr>
          <a:xfrm flipH="1">
            <a:off x="467029" y="1197252"/>
            <a:ext cx="8209933" cy="2772905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9C80533-4FAF-03B9-6FC6-3655B50B2C54}"/>
              </a:ext>
            </a:extLst>
          </p:cNvPr>
          <p:cNvSpPr txBox="1"/>
          <p:nvPr/>
        </p:nvSpPr>
        <p:spPr>
          <a:xfrm>
            <a:off x="467033" y="1181919"/>
            <a:ext cx="80717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افتتاح كل حصة يومية يتم تتبع الواجب المنزلي، ونظرا لصعوبة تتبع كل الإنجازات، يمكن اعتماد ما يلي قصد تدبير أنجع للوقت و رفع  معدل </a:t>
            </a:r>
            <a:r>
              <a:rPr lang="ar-MA" sz="24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إنجازية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الواجبات المنزلية :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1. اعتماد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شبكة لتتبع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إنجازية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 تتضمن أسماء التلاميذ حيث يتم التأشير على الذين لم  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ينجزوه بعلامة؛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2.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اختيار اسم تلميذ أو تلميذين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بسحب عشوائي في كل حصة، لمراقبة واجبه المنزلي من قبل الأستاذ؛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3.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مكافأة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التلاميذ المواظبين على إنجاز واجباتهم المنزلية باحتساب الإنجاز المتتالي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ل10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واجبات منزلي   </a:t>
            </a:r>
          </a:p>
          <a:p>
            <a:pPr algn="r" rtl="1"/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في استحقاق نجمة التفوق في مكون الواجب المنزلي.</a:t>
            </a:r>
          </a:p>
        </p:txBody>
      </p:sp>
      <p:sp>
        <p:nvSpPr>
          <p:cNvPr id="15" name="Rectangle : coins arrondis 18 - 2">
            <a:extLst>
              <a:ext uri="{FF2B5EF4-FFF2-40B4-BE49-F238E27FC236}">
                <a16:creationId xmlns:a16="http://schemas.microsoft.com/office/drawing/2014/main" id="{0BDED894-D238-3621-0B0A-C05A79331735}"/>
              </a:ext>
            </a:extLst>
          </p:cNvPr>
          <p:cNvSpPr/>
          <p:nvPr/>
        </p:nvSpPr>
        <p:spPr>
          <a:xfrm flipH="1">
            <a:off x="467027" y="4278078"/>
            <a:ext cx="8209933" cy="1680270"/>
          </a:xfrm>
          <a:prstGeom prst="roundRect">
            <a:avLst>
              <a:gd name="adj" fmla="val 25805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6714E3F-B413-7515-EEC0-E02FC3E8DA3D}"/>
              </a:ext>
            </a:extLst>
          </p:cNvPr>
          <p:cNvSpPr txBox="1"/>
          <p:nvPr/>
        </p:nvSpPr>
        <p:spPr>
          <a:xfrm>
            <a:off x="486949" y="4525674"/>
            <a:ext cx="80717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تغذية راجعة جماعية </a:t>
            </a:r>
            <a:r>
              <a:rPr lang="a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للمتعلمين على السبورة، ويوجه التلاميذ إلى التصحيح في منازلهم ربحا للوقت الذي يستهلكه المتعلمون في تدوين التصحيح في هذه المرحلة العمرية أو الاكتفاء بالتصحيح الشفوي التفاعلي.</a:t>
            </a:r>
          </a:p>
        </p:txBody>
      </p:sp>
    </p:spTree>
    <p:extLst>
      <p:ext uri="{BB962C8B-B14F-4D97-AF65-F5344CB8AC3E}">
        <p14:creationId xmlns:p14="http://schemas.microsoft.com/office/powerpoint/2010/main" val="2579524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C984-95DA-D2F0-5358-211AB2336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C3F2D21-F1FE-BB3F-9BC4-E43D8A5A547C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6D2120E-87EF-8D7B-C570-CBAD9D3950D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906BD9-97A8-B552-F010-9C7C0C319BD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8E53A3-8497-5023-A11D-DB47D0AA5C73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FD25382-B6CD-F3D6-452C-AF9307C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31ECA7E-A1AB-78A4-5A91-5E78272C2B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343E5E4-7F34-7909-DA12-C959455FFB84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94F6CF8B-6259-6C0A-13C9-6E444028E67E}"/>
              </a:ext>
            </a:extLst>
          </p:cNvPr>
          <p:cNvSpPr txBox="1"/>
          <p:nvPr/>
        </p:nvSpPr>
        <p:spPr>
          <a:xfrm>
            <a:off x="1534458" y="300018"/>
            <a:ext cx="597676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 خاص بتدبير حصة الطلاقة</a:t>
            </a:r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</a:t>
            </a:r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اليوم الأول من الأسبوع التربوي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93E3432-0B8E-7D2C-50AE-6B5C754CDEA9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8 - 2">
            <a:extLst>
              <a:ext uri="{FF2B5EF4-FFF2-40B4-BE49-F238E27FC236}">
                <a16:creationId xmlns:a16="http://schemas.microsoft.com/office/drawing/2014/main" id="{A0B21E6D-B2CA-A422-2466-5CB688634833}"/>
              </a:ext>
            </a:extLst>
          </p:cNvPr>
          <p:cNvSpPr/>
          <p:nvPr/>
        </p:nvSpPr>
        <p:spPr>
          <a:xfrm flipH="1">
            <a:off x="4709651" y="1197252"/>
            <a:ext cx="3967308" cy="212741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8 - 2">
            <a:extLst>
              <a:ext uri="{FF2B5EF4-FFF2-40B4-BE49-F238E27FC236}">
                <a16:creationId xmlns:a16="http://schemas.microsoft.com/office/drawing/2014/main" id="{0BDED894-D238-3621-0B0A-C05A79331735}"/>
              </a:ext>
            </a:extLst>
          </p:cNvPr>
          <p:cNvSpPr/>
          <p:nvPr/>
        </p:nvSpPr>
        <p:spPr>
          <a:xfrm flipH="1">
            <a:off x="505050" y="3419570"/>
            <a:ext cx="8209933" cy="2801821"/>
          </a:xfrm>
          <a:prstGeom prst="roundRect">
            <a:avLst>
              <a:gd name="adj" fmla="val 11345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18 - 2">
            <a:extLst>
              <a:ext uri="{FF2B5EF4-FFF2-40B4-BE49-F238E27FC236}">
                <a16:creationId xmlns:a16="http://schemas.microsoft.com/office/drawing/2014/main" id="{937677A8-2F84-AD8C-5081-CEC1BA17AEED}"/>
              </a:ext>
            </a:extLst>
          </p:cNvPr>
          <p:cNvSpPr/>
          <p:nvPr/>
        </p:nvSpPr>
        <p:spPr>
          <a:xfrm flipH="1">
            <a:off x="509462" y="1177062"/>
            <a:ext cx="3967308" cy="212741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A32A02-5947-64C3-D794-990C064FF503}"/>
              </a:ext>
            </a:extLst>
          </p:cNvPr>
          <p:cNvSpPr txBox="1"/>
          <p:nvPr/>
        </p:nvSpPr>
        <p:spPr>
          <a:xfrm>
            <a:off x="642445" y="1329981"/>
            <a:ext cx="370134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يأخذ 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المستقل 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صيغا مختلفة:  القراءة الصامتة فقط أو قراءة صامتة مقرونة بمهمة محددة.</a:t>
            </a: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الموجه  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بالقراءة الجهرية الجماعية أو الجهرية الفردية أو الجهرية التتابعية.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5F17B3-8CF4-D1DA-883D-C7F62E2D8726}"/>
              </a:ext>
            </a:extLst>
          </p:cNvPr>
          <p:cNvSpPr txBox="1"/>
          <p:nvPr/>
        </p:nvSpPr>
        <p:spPr>
          <a:xfrm>
            <a:off x="4790516" y="1732991"/>
            <a:ext cx="37013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تتضمن حصة الطلاقة </a:t>
            </a:r>
            <a:r>
              <a:rPr lang="ar-MA" sz="2200" b="1" dirty="0" err="1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الموطنة</a:t>
            </a:r>
            <a:r>
              <a:rPr lang="ar-MA" sz="22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الكراسة فقرتين. سيتم الاشتغال عليهما بأنشطة قرائية تناسب كل فئة من الفئات الثلاث.</a:t>
            </a:r>
            <a:endParaRPr lang="ar-MA" sz="2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B414DB-97C3-DC5B-3C4F-ADEFCD94BB54}"/>
              </a:ext>
            </a:extLst>
          </p:cNvPr>
          <p:cNvSpPr txBox="1"/>
          <p:nvPr/>
        </p:nvSpPr>
        <p:spPr>
          <a:xfrm>
            <a:off x="455977" y="3612394"/>
            <a:ext cx="8071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وفق مبدأ 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المراوحة</a:t>
            </a:r>
            <a:r>
              <a:rPr lang="ar-MA" sz="2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بين النشاط الموجه والنشاط المستقل كالتالي: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A2DB81A-459F-115F-643D-F7B129CDA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119696"/>
              </p:ext>
            </p:extLst>
          </p:nvPr>
        </p:nvGraphicFramePr>
        <p:xfrm>
          <a:off x="713807" y="4167933"/>
          <a:ext cx="7925143" cy="1783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3896">
                  <a:extLst>
                    <a:ext uri="{9D8B030D-6E8A-4147-A177-3AD203B41FA5}">
                      <a16:colId xmlns:a16="http://schemas.microsoft.com/office/drawing/2014/main" val="2742856405"/>
                    </a:ext>
                  </a:extLst>
                </a:gridCol>
                <a:gridCol w="2241755">
                  <a:extLst>
                    <a:ext uri="{9D8B030D-6E8A-4147-A177-3AD203B41FA5}">
                      <a16:colId xmlns:a16="http://schemas.microsoft.com/office/drawing/2014/main" val="3547197050"/>
                    </a:ext>
                  </a:extLst>
                </a:gridCol>
                <a:gridCol w="2298811">
                  <a:extLst>
                    <a:ext uri="{9D8B030D-6E8A-4147-A177-3AD203B41FA5}">
                      <a16:colId xmlns:a16="http://schemas.microsoft.com/office/drawing/2014/main" val="2951901348"/>
                    </a:ext>
                  </a:extLst>
                </a:gridCol>
                <a:gridCol w="1020681">
                  <a:extLst>
                    <a:ext uri="{9D8B030D-6E8A-4147-A177-3AD203B41FA5}">
                      <a16:colId xmlns:a16="http://schemas.microsoft.com/office/drawing/2014/main" val="2341683852"/>
                    </a:ext>
                  </a:extLst>
                </a:gridCol>
              </a:tblGrid>
              <a:tr h="390022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C  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B  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الفئة 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A</a:t>
                      </a:r>
                      <a:endParaRPr lang="fr-MA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220965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1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444824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2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871115"/>
                  </a:ext>
                </a:extLst>
              </a:tr>
              <a:tr h="442025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جهرية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صامتة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kern="1200" dirty="0">
                          <a:solidFill>
                            <a:schemeClr val="tx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النشاط 3</a:t>
                      </a:r>
                      <a:endParaRPr lang="fr-MA" sz="2000" b="1" kern="1200" dirty="0">
                        <a:solidFill>
                          <a:schemeClr val="tx2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655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920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09EE1-3E69-3784-A399-DDAF0B8E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3C0E02D-208D-635D-FE2E-296BC413A51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CD1BE7C5-AA63-2400-9E17-BBBAB67C0223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E3F63D6-39EA-9D6C-4184-77F73DC1E739}"/>
              </a:ext>
            </a:extLst>
          </p:cNvPr>
          <p:cNvGrpSpPr/>
          <p:nvPr/>
        </p:nvGrpSpPr>
        <p:grpSpPr>
          <a:xfrm>
            <a:off x="127000" y="162146"/>
            <a:ext cx="8928099" cy="6622112"/>
            <a:chOff x="312517" y="165730"/>
            <a:chExt cx="8518967" cy="625822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D18B2BA-ED83-3478-9FBD-62E7332786D2}"/>
                </a:ext>
              </a:extLst>
            </p:cNvPr>
            <p:cNvSpPr/>
            <p:nvPr/>
          </p:nvSpPr>
          <p:spPr>
            <a:xfrm>
              <a:off x="312517" y="412048"/>
              <a:ext cx="8518967" cy="6011902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54C4EF0-8B2D-86CA-3E90-D577B6126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552714D-3D75-5BD7-4E25-614DC5F03F33}"/>
                </a:ext>
              </a:extLst>
            </p:cNvPr>
            <p:cNvSpPr/>
            <p:nvPr/>
          </p:nvSpPr>
          <p:spPr>
            <a:xfrm>
              <a:off x="486963" y="165730"/>
              <a:ext cx="444305" cy="407210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B76B07E0-5265-BA15-EA54-46B4302614DA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427684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B69F1F3F-7864-7AD0-9445-16122ECFF0FA}"/>
              </a:ext>
            </a:extLst>
          </p:cNvPr>
          <p:cNvSpPr txBox="1"/>
          <p:nvPr/>
        </p:nvSpPr>
        <p:spPr>
          <a:xfrm>
            <a:off x="1689393" y="237479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الأنشطة الاعتيادية -  تحدي الطلاقة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D35E9C41-71FB-2132-0F97-CA7E89D1051F}"/>
              </a:ext>
            </a:extLst>
          </p:cNvPr>
          <p:cNvSpPr txBox="1"/>
          <p:nvPr/>
        </p:nvSpPr>
        <p:spPr>
          <a:xfrm>
            <a:off x="7398676" y="140408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8 - 2">
            <a:extLst>
              <a:ext uri="{FF2B5EF4-FFF2-40B4-BE49-F238E27FC236}">
                <a16:creationId xmlns:a16="http://schemas.microsoft.com/office/drawing/2014/main" id="{255A5584-BCE9-02BD-14A5-03BD9798648A}"/>
              </a:ext>
            </a:extLst>
          </p:cNvPr>
          <p:cNvSpPr/>
          <p:nvPr/>
        </p:nvSpPr>
        <p:spPr>
          <a:xfrm flipH="1">
            <a:off x="309821" y="743698"/>
            <a:ext cx="8618277" cy="56057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5BF72B-0F1A-1A1E-2A39-D632497E1648}"/>
              </a:ext>
            </a:extLst>
          </p:cNvPr>
          <p:cNvSpPr txBox="1"/>
          <p:nvPr/>
        </p:nvSpPr>
        <p:spPr>
          <a:xfrm>
            <a:off x="752959" y="814789"/>
            <a:ext cx="8078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فقرة قرائية لتنمية الدقة والاسترسال في كل حصة أسبوعية ابتداء من الحصة الثانية.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8 - 2">
            <a:extLst>
              <a:ext uri="{FF2B5EF4-FFF2-40B4-BE49-F238E27FC236}">
                <a16:creationId xmlns:a16="http://schemas.microsoft.com/office/drawing/2014/main" id="{DE178C44-DCE3-4EC9-70C5-68653E7410D1}"/>
              </a:ext>
            </a:extLst>
          </p:cNvPr>
          <p:cNvSpPr/>
          <p:nvPr/>
        </p:nvSpPr>
        <p:spPr>
          <a:xfrm flipH="1">
            <a:off x="309821" y="1438230"/>
            <a:ext cx="8618276" cy="128554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23F460-7377-0305-CE7A-167029765684}"/>
              </a:ext>
            </a:extLst>
          </p:cNvPr>
          <p:cNvSpPr txBox="1"/>
          <p:nvPr/>
        </p:nvSpPr>
        <p:spPr>
          <a:xfrm>
            <a:off x="255722" y="1472960"/>
            <a:ext cx="8575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تفاديا لتأثير حفظ النص واسترجاعه من الذاكرة أثناء القراءة تم توظيف نصوص تروج رصيدا لغويا مزدوجا: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ثابتا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حيث تحافظ نصوص الطلاقة المعتمدة في الأسبوع الواحد على قدر من الكلمات والبنيات اللغوية.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-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متجددا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حيث يتم تغيير بعض الكلمات والمقاطع بأخرى (الترادف، تغيير العدد، تغيير الجنس...)</a:t>
            </a:r>
          </a:p>
        </p:txBody>
      </p:sp>
      <p:sp>
        <p:nvSpPr>
          <p:cNvPr id="14" name="Rectangle : coins arrondis 18 - 2">
            <a:extLst>
              <a:ext uri="{FF2B5EF4-FFF2-40B4-BE49-F238E27FC236}">
                <a16:creationId xmlns:a16="http://schemas.microsoft.com/office/drawing/2014/main" id="{489CC404-E194-FC3B-9472-BE9F8FA475B3}"/>
              </a:ext>
            </a:extLst>
          </p:cNvPr>
          <p:cNvSpPr/>
          <p:nvPr/>
        </p:nvSpPr>
        <p:spPr>
          <a:xfrm flipH="1">
            <a:off x="309824" y="6118959"/>
            <a:ext cx="8575760" cy="56057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CEF51FF-C297-B805-E77F-9510A475CFE3}"/>
              </a:ext>
            </a:extLst>
          </p:cNvPr>
          <p:cNvSpPr txBox="1"/>
          <p:nvPr/>
        </p:nvSpPr>
        <p:spPr>
          <a:xfrm>
            <a:off x="752960" y="6193664"/>
            <a:ext cx="8078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المتعلم الذي نجح مرتين في أحد تحديات  القراءة إلى التحدي الأعلى منه بتوظيف سجل الطلاقة.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5664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635C4A36-35A1-CC4B-52E1-DCEFCAE906C6}"/>
              </a:ext>
            </a:extLst>
          </p:cNvPr>
          <p:cNvSpPr/>
          <p:nvPr/>
        </p:nvSpPr>
        <p:spPr>
          <a:xfrm flipH="1">
            <a:off x="267309" y="2814188"/>
            <a:ext cx="8618275" cy="3221672"/>
          </a:xfrm>
          <a:prstGeom prst="roundRect">
            <a:avLst>
              <a:gd name="adj" fmla="val 4509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6A0E9A-B1EE-0FC4-85F1-DF9AE146DBAD}"/>
              </a:ext>
            </a:extLst>
          </p:cNvPr>
          <p:cNvSpPr txBox="1"/>
          <p:nvPr/>
        </p:nvSpPr>
        <p:spPr>
          <a:xfrm>
            <a:off x="424518" y="2922312"/>
            <a:ext cx="836445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توظيف فقرة قرائية واحدة في كل حصة وفق 3 تحديات للقراءة :</a:t>
            </a: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يقرأ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التلاميذ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المموضعون في مستوى أقل من  كلمة  5 كلمات من كلمات النص وفق التقييم التالي: 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5 كلمات    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كلمات     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كلمتين أو أقل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يقرأ التلاميذ المموضعون في مستوى كلمة  جملة على الأقل من جمل الفقرة القصيرة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باسترسال بدون أخطاء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باسترسال مع  ارتكاب أقل من 3 أخطاء </a:t>
            </a:r>
          </a:p>
          <a:p>
            <a:pPr algn="ctr" rtl="1"/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الجملة بدون استرسال أو  ارتكب أكثر من 3 أخطاء 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يقرأ التلاميذ المموضعون في مستوى فقرة الفقرة كلها.</a:t>
            </a:r>
          </a:p>
          <a:p>
            <a:pPr algn="ctr" rtl="1"/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باسترسال بدون أخطاء      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باسترسال مع  ارتكاب أقل من 3 أخطاء </a:t>
            </a:r>
          </a:p>
          <a:p>
            <a:pPr algn="ctr" rtl="1"/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</a:t>
            </a:r>
            <a:r>
              <a:rPr lang="ar-MA" sz="2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قرأ الفقرة  بدون استرسال أو  بارتكاب أكثر من 3 أخطاء </a:t>
            </a:r>
            <a:endParaRPr lang="ar-MA" sz="2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7947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75336-2BA5-C98F-BFA1-8FC1BC035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FDDAA1AC-9012-42CC-52BC-87AB9AEBE85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808D33DC-0A2D-C86F-3114-6AEABCBC5A15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A946D4A-D8FC-89D0-4A6A-4214FED3DC3B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786341B-A6C8-278E-F6D9-BCBDD9AFC892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DBB4F75-8E79-B03A-614D-428A6B4FF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ABDC6C4-9998-25C6-E0A3-FD90969C550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8C26157-B98E-6B3B-54C1-03B5731A98A5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86A2DFC4-D1E3-7063-762B-93DC92F40BBB}"/>
              </a:ext>
            </a:extLst>
          </p:cNvPr>
          <p:cNvSpPr txBox="1"/>
          <p:nvPr/>
        </p:nvSpPr>
        <p:spPr>
          <a:xfrm>
            <a:off x="1674192" y="32977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الاستماع والتحدث - الاستماع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1305945F-5A12-5932-50FE-F0DE2BA73337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15E8A499-49D4-E6F3-3041-866EAF05FF0D}"/>
              </a:ext>
            </a:extLst>
          </p:cNvPr>
          <p:cNvSpPr/>
          <p:nvPr/>
        </p:nvSpPr>
        <p:spPr>
          <a:xfrm flipH="1">
            <a:off x="486954" y="2234283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7339C13-8B4B-89B7-B30A-42C636148980}"/>
              </a:ext>
            </a:extLst>
          </p:cNvPr>
          <p:cNvSpPr txBox="1"/>
          <p:nvPr/>
        </p:nvSpPr>
        <p:spPr>
          <a:xfrm>
            <a:off x="506879" y="2438906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النص السماعي (الحكاية) في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خمس حصص تقدم في اليوم الأول و الثاني والثالث والرابع والخامس من الأسبوع التربوي.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74A30746-0527-A703-BA65-0E3A3B1C93D7}"/>
              </a:ext>
            </a:extLst>
          </p:cNvPr>
          <p:cNvSpPr/>
          <p:nvPr/>
        </p:nvSpPr>
        <p:spPr>
          <a:xfrm flipH="1">
            <a:off x="486954" y="3580042"/>
            <a:ext cx="8209933" cy="2751932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E948FC-6427-8E09-5F03-3BB8DDCF0D44}"/>
              </a:ext>
            </a:extLst>
          </p:cNvPr>
          <p:cNvSpPr txBox="1"/>
          <p:nvPr/>
        </p:nvSpPr>
        <p:spPr>
          <a:xfrm>
            <a:off x="651623" y="3617180"/>
            <a:ext cx="78805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الاشتغال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كل أسبوع من أسابيع المرحلة الثالثة على حكاية واحدة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بحيث يتم  تقديم الحصص بتدرج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1. الحصة الأولى: التوقع والتحقق من خلال التسميع والفهم العام.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2. الحصة الثانية: تعرف عناصر الحكاية.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3. الحصة الثالثة: تعرف بنية الحكاية.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4. الحصة الرابعة: استثمار فهم المسموع لإنجاز أنشطة تطبيقية على الكراسة.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5. الحصة الخامسة: إعادة إنتاج الحكاية من خلال إعادة السرد.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A74A071C-F151-C3E3-5677-FA935D5ACAB4}"/>
              </a:ext>
            </a:extLst>
          </p:cNvPr>
          <p:cNvSpPr/>
          <p:nvPr/>
        </p:nvSpPr>
        <p:spPr>
          <a:xfrm flipH="1">
            <a:off x="467033" y="862171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FF999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1B6A3F-FA9C-05D6-D32D-16C1693AD1BC}"/>
              </a:ext>
            </a:extLst>
          </p:cNvPr>
          <p:cNvSpPr txBox="1"/>
          <p:nvPr/>
        </p:nvSpPr>
        <p:spPr>
          <a:xfrm>
            <a:off x="513468" y="900207"/>
            <a:ext cx="8018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تنويه هام: ابتداء من المرحلة الثالثة سيتم الاشتغال على نص حكائي لتنمية استراتيجيات الاستماع والتحدث إلى جانب نص قرائي مرتبط من حيث الموضوع والمجال بالنص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الحكائي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أجل تعزيز وتنويع المادة اللغوية موضوع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7637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2D1E3-9E02-E17E-4005-70ADBE089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65B21B37-D181-DE69-C12E-E802B93373D5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710CAB5A-6639-417F-FDEC-ACDB26765C4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73682F9-46B9-6C29-92C7-FF52D2021926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6C1B768-814B-BCE8-3661-669A89167A71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04DD02F2-4AB5-690F-77DE-3293298BE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CB477FA-37BA-1CAC-503D-0051354667B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A51A663-C750-73DD-0810-74103D63A419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B316D633-8E3B-44E7-4900-5397FE645FB3}"/>
              </a:ext>
            </a:extLst>
          </p:cNvPr>
          <p:cNvSpPr txBox="1"/>
          <p:nvPr/>
        </p:nvSpPr>
        <p:spPr>
          <a:xfrm>
            <a:off x="1674192" y="279804"/>
            <a:ext cx="563535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الاستماع والتحدث - التحدث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9882308C-16A0-08F7-06A8-CE0F3F5138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0D3257C1-7A54-1C6B-C3BF-5D0C85B4CB9F}"/>
              </a:ext>
            </a:extLst>
          </p:cNvPr>
          <p:cNvSpPr/>
          <p:nvPr/>
        </p:nvSpPr>
        <p:spPr>
          <a:xfrm flipH="1">
            <a:off x="467033" y="2384828"/>
            <a:ext cx="8209933" cy="80643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9F1B565-565A-9637-7232-33023F4306D4}"/>
              </a:ext>
            </a:extLst>
          </p:cNvPr>
          <p:cNvSpPr txBox="1"/>
          <p:nvPr/>
        </p:nvSpPr>
        <p:spPr>
          <a:xfrm>
            <a:off x="486959" y="2589451"/>
            <a:ext cx="8018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تقدم وضعية التحدث في </a:t>
            </a:r>
            <a:r>
              <a:rPr lang="f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حصص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تقدم في اليوم 2 و 3 و 4 من الأسبوع التربوي. 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40EE6BF3-74DD-FE5B-D3B7-8E492195FD0F}"/>
              </a:ext>
            </a:extLst>
          </p:cNvPr>
          <p:cNvSpPr/>
          <p:nvPr/>
        </p:nvSpPr>
        <p:spPr>
          <a:xfrm flipH="1">
            <a:off x="486957" y="3485740"/>
            <a:ext cx="8209933" cy="258591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0D1DD0-16D7-1329-B53C-BD2DEC771ED0}"/>
              </a:ext>
            </a:extLst>
          </p:cNvPr>
          <p:cNvSpPr txBox="1"/>
          <p:nvPr/>
        </p:nvSpPr>
        <p:spPr>
          <a:xfrm>
            <a:off x="631701" y="3765544"/>
            <a:ext cx="78805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الاشتغال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الأسبوع الثاني من المرحلة الثالثة على مهارة  إنتاج مقاطع بغرض وصف معالم المدينة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خلال وضعية تواصلية مرتبطة بالحكاية،  بحيث يتم  تقديم الحصص بتدرج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1. الحصة الأولى: تقديم الوضعية التواصلية (النمذجة + ممارسة موجهة)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2. الحصة الثانية: تملك بنيات الفعل الكلامي من خلال الترديد ولعب الأدوار ( ممارسة موجهة)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</a:t>
            </a:r>
            <a:r>
              <a:rPr lang="fr-FR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الحصة الثالثة : توظيف الأفعال الكلامية المكتسبة في وضعيات جديدة (استثمار الفعل الكلامي)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FCA3338F-92CA-25E5-40EC-3C4A29562ABE}"/>
              </a:ext>
            </a:extLst>
          </p:cNvPr>
          <p:cNvSpPr/>
          <p:nvPr/>
        </p:nvSpPr>
        <p:spPr>
          <a:xfrm flipH="1">
            <a:off x="467033" y="989526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FF999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CA715A-0BFE-0525-41F5-F2A348187D09}"/>
              </a:ext>
            </a:extLst>
          </p:cNvPr>
          <p:cNvSpPr txBox="1"/>
          <p:nvPr/>
        </p:nvSpPr>
        <p:spPr>
          <a:xfrm>
            <a:off x="513468" y="1027562"/>
            <a:ext cx="8018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تنويه هام: ابتداء من المرحلة الثالثة سيتم الاشتغال على نص حكائي لتنمية استراتيجيات الاستماع والتحدث إلى جانب نص قرائي مرتبط من حيث الموضوع والمجال بالنص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الحكائي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أجل تعزيز وتنويع المادة اللغوية موضوع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2071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8D6B9-3051-1DDA-9F98-A993F87FA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AE432594-867B-C905-B242-F16B45D396B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07A54771-0632-8861-785F-8CE0F815442E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7BFEE1F-7A32-0FFD-F3D5-686EF8758660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2EA2612-4520-C634-6A95-41B9CE540160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7DEE7ADB-9583-69CC-8FE0-F2E9A30D6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5D02CF0-87DD-5DC7-4B67-B4468D9A1D71}"/>
                </a:ext>
              </a:extLst>
            </p:cNvPr>
            <p:cNvSpPr/>
            <p:nvPr/>
          </p:nvSpPr>
          <p:spPr>
            <a:xfrm>
              <a:off x="625110" y="308890"/>
              <a:ext cx="444305" cy="409242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0A35363A-33B2-4FDE-962A-3802345DBD15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298CD8BD-2615-1F82-AFD8-852AD21A05A1}"/>
              </a:ext>
            </a:extLst>
          </p:cNvPr>
          <p:cNvSpPr txBox="1"/>
          <p:nvPr/>
        </p:nvSpPr>
        <p:spPr>
          <a:xfrm>
            <a:off x="1674192" y="328932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ورشة القراءة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BCEE1123-536C-FF00-D76C-40D8E4265E64}"/>
              </a:ext>
            </a:extLst>
          </p:cNvPr>
          <p:cNvSpPr txBox="1"/>
          <p:nvPr/>
        </p:nvSpPr>
        <p:spPr>
          <a:xfrm>
            <a:off x="7554935" y="189063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18 - 2">
            <a:extLst>
              <a:ext uri="{FF2B5EF4-FFF2-40B4-BE49-F238E27FC236}">
                <a16:creationId xmlns:a16="http://schemas.microsoft.com/office/drawing/2014/main" id="{9E7AA8BD-3949-4135-CA85-45D9CD789518}"/>
              </a:ext>
            </a:extLst>
          </p:cNvPr>
          <p:cNvSpPr/>
          <p:nvPr/>
        </p:nvSpPr>
        <p:spPr>
          <a:xfrm flipH="1">
            <a:off x="467032" y="2395177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FB1E9E-972A-33EB-BD98-0FBEE34DB198}"/>
              </a:ext>
            </a:extLst>
          </p:cNvPr>
          <p:cNvSpPr txBox="1"/>
          <p:nvPr/>
        </p:nvSpPr>
        <p:spPr>
          <a:xfrm>
            <a:off x="486957" y="2599800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تقديم النص القرائي في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أربع حصص أسبوعية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تلقيه سماعا في اليوم 1 كمتن حكائي.  وتوزع حصصه الأربعة على اليوم 2 و 3 و 4 و 5 للأسبوع التربوي.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4F877110-D47A-67F3-92AD-106483EBD348}"/>
              </a:ext>
            </a:extLst>
          </p:cNvPr>
          <p:cNvSpPr/>
          <p:nvPr/>
        </p:nvSpPr>
        <p:spPr>
          <a:xfrm flipH="1">
            <a:off x="467032" y="3746058"/>
            <a:ext cx="8209933" cy="258591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2303C35-4A0B-4501-091B-F8CA79905C96}"/>
              </a:ext>
            </a:extLst>
          </p:cNvPr>
          <p:cNvSpPr txBox="1"/>
          <p:nvPr/>
        </p:nvSpPr>
        <p:spPr>
          <a:xfrm>
            <a:off x="631701" y="4093381"/>
            <a:ext cx="78805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تناول النص القرائي في أربع حصص أسبوعية كما يلي:  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1. الحصة الأولى: القراءات الفردية + </a:t>
            </a:r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وتوظيف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 المفردات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استراتيجية الكلمة المرادف)؛ 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2. الحصة الثانية: القراءات الفردية + </a:t>
            </a:r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واستعمال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 الفهم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استراتيجية مفاتيح السياق)؛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3. الحصة الثالثة: القراءات الفردية +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القرائي بإنجاز أنشطة تطبيقية على الكراسة؛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4. الحصة الرابعة: القراءات الفردية +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استخلاص العبر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النص.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D0BA331A-308D-E68E-14C9-9E7B65BEADBC}"/>
              </a:ext>
            </a:extLst>
          </p:cNvPr>
          <p:cNvSpPr/>
          <p:nvPr/>
        </p:nvSpPr>
        <p:spPr>
          <a:xfrm flipH="1">
            <a:off x="467033" y="989526"/>
            <a:ext cx="8209933" cy="1247631"/>
          </a:xfrm>
          <a:prstGeom prst="roundRect">
            <a:avLst>
              <a:gd name="adj" fmla="val 11608"/>
            </a:avLst>
          </a:prstGeom>
          <a:solidFill>
            <a:srgbClr val="FF999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99A5BF-336D-22DE-865B-1C86E9EE30C7}"/>
              </a:ext>
            </a:extLst>
          </p:cNvPr>
          <p:cNvSpPr txBox="1"/>
          <p:nvPr/>
        </p:nvSpPr>
        <p:spPr>
          <a:xfrm>
            <a:off x="513468" y="1027562"/>
            <a:ext cx="8018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تنويه هام: من أجل تعزيز وتنويع المادة اللغوية موضوع </a:t>
            </a:r>
            <a:r>
              <a:rPr lang="ar-MA" sz="2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وابتداء من المرحلة الثالثة سيتم الاشتغال على نص قرائي لتنمية الطلاقة و استراتيجيات المفردات والفهم القرائي إلى جانب نص الحكاية.</a:t>
            </a:r>
          </a:p>
        </p:txBody>
      </p:sp>
    </p:spTree>
    <p:extLst>
      <p:ext uri="{BB962C8B-B14F-4D97-AF65-F5344CB8AC3E}">
        <p14:creationId xmlns:p14="http://schemas.microsoft.com/office/powerpoint/2010/main" val="2573832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E00AA-2346-E2DD-FDB5-F4FC6B7E4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46AA3E6-4471-E5D3-27C8-A1C206A0B372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EDB517F8-1210-D759-BE74-DEF7A728CDEC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1E32E4-B351-159E-3EBD-8C93E8231E1F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2F9B28A-AF15-D427-8B4D-3197712016C4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18BC8DD-7C8D-327A-3217-C7B84B3BB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3423D41-D884-CFFB-1526-EAE4D5FC9122}"/>
                </a:ext>
              </a:extLst>
            </p:cNvPr>
            <p:cNvSpPr/>
            <p:nvPr/>
          </p:nvSpPr>
          <p:spPr>
            <a:xfrm>
              <a:off x="625110" y="308890"/>
              <a:ext cx="444305" cy="409242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75C70419-1854-760C-E86D-F0B2C2835AB2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109281E0-CA23-CEFA-13EF-786FE823700B}"/>
              </a:ext>
            </a:extLst>
          </p:cNvPr>
          <p:cNvSpPr txBox="1"/>
          <p:nvPr/>
        </p:nvSpPr>
        <p:spPr>
          <a:xfrm>
            <a:off x="1674192" y="328932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ورشة القراءة - القراءات الفردية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A87C2FE-C004-DFF3-9CA1-9757F7E3CE23}"/>
              </a:ext>
            </a:extLst>
          </p:cNvPr>
          <p:cNvSpPr txBox="1"/>
          <p:nvPr/>
        </p:nvSpPr>
        <p:spPr>
          <a:xfrm>
            <a:off x="7554935" y="189063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EEC8B5BD-B058-BCBC-DCE7-35957DCB90D5}"/>
              </a:ext>
            </a:extLst>
          </p:cNvPr>
          <p:cNvSpPr/>
          <p:nvPr/>
        </p:nvSpPr>
        <p:spPr>
          <a:xfrm flipH="1">
            <a:off x="486952" y="1041579"/>
            <a:ext cx="8209933" cy="1539588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D93A208-14E8-EDCC-6CEC-EDF24C665968}"/>
              </a:ext>
            </a:extLst>
          </p:cNvPr>
          <p:cNvSpPr txBox="1"/>
          <p:nvPr/>
        </p:nvSpPr>
        <p:spPr>
          <a:xfrm>
            <a:off x="719834" y="1217516"/>
            <a:ext cx="7805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كل حصة من حصص القراءة الأسبوعية (النص الوظيفي)، وتخفيفا للحمولة المعرفية يتم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الاكتفاء باستثمار مقطع من النص كمتن للقراءة الجهرية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التدرب على الطلاقة باستثمار مكتسبات حصص تنمية الطلاقة.</a:t>
            </a: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FFBC5E4D-E1FA-43BF-21DA-8C602399F6B1}"/>
              </a:ext>
            </a:extLst>
          </p:cNvPr>
          <p:cNvSpPr/>
          <p:nvPr/>
        </p:nvSpPr>
        <p:spPr>
          <a:xfrm flipH="1">
            <a:off x="486951" y="2740904"/>
            <a:ext cx="8209933" cy="1919586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4C4577-A35A-935F-C42F-61AF0708ED74}"/>
              </a:ext>
            </a:extLst>
          </p:cNvPr>
          <p:cNvSpPr txBox="1"/>
          <p:nvPr/>
        </p:nvSpPr>
        <p:spPr>
          <a:xfrm>
            <a:off x="719834" y="2840632"/>
            <a:ext cx="78057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تخويل التلاميذ جميعهم فرص ممارسة القراءة الجهرية وفق مستوى مهارتهم بالقراءة، يتم: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المتحكمين بقراءة الفقرة أو مقاطع لا تقل عن 3 جمل؛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المتحكمين جزئيا بقراءة جملة على الأقل؛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شديدي التعثر بقراءة كلمات متفرقة من النص.</a:t>
            </a:r>
          </a:p>
        </p:txBody>
      </p:sp>
      <p:sp>
        <p:nvSpPr>
          <p:cNvPr id="14" name="Rectangle : coins arrondis 18 - 2">
            <a:extLst>
              <a:ext uri="{FF2B5EF4-FFF2-40B4-BE49-F238E27FC236}">
                <a16:creationId xmlns:a16="http://schemas.microsoft.com/office/drawing/2014/main" id="{8E153F59-CE56-EC5A-AE27-4628CCF6550D}"/>
              </a:ext>
            </a:extLst>
          </p:cNvPr>
          <p:cNvSpPr/>
          <p:nvPr/>
        </p:nvSpPr>
        <p:spPr>
          <a:xfrm flipH="1">
            <a:off x="486951" y="4934349"/>
            <a:ext cx="8209933" cy="1152060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45246C-1030-929E-17C7-F39EEC4CBB3C}"/>
              </a:ext>
            </a:extLst>
          </p:cNvPr>
          <p:cNvSpPr txBox="1"/>
          <p:nvPr/>
        </p:nvSpPr>
        <p:spPr>
          <a:xfrm>
            <a:off x="719833" y="5083085"/>
            <a:ext cx="7805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القراءة النموذجية للأستاذ، يتم توجيه المتعلمين إلى التدرب على قراءة المقاطع حسب مستوياتهم المهارية </a:t>
            </a:r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صامتة على الكراسة قبل الأداء الجهري.</a:t>
            </a:r>
          </a:p>
        </p:txBody>
      </p:sp>
    </p:spTree>
    <p:extLst>
      <p:ext uri="{BB962C8B-B14F-4D97-AF65-F5344CB8AC3E}">
        <p14:creationId xmlns:p14="http://schemas.microsoft.com/office/powerpoint/2010/main" val="9122189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19C61-8727-A9EA-3F74-386BAC8B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509ADD1A-7D9C-B7A9-C873-C8ABC0054030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2C984E46-2787-6EB1-F2EB-966FE6248C68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0CB1EA2-5886-3D88-A211-EE396F13FF31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095514C-094B-4769-4B4B-1D33C6C75995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8A2C9D2-BACF-120A-2BE6-FA4D7849E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4770B14-BFAD-AD5A-4719-B27A620EB56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1CE08DD0-E649-E109-601D-94C69ECBAE0B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4DB97217-04B7-0F90-E7C2-03D22158E315}"/>
              </a:ext>
            </a:extLst>
          </p:cNvPr>
          <p:cNvSpPr txBox="1"/>
          <p:nvPr/>
        </p:nvSpPr>
        <p:spPr>
          <a:xfrm>
            <a:off x="1674192" y="298601"/>
            <a:ext cx="563535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الكتابة- الإملاء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4521D412-81F2-AECC-6FF8-53FCCF5FA659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521F7A45-B8E1-40D4-D9F2-2CF71851B011}"/>
              </a:ext>
            </a:extLst>
          </p:cNvPr>
          <p:cNvSpPr/>
          <p:nvPr/>
        </p:nvSpPr>
        <p:spPr>
          <a:xfrm flipH="1">
            <a:off x="467031" y="1139969"/>
            <a:ext cx="8209933" cy="264804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DCF5EEC-0CCF-79C7-9491-7F5C3D9A9C32}"/>
              </a:ext>
            </a:extLst>
          </p:cNvPr>
          <p:cNvSpPr txBox="1"/>
          <p:nvPr/>
        </p:nvSpPr>
        <p:spPr>
          <a:xfrm>
            <a:off x="486957" y="1239698"/>
            <a:ext cx="80187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أسبوعيا على مكون الإملاء عبر مدخلين: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1.  مدخل النشاط الاعتيادي: حيث سيتم التركيز على كتابة أسماء الإشارة.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2.  مدخل الحصتين الأسبوعيتين القارتين لدرس الإملاء: حيث يتم تقديم ظاهرة إملائية واحدة كما يلي: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 الأولى: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نمذجة المهارة والتدرب عليها من خلال الممارسة الموجهة باستعمال الألواح؛</a:t>
            </a:r>
          </a:p>
          <a:p>
            <a:pPr algn="just" rtl="1"/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*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 الثانية: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تخصص للممارسة المستقلة باستعمال الألواح و الكراسات.</a:t>
            </a:r>
          </a:p>
        </p:txBody>
      </p:sp>
      <p:sp>
        <p:nvSpPr>
          <p:cNvPr id="9" name="Rectangle : coins arrondis 18 - 2">
            <a:extLst>
              <a:ext uri="{FF2B5EF4-FFF2-40B4-BE49-F238E27FC236}">
                <a16:creationId xmlns:a16="http://schemas.microsoft.com/office/drawing/2014/main" id="{6810E48E-1D4D-5B5B-BC2A-F7AA724FF068}"/>
              </a:ext>
            </a:extLst>
          </p:cNvPr>
          <p:cNvSpPr/>
          <p:nvPr/>
        </p:nvSpPr>
        <p:spPr>
          <a:xfrm flipH="1">
            <a:off x="467028" y="3973265"/>
            <a:ext cx="8209933" cy="235870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367BD6-D696-2CDD-626E-4B9C7F459A04}"/>
              </a:ext>
            </a:extLst>
          </p:cNvPr>
          <p:cNvGrpSpPr/>
          <p:nvPr/>
        </p:nvGrpSpPr>
        <p:grpSpPr>
          <a:xfrm>
            <a:off x="936317" y="4078770"/>
            <a:ext cx="7603895" cy="1989478"/>
            <a:chOff x="894703" y="4163725"/>
            <a:chExt cx="7603895" cy="1989478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DAF544D-B59F-E7E5-33CB-A4E3D94E1C66}"/>
                </a:ext>
              </a:extLst>
            </p:cNvPr>
            <p:cNvSpPr txBox="1"/>
            <p:nvPr/>
          </p:nvSpPr>
          <p:spPr>
            <a:xfrm>
              <a:off x="5284618" y="4773221"/>
              <a:ext cx="2720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النشاط الاعتيادي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868F99D-CB0C-010B-ED46-1376A16B553D}"/>
                </a:ext>
              </a:extLst>
            </p:cNvPr>
            <p:cNvSpPr txBox="1"/>
            <p:nvPr/>
          </p:nvSpPr>
          <p:spPr>
            <a:xfrm>
              <a:off x="894703" y="4793184"/>
              <a:ext cx="2021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ar-MA" sz="24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الأسبوعي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CB0E7C-CA5B-0D11-E0FA-244E9EE5A6EA}"/>
                </a:ext>
              </a:extLst>
            </p:cNvPr>
            <p:cNvSpPr txBox="1"/>
            <p:nvPr/>
          </p:nvSpPr>
          <p:spPr>
            <a:xfrm>
              <a:off x="3131447" y="4163725"/>
              <a:ext cx="2720839" cy="649188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مضامين الأسبوع 2 المرحلة 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55EF9BB-8E5C-8217-7515-DC0A9BF1E63A}"/>
                </a:ext>
              </a:extLst>
            </p:cNvPr>
            <p:cNvSpPr txBox="1"/>
            <p:nvPr/>
          </p:nvSpPr>
          <p:spPr>
            <a:xfrm>
              <a:off x="1144215" y="5662645"/>
              <a:ext cx="21664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أسماء الإشارة (2)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3DB9D7-2DAF-D75A-233B-2DF06EA8DD33}"/>
                </a:ext>
              </a:extLst>
            </p:cNvPr>
            <p:cNvSpPr txBox="1"/>
            <p:nvPr/>
          </p:nvSpPr>
          <p:spPr>
            <a:xfrm>
              <a:off x="4791475" y="5691538"/>
              <a:ext cx="37071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أسماء الإشارة </a:t>
              </a:r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3BE96F1B-0360-5321-CFF9-318858F50CE0}"/>
                </a:ext>
              </a:extLst>
            </p:cNvPr>
            <p:cNvCxnSpPr/>
            <p:nvPr/>
          </p:nvCxnSpPr>
          <p:spPr>
            <a:xfrm>
              <a:off x="5852286" y="4448627"/>
              <a:ext cx="850339" cy="40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9A7B6800-E880-A8E0-E644-CEDB53A3BB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1108" y="4448627"/>
              <a:ext cx="850339" cy="486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F81B25DB-8AF2-E2FA-C0F0-B8C00ADC316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01138" y="448831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EB6CCAD2-8849-5FA0-0401-3E21F57DFC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4748" y="4495378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F826BADB-0732-371B-5238-96A4FED9DE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95662" y="525534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7A9D80B7-3DA0-FCDC-F441-FC7B827CA7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3260" y="5330699"/>
              <a:ext cx="1488" cy="29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2095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81AA7-FF3F-1DC6-38E2-2D4832BE0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B8C7E5A-2D52-D70E-9695-16008AD608A6}"/>
              </a:ext>
            </a:extLst>
          </p:cNvPr>
          <p:cNvSpPr/>
          <p:nvPr/>
        </p:nvSpPr>
        <p:spPr>
          <a:xfrm>
            <a:off x="-1229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C017EA1-E717-1A84-24C1-A6720B8839A7}"/>
              </a:ext>
            </a:extLst>
          </p:cNvPr>
          <p:cNvSpPr/>
          <p:nvPr/>
        </p:nvSpPr>
        <p:spPr>
          <a:xfrm>
            <a:off x="7601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49A370-087E-C808-B870-20F6D28CFDD7}"/>
              </a:ext>
            </a:extLst>
          </p:cNvPr>
          <p:cNvGrpSpPr/>
          <p:nvPr/>
        </p:nvGrpSpPr>
        <p:grpSpPr>
          <a:xfrm>
            <a:off x="312517" y="227362"/>
            <a:ext cx="8518967" cy="6196588"/>
            <a:chOff x="312517" y="227362"/>
            <a:chExt cx="8518967" cy="619658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4D4DAF5-1C0D-E073-CDE2-4A166C7CEB7F}"/>
                </a:ext>
              </a:extLst>
            </p:cNvPr>
            <p:cNvSpPr/>
            <p:nvPr/>
          </p:nvSpPr>
          <p:spPr>
            <a:xfrm>
              <a:off x="312517" y="526026"/>
              <a:ext cx="8518967" cy="5897924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9FC2B80C-BD2A-0013-1FBE-7FD64B976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9383FC42-B76A-942E-C177-80FAB93C8EF9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5DCBA8BC-7DE4-EB17-2607-4EBBC75BE518}"/>
                </a:ext>
              </a:extLst>
            </p:cNvPr>
            <p:cNvSpPr/>
            <p:nvPr/>
          </p:nvSpPr>
          <p:spPr>
            <a:xfrm flipH="1" flipV="1">
              <a:off x="1381932" y="227362"/>
              <a:ext cx="6219870" cy="63570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C9C5E2C2-5250-ED35-318D-0BC0FC9D42E9}"/>
              </a:ext>
            </a:extLst>
          </p:cNvPr>
          <p:cNvSpPr txBox="1"/>
          <p:nvPr/>
        </p:nvSpPr>
        <p:spPr>
          <a:xfrm>
            <a:off x="1674192" y="329771"/>
            <a:ext cx="563535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موجهات خاصة بتدبير  ورشة الكتابة - التعبير الكتابي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86424D02-E1D4-AF3F-E074-2130944CFCA8}"/>
              </a:ext>
            </a:extLst>
          </p:cNvPr>
          <p:cNvSpPr txBox="1"/>
          <p:nvPr/>
        </p:nvSpPr>
        <p:spPr>
          <a:xfrm>
            <a:off x="7398676" y="21810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kumimoji="0" lang="fr-MA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8 - 2">
            <a:extLst>
              <a:ext uri="{FF2B5EF4-FFF2-40B4-BE49-F238E27FC236}">
                <a16:creationId xmlns:a16="http://schemas.microsoft.com/office/drawing/2014/main" id="{BA122764-6E91-E5CE-2771-35458DD3E301}"/>
              </a:ext>
            </a:extLst>
          </p:cNvPr>
          <p:cNvSpPr/>
          <p:nvPr/>
        </p:nvSpPr>
        <p:spPr>
          <a:xfrm flipH="1">
            <a:off x="486955" y="895357"/>
            <a:ext cx="8209933" cy="1747601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A198AE-C457-A2CC-A36A-10FEBCAD876D}"/>
              </a:ext>
            </a:extLst>
          </p:cNvPr>
          <p:cNvSpPr txBox="1"/>
          <p:nvPr/>
        </p:nvSpPr>
        <p:spPr>
          <a:xfrm>
            <a:off x="536109" y="1542317"/>
            <a:ext cx="807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الاشتغال  في الأسبوع على مهارة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متسلسلة بجمل بغرض وصف رحلة إلى المدينة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 </a:t>
            </a:r>
          </a:p>
        </p:txBody>
      </p:sp>
      <p:sp>
        <p:nvSpPr>
          <p:cNvPr id="3" name="Rectangle : coins arrondis 18 - 2">
            <a:extLst>
              <a:ext uri="{FF2B5EF4-FFF2-40B4-BE49-F238E27FC236}">
                <a16:creationId xmlns:a16="http://schemas.microsoft.com/office/drawing/2014/main" id="{A7E25798-ECC5-D4D5-9BD0-B196052BD5B9}"/>
              </a:ext>
            </a:extLst>
          </p:cNvPr>
          <p:cNvSpPr/>
          <p:nvPr/>
        </p:nvSpPr>
        <p:spPr>
          <a:xfrm flipH="1">
            <a:off x="486955" y="2947486"/>
            <a:ext cx="8209933" cy="1628678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812D06-551E-F013-CB77-B79707B75105}"/>
              </a:ext>
            </a:extLst>
          </p:cNvPr>
          <p:cNvSpPr txBox="1"/>
          <p:nvPr/>
        </p:nvSpPr>
        <p:spPr>
          <a:xfrm>
            <a:off x="486955" y="3178103"/>
            <a:ext cx="8209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أجل دعم فرص ممارسة المتعلمين للأداء الكتابي وفرص التدرب على الكتابة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حصة المعجم  و بعض حصص القراءة من أجل كتابة جملة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انطلاقا من مشهد أو اعتمادا على مهارة الإكمال  أو بإعادة كتابة جواب شفوي على سؤال من أسئلة الفهم المتعلقة بالنص القرائي.</a:t>
            </a:r>
          </a:p>
        </p:txBody>
      </p:sp>
      <p:sp>
        <p:nvSpPr>
          <p:cNvPr id="12" name="Rectangle : coins arrondis 18 - 2">
            <a:extLst>
              <a:ext uri="{FF2B5EF4-FFF2-40B4-BE49-F238E27FC236}">
                <a16:creationId xmlns:a16="http://schemas.microsoft.com/office/drawing/2014/main" id="{946C8363-0DEF-177D-2105-66906BE489CB}"/>
              </a:ext>
            </a:extLst>
          </p:cNvPr>
          <p:cNvSpPr/>
          <p:nvPr/>
        </p:nvSpPr>
        <p:spPr>
          <a:xfrm flipH="1">
            <a:off x="467033" y="4901402"/>
            <a:ext cx="8209933" cy="1200329"/>
          </a:xfrm>
          <a:prstGeom prst="roundRect">
            <a:avLst>
              <a:gd name="adj" fmla="val 11608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515D77F-405B-0419-EE4F-8B244FA2DBAB}"/>
              </a:ext>
            </a:extLst>
          </p:cNvPr>
          <p:cNvSpPr txBox="1"/>
          <p:nvPr/>
        </p:nvSpPr>
        <p:spPr>
          <a:xfrm>
            <a:off x="625110" y="5055791"/>
            <a:ext cx="801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أيضا ابتداء من المرحلة الثالثة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نشاط الواجب المنزلي من أجل التعبير كتابيا  بجملة 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مشهد أو اعتمادا على مهارة الإكمال أو بالقرار النحوي أو بالإجابة على سؤال للفهم أو التحويلات.</a:t>
            </a:r>
          </a:p>
        </p:txBody>
      </p:sp>
    </p:spTree>
    <p:extLst>
      <p:ext uri="{BB962C8B-B14F-4D97-AF65-F5344CB8AC3E}">
        <p14:creationId xmlns:p14="http://schemas.microsoft.com/office/powerpoint/2010/main" val="3065075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D66C9-F400-DC80-EA5C-FF4038F7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40AA40F-D909-3261-1835-02BCFC4F1FE3}"/>
              </a:ext>
            </a:extLst>
          </p:cNvPr>
          <p:cNvGrpSpPr/>
          <p:nvPr/>
        </p:nvGrpSpPr>
        <p:grpSpPr>
          <a:xfrm>
            <a:off x="312517" y="227366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D918FA0-8AB8-F577-C2EA-4950475E93F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2B651A9-AF31-E24D-8E79-D08EBF2D6D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42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CDE7F24B-F942-ED2C-5ED6-A36B3E6238A3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77A3A77E-5D47-9D08-86CF-164B7C670E6E}"/>
              </a:ext>
            </a:extLst>
          </p:cNvPr>
          <p:cNvSpPr txBox="1"/>
          <p:nvPr/>
        </p:nvSpPr>
        <p:spPr>
          <a:xfrm>
            <a:off x="7398676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</a:t>
            </a:r>
            <a:endParaRPr kumimoji="0" lang="fr-MA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9FE08F4F-1934-80B6-FE4B-9421F8448C78}"/>
              </a:ext>
            </a:extLst>
          </p:cNvPr>
          <p:cNvSpPr txBox="1"/>
          <p:nvPr/>
        </p:nvSpPr>
        <p:spPr>
          <a:xfrm>
            <a:off x="2713389" y="554185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التحفيز الدراسي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770FC7-5102-8B71-5009-35781021F121}"/>
              </a:ext>
            </a:extLst>
          </p:cNvPr>
          <p:cNvSpPr txBox="1"/>
          <p:nvPr/>
        </p:nvSpPr>
        <p:spPr>
          <a:xfrm>
            <a:off x="405665" y="900900"/>
            <a:ext cx="8290466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لأجل تحفيز المتعلمين على التحصيل الدراسي والتحلي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الفضلى، يتم اعتماد نظام تحفير يرتكز على ما يلي: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المتعلم(ة) على تقدير "بطل(ة) الحصة" إذا حقق </a:t>
            </a: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الشروط التالية مجتمعة: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التفوق في أحد المكونات الدراسية.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الحصول على نجمة الانضباط وفق ما يلي: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الإنصات باهتمام للأستاذ(ة) والتركيز على الشرح دون مقاطعة أو تشويش؛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رفع اليد قبل التحدث أو طرح الأسئلة؛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احترام زملائه عندما يأخذون الكلمة؛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الدخول والخروج من القاعة بنظام؛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إنجاز الواجبات والمهام المطلوبة بعناية وتقديمها في موعدها؛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احترام قوانين المدرسة وأنظمتها والالتزام بالزي المدرسي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على ممتلكات المدرسة والمرافق العامة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تجنب العنف والمشاجرات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المحافظة </a:t>
            </a:r>
            <a:r>
              <a:rPr lang="ar-MA" sz="2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الكتب واللوازم المدرسية.</a:t>
            </a:r>
            <a:endParaRPr lang="fr-MA" sz="2000" b="1" dirty="0">
              <a:solidFill>
                <a:prstClr val="black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يحصل المتعلم على شهادة التميز إذا توج بطلا للحصة 5 مرات.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332FE89-1377-DD35-507D-8F4C8ADD6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452" y="3947879"/>
            <a:ext cx="570242" cy="580867"/>
          </a:xfrm>
          <a:prstGeom prst="rect">
            <a:avLst/>
          </a:prstGeom>
        </p:spPr>
      </p:pic>
      <p:sp>
        <p:nvSpPr>
          <p:cNvPr id="7" name="Accolade ouvrante 6">
            <a:extLst>
              <a:ext uri="{FF2B5EF4-FFF2-40B4-BE49-F238E27FC236}">
                <a16:creationId xmlns:a16="http://schemas.microsoft.com/office/drawing/2014/main" id="{15FC4054-5F17-F3AA-D68B-11474997A34A}"/>
              </a:ext>
            </a:extLst>
          </p:cNvPr>
          <p:cNvSpPr/>
          <p:nvPr/>
        </p:nvSpPr>
        <p:spPr>
          <a:xfrm>
            <a:off x="2713389" y="2887347"/>
            <a:ext cx="459848" cy="27019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72239A-7B24-47DB-61A1-B9D38EBF7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744" y="2069805"/>
            <a:ext cx="570242" cy="5808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1879EA-6CE8-B7F3-D5DC-391072DE2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700" y="1483567"/>
            <a:ext cx="470419" cy="75572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4FD39B7-F674-84D4-00C4-ABD325D2ED02}"/>
              </a:ext>
            </a:extLst>
          </p:cNvPr>
          <p:cNvGrpSpPr/>
          <p:nvPr/>
        </p:nvGrpSpPr>
        <p:grpSpPr>
          <a:xfrm>
            <a:off x="591586" y="4887253"/>
            <a:ext cx="2180282" cy="615077"/>
            <a:chOff x="625110" y="5658387"/>
            <a:chExt cx="2180282" cy="61507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508EE13-0C40-6957-E756-4785ECEF3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110" y="5666666"/>
              <a:ext cx="361577" cy="58086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BABCE4B-9C70-8568-37E0-1EC4AC729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7357" y="5666666"/>
              <a:ext cx="361577" cy="58086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CB183DC-5D7B-7371-778F-DA8D708C4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2082" y="5666666"/>
              <a:ext cx="377718" cy="6067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7772D7E-2CEE-E65E-C074-7F8CB4CAC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72948" y="5666668"/>
              <a:ext cx="377718" cy="6067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A8F1F87-0E81-C876-7472-A9FCA9103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3814" y="5658387"/>
              <a:ext cx="361578" cy="580869"/>
            </a:xfrm>
            <a:prstGeom prst="rect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6AB58D0-582A-2F1C-238B-C24B7EFAD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4621" y="5699832"/>
            <a:ext cx="984837" cy="686159"/>
          </a:xfrm>
          <a:prstGeom prst="rect">
            <a:avLst/>
          </a:prstGeom>
        </p:spPr>
      </p:pic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6AE2ACE4-BF10-D96D-074B-CC63B7DCFBBE}"/>
              </a:ext>
            </a:extLst>
          </p:cNvPr>
          <p:cNvSpPr/>
          <p:nvPr/>
        </p:nvSpPr>
        <p:spPr>
          <a:xfrm rot="16200000">
            <a:off x="1646273" y="4616832"/>
            <a:ext cx="77723" cy="20882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1211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16816</TotalTime>
  <Words>2935</Words>
  <Application>Microsoft Office PowerPoint</Application>
  <PresentationFormat>Affichage à l'écran (4:3)</PresentationFormat>
  <Paragraphs>374</Paragraphs>
  <Slides>24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3" baseType="lpstr">
      <vt:lpstr>Microsoft Uighur</vt:lpstr>
      <vt:lpstr>Calibri Light</vt:lpstr>
      <vt:lpstr>Air Strip Arabic</vt:lpstr>
      <vt:lpstr>Dosis</vt:lpstr>
      <vt:lpstr>Wingdings</vt:lpstr>
      <vt:lpstr>Arial</vt:lpstr>
      <vt:lpstr>Calibri</vt:lpstr>
      <vt:lpstr>A Massir Ballpoint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107</cp:revision>
  <dcterms:created xsi:type="dcterms:W3CDTF">2023-09-20T21:35:22Z</dcterms:created>
  <dcterms:modified xsi:type="dcterms:W3CDTF">2025-05-08T20:49:18Z</dcterms:modified>
</cp:coreProperties>
</file>