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97"/>
  </p:notesMasterIdLst>
  <p:sldIdLst>
    <p:sldId id="2134804866" r:id="rId2"/>
    <p:sldId id="2134804867" r:id="rId3"/>
    <p:sldId id="2134806249" r:id="rId4"/>
    <p:sldId id="2134806438" r:id="rId5"/>
    <p:sldId id="2134806534" r:id="rId6"/>
    <p:sldId id="2134804869" r:id="rId7"/>
    <p:sldId id="2134806126" r:id="rId8"/>
    <p:sldId id="2134806127" r:id="rId9"/>
    <p:sldId id="2134806128" r:id="rId10"/>
    <p:sldId id="2134806224" r:id="rId11"/>
    <p:sldId id="2134806226" r:id="rId12"/>
    <p:sldId id="2134806141" r:id="rId13"/>
    <p:sldId id="2134806179" r:id="rId14"/>
    <p:sldId id="2134806826" r:id="rId15"/>
    <p:sldId id="2147482346" r:id="rId16"/>
    <p:sldId id="2134806897" r:id="rId17"/>
    <p:sldId id="2134806537" r:id="rId18"/>
    <p:sldId id="2134806161" r:id="rId19"/>
    <p:sldId id="2134806416" r:id="rId20"/>
    <p:sldId id="2134806539" r:id="rId21"/>
    <p:sldId id="2134806538" r:id="rId22"/>
    <p:sldId id="2134806898" r:id="rId23"/>
    <p:sldId id="2134806827" r:id="rId24"/>
    <p:sldId id="2134806541" r:id="rId25"/>
    <p:sldId id="2134806522" r:id="rId26"/>
    <p:sldId id="2134806543" r:id="rId27"/>
    <p:sldId id="2134806544" r:id="rId28"/>
    <p:sldId id="2134806545" r:id="rId29"/>
    <p:sldId id="2134806542" r:id="rId30"/>
    <p:sldId id="2134806547" r:id="rId31"/>
    <p:sldId id="2134806548" r:id="rId32"/>
    <p:sldId id="2134806549" r:id="rId33"/>
    <p:sldId id="2134806550" r:id="rId34"/>
    <p:sldId id="2134806551" r:id="rId35"/>
    <p:sldId id="2134806552" r:id="rId36"/>
    <p:sldId id="2134806553" r:id="rId37"/>
    <p:sldId id="2134806554" r:id="rId38"/>
    <p:sldId id="2134806555" r:id="rId39"/>
    <p:sldId id="2134806556" r:id="rId40"/>
    <p:sldId id="2134806557" r:id="rId41"/>
    <p:sldId id="2134806558" r:id="rId42"/>
    <p:sldId id="2134806320" r:id="rId43"/>
    <p:sldId id="2134806505" r:id="rId44"/>
    <p:sldId id="2134806492" r:id="rId45"/>
    <p:sldId id="2134806559" r:id="rId46"/>
    <p:sldId id="2134806560" r:id="rId47"/>
    <p:sldId id="2147482340" r:id="rId48"/>
    <p:sldId id="2134806561" r:id="rId49"/>
    <p:sldId id="2134806562" r:id="rId50"/>
    <p:sldId id="2147482341" r:id="rId51"/>
    <p:sldId id="2134806563" r:id="rId52"/>
    <p:sldId id="2134806564" r:id="rId53"/>
    <p:sldId id="2147482342" r:id="rId54"/>
    <p:sldId id="2134806565" r:id="rId55"/>
    <p:sldId id="2134806566" r:id="rId56"/>
    <p:sldId id="2147482343" r:id="rId57"/>
    <p:sldId id="2134806567" r:id="rId58"/>
    <p:sldId id="2134806568" r:id="rId59"/>
    <p:sldId id="2147482344" r:id="rId60"/>
    <p:sldId id="2134806569" r:id="rId61"/>
    <p:sldId id="2134806570" r:id="rId62"/>
    <p:sldId id="2147482345" r:id="rId63"/>
    <p:sldId id="2134806493" r:id="rId64"/>
    <p:sldId id="2134806300" r:id="rId65"/>
    <p:sldId id="2134806402" r:id="rId66"/>
    <p:sldId id="2134806894" r:id="rId67"/>
    <p:sldId id="2134806173" r:id="rId68"/>
    <p:sldId id="2134806507" r:id="rId69"/>
    <p:sldId id="2134806147" r:id="rId70"/>
    <p:sldId id="2134806322" r:id="rId71"/>
    <p:sldId id="2134806235" r:id="rId72"/>
    <p:sldId id="2134806890" r:id="rId73"/>
    <p:sldId id="2134806513" r:id="rId74"/>
    <p:sldId id="2134806514" r:id="rId75"/>
    <p:sldId id="2134806891" r:id="rId76"/>
    <p:sldId id="2134806572" r:id="rId77"/>
    <p:sldId id="2134806146" r:id="rId78"/>
    <p:sldId id="2134806324" r:id="rId79"/>
    <p:sldId id="2134806574" r:id="rId80"/>
    <p:sldId id="2134806582" r:id="rId81"/>
    <p:sldId id="2134806577" r:id="rId82"/>
    <p:sldId id="2134806578" r:id="rId83"/>
    <p:sldId id="2134806892" r:id="rId84"/>
    <p:sldId id="2134806579" r:id="rId85"/>
    <p:sldId id="2134806580" r:id="rId86"/>
    <p:sldId id="2134806893" r:id="rId87"/>
    <p:sldId id="2134806581" r:id="rId88"/>
    <p:sldId id="2134806136" r:id="rId89"/>
    <p:sldId id="2134806383" r:id="rId90"/>
    <p:sldId id="2134806583" r:id="rId91"/>
    <p:sldId id="2134806160" r:id="rId92"/>
    <p:sldId id="2134806532" r:id="rId93"/>
    <p:sldId id="2134806896" r:id="rId94"/>
    <p:sldId id="2134806149" r:id="rId95"/>
    <p:sldId id="2147482339" r:id="rId96"/>
  </p:sldIdLst>
  <p:sldSz cx="9144000" cy="6858000" type="screen4x3"/>
  <p:notesSz cx="6858000" cy="9144000"/>
  <p:embeddedFontLst>
    <p:embeddedFont>
      <p:font typeface="Air Strip Arabic" panose="020B0604020202020204" charset="-78"/>
      <p:regular r:id="rId98"/>
    </p:embeddedFont>
    <p:embeddedFont>
      <p:font typeface="Dosis" pitchFamily="2" charset="0"/>
      <p:regular r:id="rId99"/>
      <p:bold r:id="rId100"/>
    </p:embeddedFont>
    <p:embeddedFont>
      <p:font typeface="Microsoft Uighur" panose="02000000000000000000" pitchFamily="2" charset="-78"/>
      <p:regular r:id="rId101"/>
      <p:bold r:id="rId102"/>
    </p:embeddedFont>
    <p:embeddedFont>
      <p:font typeface="Roboto" panose="02000000000000000000" pitchFamily="2" charset="0"/>
      <p:regular r:id="rId103"/>
      <p:bold r:id="rId104"/>
      <p:italic r:id="rId105"/>
      <p:boldItalic r:id="rId106"/>
    </p:embeddedFont>
    <p:embeddedFont>
      <p:font typeface="Traditional Arabic" panose="02020603050405020304" pitchFamily="18" charset="-78"/>
      <p:regular r:id="rId107"/>
      <p:bold r:id="rId10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D7E6"/>
    <a:srgbClr val="FEEACD"/>
    <a:srgbClr val="FBE5D6"/>
    <a:srgbClr val="44A9C4"/>
    <a:srgbClr val="75161C"/>
    <a:srgbClr val="FF7C80"/>
    <a:srgbClr val="E3001B"/>
    <a:srgbClr val="3B7E85"/>
    <a:srgbClr val="FDB159"/>
    <a:srgbClr val="6F5C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font" Target="fonts/font10.fntdata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5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6.fntdata"/><Relationship Id="rId108" Type="http://schemas.openxmlformats.org/officeDocument/2006/relationships/font" Target="fonts/font11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9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font" Target="fonts/font2.fntdata"/><Relationship Id="rId10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notesMaster" Target="notesMasters/notesMaster1.xml"/><Relationship Id="rId104" Type="http://schemas.openxmlformats.org/officeDocument/2006/relationships/font" Target="fonts/font7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3.fntdata"/><Relationship Id="rId105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font" Target="fonts/font1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25733-1445-ACEC-89E5-39F2C1E5E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F1A31E-E697-1E61-2804-9CB64DB1F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AFD5AA-A9AC-BFDF-6414-9B161FD08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1D5E9-D136-81B7-BB45-CCE531029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001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10" Type="http://schemas.openxmlformats.org/officeDocument/2006/relationships/image" Target="../media/image15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7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16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1.svg"/><Relationship Id="rId7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Relationship Id="rId9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9.jpe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1.svg"/><Relationship Id="rId7" Type="http://schemas.openxmlformats.org/officeDocument/2006/relationships/image" Target="../media/image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22.png"/><Relationship Id="rId9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3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3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1.svg"/><Relationship Id="rId7" Type="http://schemas.openxmlformats.org/officeDocument/2006/relationships/image" Target="../media/image3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2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2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media2.mp3"/><Relationship Id="rId7" Type="http://schemas.openxmlformats.org/officeDocument/2006/relationships/image" Target="../media/image48.png"/><Relationship Id="rId2" Type="http://schemas.microsoft.com/office/2007/relationships/media" Target="../media/media2.mp3"/><Relationship Id="rId1" Type="http://schemas.openxmlformats.org/officeDocument/2006/relationships/tags" Target="../tags/tag5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2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media2.mp3"/><Relationship Id="rId7" Type="http://schemas.openxmlformats.org/officeDocument/2006/relationships/image" Target="../media/image48.png"/><Relationship Id="rId2" Type="http://schemas.microsoft.com/office/2007/relationships/media" Target="../media/media2.mp3"/><Relationship Id="rId1" Type="http://schemas.openxmlformats.org/officeDocument/2006/relationships/tags" Target="../tags/tag6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3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2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3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1.svg"/><Relationship Id="rId7" Type="http://schemas.openxmlformats.org/officeDocument/2006/relationships/image" Target="../media/image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2.png"/><Relationship Id="rId9" Type="http://schemas.openxmlformats.org/officeDocument/2006/relationships/image" Target="../media/image38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2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4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21.sv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57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0" y="1680278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06B9E66-2B2F-4230-F443-07D52CDE0410}"/>
              </a:ext>
            </a:extLst>
          </p:cNvPr>
          <p:cNvGrpSpPr/>
          <p:nvPr/>
        </p:nvGrpSpPr>
        <p:grpSpPr>
          <a:xfrm>
            <a:off x="3131133" y="4818409"/>
            <a:ext cx="3059807" cy="1417690"/>
            <a:chOff x="2961004" y="4654860"/>
            <a:chExt cx="3059807" cy="141769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594E3E-4822-D604-A6D1-3D4FA1D77977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F9B7C43E-B84C-EB09-3F7C-B14C15CBE27F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DDEB77DF-3EEC-2849-FDDB-6DBEC8577DB7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491E9A-1D2E-99CA-0DAB-21A2E7FC03F5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BDB93E-3649-744D-F060-5637E20A412D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1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709684" y="3296105"/>
            <a:ext cx="77246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الأولى : من نحن؟</a:t>
            </a:r>
          </a:p>
          <a:p>
            <a:pPr algn="ctr"/>
            <a:r>
              <a:rPr lang="ar-MA" sz="28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 الثاني: أنا وعائلتي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6" y="143093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BE61A74-F657-A74B-9E0C-C38627C06DC1}"/>
              </a:ext>
            </a:extLst>
          </p:cNvPr>
          <p:cNvSpPr/>
          <p:nvPr/>
        </p:nvSpPr>
        <p:spPr>
          <a:xfrm>
            <a:off x="7708296" y="1609116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025402" y="451955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الهيكلة السنوية لمراحل إرساء الموارد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616D4C6-D207-9A1D-751F-56BF8FC7AFF1}"/>
              </a:ext>
            </a:extLst>
          </p:cNvPr>
          <p:cNvGrpSpPr/>
          <p:nvPr/>
        </p:nvGrpSpPr>
        <p:grpSpPr>
          <a:xfrm>
            <a:off x="431541" y="959185"/>
            <a:ext cx="8288821" cy="542222"/>
            <a:chOff x="31088" y="1665315"/>
            <a:chExt cx="7540228" cy="81574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E184F0-1E5B-8A3D-778D-60F2A80A2B2B}"/>
                </a:ext>
              </a:extLst>
            </p:cNvPr>
            <p:cNvSpPr/>
            <p:nvPr/>
          </p:nvSpPr>
          <p:spPr>
            <a:xfrm>
              <a:off x="31088" y="1665315"/>
              <a:ext cx="6473156" cy="76331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تركز هذه المرحلة على تنشيط المعارف السابقة، وإرساء قواعد النظام والانضباط الصفي والمدرسي لتهيئة بيئة تعليمية مناسبة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CE551A-20CF-6756-0450-546AABB08575}"/>
                </a:ext>
              </a:extLst>
            </p:cNvPr>
            <p:cNvSpPr/>
            <p:nvPr/>
          </p:nvSpPr>
          <p:spPr>
            <a:xfrm>
              <a:off x="6676880" y="1673614"/>
              <a:ext cx="894436" cy="80744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مرحلة </a:t>
              </a:r>
              <a:r>
                <a:rPr lang="ar-MA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تنشيط المستلزمات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4E5727-8F85-82C9-1FE0-95555A040211}"/>
              </a:ext>
            </a:extLst>
          </p:cNvPr>
          <p:cNvGrpSpPr/>
          <p:nvPr/>
        </p:nvGrpSpPr>
        <p:grpSpPr>
          <a:xfrm>
            <a:off x="448968" y="3505706"/>
            <a:ext cx="8280918" cy="864000"/>
            <a:chOff x="31088" y="1673613"/>
            <a:chExt cx="7540228" cy="8585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31088" y="1673613"/>
              <a:ext cx="6479334" cy="858528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عن صلتنا بالزمان والمكان، وتاريخنا الشخصي، بيوتنا ورحلاتنا، أو الاكتشافات، وهجرات البشر، والعلاقات بين الأفراد والحضارات المحلية والعالمية.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6649775" y="1673613"/>
              <a:ext cx="921541" cy="85852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أين نحن في الزمان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والمكان؟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99359-E186-9B26-38E9-D29CE8B7BF38}"/>
              </a:ext>
            </a:extLst>
          </p:cNvPr>
          <p:cNvGrpSpPr/>
          <p:nvPr/>
        </p:nvGrpSpPr>
        <p:grpSpPr>
          <a:xfrm>
            <a:off x="448967" y="4537274"/>
            <a:ext cx="8280919" cy="759828"/>
            <a:chOff x="9319" y="1673613"/>
            <a:chExt cx="7688774" cy="75501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9664CAF-E9EA-FF81-C096-F576958011E5}"/>
                </a:ext>
              </a:extLst>
            </p:cNvPr>
            <p:cNvSpPr/>
            <p:nvPr/>
          </p:nvSpPr>
          <p:spPr>
            <a:xfrm>
              <a:off x="9319" y="1673613"/>
              <a:ext cx="6632851" cy="755015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الوسائل التي بها نكتشف ّ ذواتنا ونعبر عن أفكارنا، ومشاعرنا، وطبيعتنا ّ وثقافتنا وعقائدنا وقيمنا. والطرق التي نتأمل بها إبداعاتنا ونعززها ونستمتع بها، ونقدر كل ما هو جميل حولنا.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55B03F-0996-CDCC-E5DF-A6437BA3223D}"/>
                </a:ext>
              </a:extLst>
            </p:cNvPr>
            <p:cNvSpPr/>
            <p:nvPr/>
          </p:nvSpPr>
          <p:spPr>
            <a:xfrm>
              <a:off x="6776551" y="1673613"/>
              <a:ext cx="921542" cy="736014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 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9C132D-63B3-72D1-3CEC-CCE233C20A2C}"/>
              </a:ext>
            </a:extLst>
          </p:cNvPr>
          <p:cNvGrpSpPr/>
          <p:nvPr/>
        </p:nvGrpSpPr>
        <p:grpSpPr>
          <a:xfrm>
            <a:off x="439443" y="5417926"/>
            <a:ext cx="8280919" cy="779876"/>
            <a:chOff x="431538" y="5198930"/>
            <a:chExt cx="8280919" cy="779876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1DAF662-6E57-42F3-1008-B9D0157D0E5F}"/>
                </a:ext>
              </a:extLst>
            </p:cNvPr>
            <p:cNvGrpSpPr/>
            <p:nvPr/>
          </p:nvGrpSpPr>
          <p:grpSpPr>
            <a:xfrm>
              <a:off x="431538" y="5198930"/>
              <a:ext cx="8280919" cy="779876"/>
              <a:chOff x="-35340" y="1673613"/>
              <a:chExt cx="7606655" cy="736014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9485AE4-8E07-36CC-B085-B5E062F30E58}"/>
                  </a:ext>
                </a:extLst>
              </p:cNvPr>
              <p:cNvSpPr/>
              <p:nvPr/>
            </p:nvSpPr>
            <p:spPr>
              <a:xfrm>
                <a:off x="-35340" y="1673614"/>
                <a:ext cx="6545762" cy="72125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B9A300-CA53-64F3-F908-C262E606C7CC}"/>
                  </a:ext>
                </a:extLst>
              </p:cNvPr>
              <p:cNvSpPr/>
              <p:nvPr/>
            </p:nvSpPr>
            <p:spPr>
              <a:xfrm>
                <a:off x="6668138" y="1673613"/>
                <a:ext cx="903177" cy="736014"/>
              </a:xfrm>
              <a:prstGeom prst="roundRect">
                <a:avLst>
                  <a:gd name="adj" fmla="val 15212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كيف تعمل الطبيعة؟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DE0D9D1-B21F-97EF-2963-791F83B9DECC}"/>
                </a:ext>
              </a:extLst>
            </p:cNvPr>
            <p:cNvSpPr txBox="1"/>
            <p:nvPr/>
          </p:nvSpPr>
          <p:spPr>
            <a:xfrm>
              <a:off x="481722" y="5250898"/>
              <a:ext cx="71436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عالم الطبيعة وقوانينه، والتفاعل القائم بين عالم الطبيعة (المادي والحيوي) والمجتمعات الإنسانية، وكيف يستخدم البشر فهمهم للمبادئ العلمية، وتأثير التطورات العلمية والتكنولوجية على المجتمع والبيئة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D21C42-E018-DC78-837F-CF2F76189031}"/>
              </a:ext>
            </a:extLst>
          </p:cNvPr>
          <p:cNvSpPr/>
          <p:nvPr/>
        </p:nvSpPr>
        <p:spPr>
          <a:xfrm>
            <a:off x="448968" y="1661163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</a:t>
            </a:r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(الأصدقاء والعائلة)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AB46A7-F64F-AD6B-018C-DD1013BFBF5A}"/>
              </a:ext>
            </a:extLst>
          </p:cNvPr>
          <p:cNvSpPr/>
          <p:nvPr/>
        </p:nvSpPr>
        <p:spPr>
          <a:xfrm>
            <a:off x="7730615" y="2611380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D0E61D-B681-0CB9-A7EC-70F069DD8394}"/>
              </a:ext>
            </a:extLst>
          </p:cNvPr>
          <p:cNvSpPr/>
          <p:nvPr/>
        </p:nvSpPr>
        <p:spPr>
          <a:xfrm>
            <a:off x="448968" y="2600634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(الصحة والتغذية)</a:t>
            </a:r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3A7F-97AF-078C-ED8B-AECC177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76EB026-2719-DF08-8858-8CF820906F0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60058C7-573E-2C02-D4E1-3A6E04AE602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F3B995-CA06-859E-69F9-3DD7D923F900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710545-41AD-74E3-91E1-2001E2A63978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A468E3-4005-F403-0996-39D8FFCA7CB5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C1B866B-A13D-926C-DDC9-850BEF23D50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C374EBC4-DCD7-D979-27E9-4D7D5C4C2D0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9215FE4-31FD-EA6F-B805-7C0446062220}"/>
              </a:ext>
            </a:extLst>
          </p:cNvPr>
          <p:cNvSpPr txBox="1"/>
          <p:nvPr/>
        </p:nvSpPr>
        <p:spPr>
          <a:xfrm>
            <a:off x="2253540" y="507885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البرنامج السنوي للغة العربية بالمستوى 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الث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ني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E7E6E0E-A464-A3F4-5BCC-A48E459721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2513" y="803500"/>
            <a:ext cx="8339752" cy="3064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يهدف برنامج اللغة العربية  في المستوى الثاني إلى إقدار المتعلمين على استعمال اللغة العربية الفصحى تحدثا و قراءة و كتابة بما يخدم مهارتي التلقي ( فهم المسموع و القراءة) و الإرسال( التحدث و الإنتاج الكتابي) باستثمار نصوص سماعية و نصوص قرائية أدبية و معلوماتية و تملك -بشكل ضمني-  مجموعة من الظواهر اللغوية و الإملائية مناسبة لهذه الفئة العمرية.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برنامج اللغة العربية للتدريس الصريح وفق 5 مراحل من 6 أسابيع تربوية، منها 4 أسابيع لإرساء الموارد، بالإضافة إلى الأسبوع الخامس الذي يخصص لأنشطة الدعم والتثبيت والتوليف. تختتم كل وحدة بأسبوع للتقويم والمعالجة.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كل مرحلة  إرساء يتم الاشتغال على مجالين يمتد كل منهما على مدى أسبوعين متكاملين، وتتمحور أنشطة كل مجال على بعد من أبعاد المحور الموجه للمرحلة.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كل أسبوع من أسابيع المرحلة وفق 6 حصص يومية. وتخصص الحصة السادسة من كل أسبوع من أسابيع الإرساء للدعم والتوليف. </a:t>
            </a:r>
            <a:endParaRPr kumimoji="0" lang="fr-F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F05AA-AD63-6A05-E101-A26464BC61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1735" y="3336740"/>
            <a:ext cx="8160533" cy="3405188"/>
            <a:chOff x="457588" y="4398910"/>
            <a:chExt cx="8160533" cy="254190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DBE996C-A134-570B-3E11-7A8E9CEC5612}"/>
                </a:ext>
              </a:extLst>
            </p:cNvPr>
            <p:cNvSpPr/>
            <p:nvPr/>
          </p:nvSpPr>
          <p:spPr>
            <a:xfrm>
              <a:off x="457588" y="4537444"/>
              <a:ext cx="8160533" cy="2110893"/>
            </a:xfrm>
            <a:prstGeom prst="roundRect">
              <a:avLst>
                <a:gd name="adj" fmla="val 7344"/>
              </a:avLst>
            </a:prstGeom>
            <a:solidFill>
              <a:srgbClr val="FFFFCC"/>
            </a:solidFill>
            <a:ln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881C22A-0C68-38D7-300B-059F5EC540DB}"/>
                </a:ext>
              </a:extLst>
            </p:cNvPr>
            <p:cNvSpPr txBox="1"/>
            <p:nvPr/>
          </p:nvSpPr>
          <p:spPr>
            <a:xfrm>
              <a:off x="4107856" y="4398910"/>
              <a:ext cx="4418537" cy="2541909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 1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- أنا وأصدقائي؟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أنا وعائلتي.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354560" indent="-228611" algn="r" defTabSz="457223" rtl="1"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 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صحتي في تغذيتي.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عاداتي الصحية.   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: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أين نحن في الزمان والمكان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أين أسكن؟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-  أين أنا في الزمان؟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8B4798-FB06-B47E-359A-8C37D287CFD7}"/>
                </a:ext>
              </a:extLst>
            </p:cNvPr>
            <p:cNvSpPr txBox="1"/>
            <p:nvPr/>
          </p:nvSpPr>
          <p:spPr>
            <a:xfrm>
              <a:off x="902170" y="4847848"/>
              <a:ext cx="3756068" cy="1447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-  هواياتي.</a:t>
              </a:r>
            </a:p>
            <a:p>
              <a:pPr marL="125949" marR="0" lvl="0" indent="0" algn="just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أعبر عن مشاعري.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: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تعمل الطبيعة؟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      -  الطبيعة من حولنا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عالم الحيوان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528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C60E-FD68-5D42-062D-D854EB51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B4BA3C-540E-C4E5-D821-24AF120409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1EDBCE1-46ED-DEDC-A5B3-CB065871BE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B05F9A-B309-21A6-4E13-5E4E45418CEC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239911-B047-46F3-5E8A-4CA7B20A3B02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4D7866-512F-F688-236F-B79EE28D7F69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665E45-0BA4-B829-9810-01C3F6FD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D30E51B-C019-FF7E-4420-380960959662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29E446-A95D-C925-2DDB-888589FA20E1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D3608-D2A8-D0BE-093B-DA86D4D6D73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2C16AC-D3CE-0A8B-8D0F-F0A0FFA46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646527"/>
              </p:ext>
            </p:extLst>
          </p:nvPr>
        </p:nvGraphicFramePr>
        <p:xfrm>
          <a:off x="487385" y="1481902"/>
          <a:ext cx="8160774" cy="46316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0129">
                  <a:extLst>
                    <a:ext uri="{9D8B030D-6E8A-4147-A177-3AD203B41FA5}">
                      <a16:colId xmlns:a16="http://schemas.microsoft.com/office/drawing/2014/main" val="3182721948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3998381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23412898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4268085273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87310924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375376292"/>
                    </a:ext>
                  </a:extLst>
                </a:gridCol>
              </a:tblGrid>
              <a:tr h="288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السادس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الخامس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الرابع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الثالث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الثاني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الأول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759592"/>
                  </a:ext>
                </a:extLst>
              </a:tr>
              <a:tr h="427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3243620674"/>
                  </a:ext>
                </a:extLst>
              </a:tr>
              <a:tr h="83368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التوليف والدعم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dirty="0">
                          <a:effectLst/>
                        </a:rPr>
                        <a:t> 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(20د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dirty="0">
                          <a:effectLst/>
                        </a:rPr>
                        <a:t> 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30د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المعجم 30</a:t>
                      </a:r>
                      <a:r>
                        <a:rPr lang="ar-MA" sz="1400">
                          <a:effectLst/>
                        </a:rPr>
                        <a:t>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923132463"/>
                  </a:ext>
                </a:extLst>
              </a:tr>
              <a:tr h="90857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أنشطة التوليف والدعم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(30د)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قراءة (20د)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4033697960"/>
                  </a:ext>
                </a:extLst>
              </a:tr>
              <a:tr h="1140003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القراءة الإثرائية (30د)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التعبير الكتابي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(25د)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تمارين كتابية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(45د)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(35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ورشة 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(20د)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1050371747"/>
                  </a:ext>
                </a:extLst>
              </a:tr>
              <a:tr h="95975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الإملاء ح 2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الإملاء ح1</a:t>
                      </a:r>
                      <a:endParaRPr lang="fr-MA" sz="11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 (15 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الخط والنقل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2280360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413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مضامين الأسبوع الثالث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558100" y="1104609"/>
            <a:ext cx="8027800" cy="2502514"/>
            <a:chOff x="645917" y="5152424"/>
            <a:chExt cx="8027800" cy="1606598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153338" y="5185748"/>
              <a:ext cx="2520379" cy="1573274"/>
              <a:chOff x="5061957" y="1523505"/>
              <a:chExt cx="2520379" cy="1573274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061957" y="1947844"/>
                <a:ext cx="2520379" cy="1148935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عاشوراء</a:t>
                </a:r>
                <a:endParaRPr lang="f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التحاور: متى؟ ماذا فعلت؟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عدد الحصص 5</a:t>
                </a: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061957" y="1523505"/>
                <a:ext cx="2520379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399627" y="5183864"/>
              <a:ext cx="2520380" cy="1575158"/>
              <a:chOff x="4273703" y="1521621"/>
              <a:chExt cx="2520380" cy="1575158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273703" y="1936758"/>
                <a:ext cx="2520380" cy="1160021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1700"/>
                  </a:lnSpc>
                </a:pPr>
                <a:endParaRPr lang="ar-MA" sz="2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316752" y="1521621"/>
                <a:ext cx="2425828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645917" y="5152424"/>
              <a:ext cx="2520380" cy="1606597"/>
              <a:chOff x="3476661" y="1490181"/>
              <a:chExt cx="2520380" cy="160659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3476661" y="1914519"/>
                <a:ext cx="2520380" cy="1182259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400" b="1" dirty="0">
                    <a:solidFill>
                      <a:schemeClr val="accent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إملاء</a:t>
                </a:r>
                <a:r>
                  <a:rPr lang="ar-MA" sz="2400" b="1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التعريف بــ: الـ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تعبير كتابي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وصف مشاهد متسلسلة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3476661" y="1490181"/>
                <a:ext cx="2520380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الكتابة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2563804" y="3966574"/>
            <a:ext cx="6307032" cy="2108547"/>
            <a:chOff x="2544014" y="4099855"/>
            <a:chExt cx="6307032" cy="2108547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2544014" y="4099855"/>
              <a:ext cx="6178249" cy="2108547"/>
              <a:chOff x="2478873" y="5129550"/>
              <a:chExt cx="6178249" cy="126758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252646"/>
                <a:chOff x="5553932" y="1482245"/>
                <a:chExt cx="2011809" cy="1252646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828307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267584"/>
                <a:chOff x="5453934" y="1467307"/>
                <a:chExt cx="1872865" cy="1267584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843244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التحاور: متى؟ ماذا فعلت؟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908395" cy="1267583"/>
                <a:chOff x="5309617" y="1467308"/>
                <a:chExt cx="1908395" cy="1267583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908395" cy="843244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الفعلية 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المذكر  /  المؤنث</a:t>
                  </a:r>
                  <a:r>
                    <a:rPr lang="f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553605" y="4906895"/>
              <a:ext cx="2297441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زي – عادات – تراشق  </a:t>
              </a:r>
            </a:p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توسل – الفواكه الجافة- نفتخر</a:t>
              </a:r>
              <a:endParaRPr lang="f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E80BE7D-D19F-6F31-C0D4-E9D2E5DF1F8F}"/>
              </a:ext>
            </a:extLst>
          </p:cNvPr>
          <p:cNvGrpSpPr/>
          <p:nvPr/>
        </p:nvGrpSpPr>
        <p:grpSpPr>
          <a:xfrm>
            <a:off x="244572" y="3959803"/>
            <a:ext cx="2297441" cy="2074680"/>
            <a:chOff x="3385644" y="5335118"/>
            <a:chExt cx="2297441" cy="149303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576EA43-513C-5121-3279-ACA98C0A61FA}"/>
                </a:ext>
              </a:extLst>
            </p:cNvPr>
            <p:cNvSpPr/>
            <p:nvPr/>
          </p:nvSpPr>
          <p:spPr>
            <a:xfrm>
              <a:off x="3531597" y="5818717"/>
              <a:ext cx="2011809" cy="1009434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E1442B9-70A6-9793-FE22-7FE1ADF4B955}"/>
                </a:ext>
              </a:extLst>
            </p:cNvPr>
            <p:cNvSpPr/>
            <p:nvPr/>
          </p:nvSpPr>
          <p:spPr>
            <a:xfrm>
              <a:off x="3610831" y="5335118"/>
              <a:ext cx="1917086" cy="422746"/>
            </a:xfrm>
            <a:prstGeom prst="roundRect">
              <a:avLst>
                <a:gd name="adj" fmla="val 50000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kern="0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النشيد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868B6E38-6FF8-C28A-D3B9-DE2E99B2A9B2}"/>
                </a:ext>
              </a:extLst>
            </p:cNvPr>
            <p:cNvSpPr txBox="1"/>
            <p:nvPr/>
          </p:nvSpPr>
          <p:spPr>
            <a:xfrm>
              <a:off x="3385644" y="6186560"/>
              <a:ext cx="2297441" cy="3322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ماما</a:t>
              </a: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9869CF4-A743-824B-018F-FEAD5AF70FD0}"/>
              </a:ext>
            </a:extLst>
          </p:cNvPr>
          <p:cNvSpPr txBox="1"/>
          <p:nvPr/>
        </p:nvSpPr>
        <p:spPr>
          <a:xfrm>
            <a:off x="3225794" y="1922584"/>
            <a:ext cx="2725986" cy="152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عاشوراء </a:t>
            </a:r>
          </a:p>
          <a:p>
            <a:pPr algn="ctr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شبكة الكلمة</a:t>
            </a: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استراتيجية التساؤل (من أين متى ماذا فعل)</a:t>
            </a: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عدد الحصص 5</a:t>
            </a:r>
          </a:p>
        </p:txBody>
      </p: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( 20د)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(40د)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البنية السردية / لعب الأدوار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إعادة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25280"/>
            <a:chOff x="922446" y="1657338"/>
            <a:chExt cx="7299109" cy="121435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1046496"/>
              <a:chOff x="922446" y="1825195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63788"/>
              <a:ext cx="4322710" cy="79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ماما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»</a:t>
              </a:r>
            </a:p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الألواح: كلمات تتضمن الـ </a:t>
              </a:r>
            </a:p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الكلمات البصرية: وهم – بين – إليهم – وقد –وبعد - آخرين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815971" y="3901847"/>
            <a:ext cx="7413534" cy="1129265"/>
            <a:chOff x="922446" y="1657338"/>
            <a:chExt cx="7299109" cy="112289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الاستماع والتحدث 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265325" y="2152773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الاستماع (عاشوراء): التوقع والتحقق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28350" y="5390655"/>
            <a:ext cx="5813511" cy="885312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33797" y="5099284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835820" y="5229471"/>
            <a:ext cx="1266136" cy="104649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137276" y="5423579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482483" y="5123045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317477" y="5540692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الطلاقة: الكلمات البصرية+ القراءة المشتركة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F88028-0FAB-9905-76E3-D172780B75A6}"/>
              </a:ext>
            </a:extLst>
          </p:cNvPr>
          <p:cNvGrpSpPr/>
          <p:nvPr/>
        </p:nvGrpSpPr>
        <p:grpSpPr>
          <a:xfrm>
            <a:off x="815970" y="2684695"/>
            <a:ext cx="7299109" cy="1140035"/>
            <a:chOff x="922446" y="1657338"/>
            <a:chExt cx="7299109" cy="1140035"/>
          </a:xfrm>
        </p:grpSpPr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F7010695-9910-48D1-1184-4EE87127BB0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Oval 86">
              <a:extLst>
                <a:ext uri="{FF2B5EF4-FFF2-40B4-BE49-F238E27FC236}">
                  <a16:creationId xmlns:a16="http://schemas.microsoft.com/office/drawing/2014/main" id="{90130187-B353-D44A-968A-4A04695EC5EE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F4EBB28-2FCF-CE11-F757-85FAAE924E8E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16" name="Rectangle : coins arrondis 18 - 2">
                <a:extLst>
                  <a:ext uri="{FF2B5EF4-FFF2-40B4-BE49-F238E27FC236}">
                    <a16:creationId xmlns:a16="http://schemas.microsoft.com/office/drawing/2014/main" id="{EECE7F4A-5322-A3C2-76B2-F14107F77C0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7" name="Graphique 2">
                <a:extLst>
                  <a:ext uri="{FF2B5EF4-FFF2-40B4-BE49-F238E27FC236}">
                    <a16:creationId xmlns:a16="http://schemas.microsoft.com/office/drawing/2014/main" id="{BAE5191A-1FBD-2D50-A904-D47DA4394782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065D8EC-4667-8E42-9A6F-33D0BC2B8A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F54C4193-330C-4C18-15CA-95199920D0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8307ED48-FD90-8005-3E92-45954E56C8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148B756B-6C7F-92DF-7FDC-927A978270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A3713BF8-1E48-7FF8-9F8E-F3FFB13726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20" name="Forme libre : forme 219">
                        <a:extLst>
                          <a:ext uri="{FF2B5EF4-FFF2-40B4-BE49-F238E27FC236}">
                            <a16:creationId xmlns:a16="http://schemas.microsoft.com/office/drawing/2014/main" id="{3B781954-C7CE-46B8-CD61-BEF1BC997F6C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215" name="Graphique 2">
                      <a:extLst>
                        <a:ext uri="{FF2B5EF4-FFF2-40B4-BE49-F238E27FC236}">
                          <a16:creationId xmlns:a16="http://schemas.microsoft.com/office/drawing/2014/main" id="{13930A09-43FF-7A95-CB1E-F54F563FAC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13FE9554-9CD0-1D08-8F63-248F3EB055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2951B957-4FC2-F72E-83F4-CEA6E8A522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64" name="Graphique 2">
                    <a:extLst>
                      <a:ext uri="{FF2B5EF4-FFF2-40B4-BE49-F238E27FC236}">
                        <a16:creationId xmlns:a16="http://schemas.microsoft.com/office/drawing/2014/main" id="{7A486478-ECAC-9322-4EC9-6CCED056F4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D36E0972-1C22-105B-DB38-1F1032053C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16CF8023-E1D7-FB36-B254-31A22D407A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218E5DAD-28AF-FBDA-BC75-902CBA1688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3" name="Forme libre : forme 212">
                        <a:extLst>
                          <a:ext uri="{FF2B5EF4-FFF2-40B4-BE49-F238E27FC236}">
                            <a16:creationId xmlns:a16="http://schemas.microsoft.com/office/drawing/2014/main" id="{2A2F620E-2539-550A-90F7-9F096E47857E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67" name="Graphique 2">
                      <a:extLst>
                        <a:ext uri="{FF2B5EF4-FFF2-40B4-BE49-F238E27FC236}">
                          <a16:creationId xmlns:a16="http://schemas.microsoft.com/office/drawing/2014/main" id="{32E99838-755C-1805-1AEE-FA9A33948D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8B1FED95-9910-B47D-1D8E-9DF7D23C3C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7CCBF0B1-E13E-63CD-7C8D-4788526028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21" name="Graphique 2">
                  <a:extLst>
                    <a:ext uri="{FF2B5EF4-FFF2-40B4-BE49-F238E27FC236}">
                      <a16:creationId xmlns:a16="http://schemas.microsoft.com/office/drawing/2014/main" id="{E2C255E4-4E3C-FB7C-51AD-DA4B1004D468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BDB72AF-ADD8-8457-5A76-81CE4C6426EA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78E9531-7954-C384-52C6-2ECA790BEC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210CAA5-DB50-A677-E1C4-90EC4A116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8BF2364-D8D8-DD77-7C10-34EBA56ACA2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953917F-743C-C5EF-B350-69D63A17FA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5148BE7-CD42-A959-70AC-87221E3815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0BFB31-63AD-BE34-A12E-B9A99E961AE3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3E5B5ED-ED11-BAC6-6A19-55657C93FF8A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BB364F0-F85F-5964-F701-1BB35E1DC9A3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3806C63-B48F-401D-64DE-F82B69423400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ABF090B-6380-D110-018A-70DBD2818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20768178-2300-0C1B-4768-1215ECC0EB9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5F93722-0770-E3FE-9739-AA1E9927930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561D9D4-FF80-A20B-497E-DDE05F2CEA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9A8ACBC-7970-A2B1-FCD3-8C51B9043E21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0222F279-2AFE-3AF4-51A6-DB72BBE36C03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8" name="Graphique 2">
                  <a:extLst>
                    <a:ext uri="{FF2B5EF4-FFF2-40B4-BE49-F238E27FC236}">
                      <a16:creationId xmlns:a16="http://schemas.microsoft.com/office/drawing/2014/main" id="{E28800A8-F94A-F80A-2FB9-AEBC6A76D13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541EFEA-091E-FDE2-0D2A-A85556763CC4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5E5AA45E-3AAF-9062-E3DA-D74C78447E82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C9C97A74-CC0A-AF29-1289-775464363471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2B7D8CEE-4C6F-3A73-91F5-035C84EC8E44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5FD13B34-F565-EFC3-0095-0A683826970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6F44859E-DBC9-F96B-6BAA-DBC1C6806E65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2C0CC5B-551B-AE9E-9610-BB47B4BF0FAA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1656B4D-0DDA-5F9A-2757-033F29AFF62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AC83A09-7073-55BD-A98B-13A5DFBEF6B3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07E7036A-CF5C-2970-235A-85B94A10C530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المعجم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22A45FD-E65C-C418-C824-FFEBB89292E9}"/>
                </a:ext>
              </a:extLst>
            </p:cNvPr>
            <p:cNvSpPr txBox="1"/>
            <p:nvPr/>
          </p:nvSpPr>
          <p:spPr>
            <a:xfrm>
              <a:off x="2508766" y="2089487"/>
              <a:ext cx="51159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زي – عادات – تراشق  </a:t>
              </a:r>
            </a:p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توسل – الفواكه الجافة- نفتخر</a:t>
              </a:r>
              <a:endParaRPr lang="f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ABA2BF97-E4E5-86A0-96DE-AFBE6BE34DA5}"/>
              </a:ext>
            </a:extLst>
          </p:cNvPr>
          <p:cNvSpPr txBox="1"/>
          <p:nvPr/>
        </p:nvSpPr>
        <p:spPr>
          <a:xfrm>
            <a:off x="1249110" y="3024993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07E5777-9B4C-DC03-1E5F-2BEF79452C7C}"/>
              </a:ext>
            </a:extLst>
          </p:cNvPr>
          <p:cNvSpPr txBox="1"/>
          <p:nvPr/>
        </p:nvSpPr>
        <p:spPr>
          <a:xfrm>
            <a:off x="1268968" y="4248096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51F7B24-785A-921D-02D9-0AE3D317A618}"/>
              </a:ext>
            </a:extLst>
          </p:cNvPr>
          <p:cNvGrpSpPr/>
          <p:nvPr/>
        </p:nvGrpSpPr>
        <p:grpSpPr>
          <a:xfrm>
            <a:off x="1220029" y="2452343"/>
            <a:ext cx="6703942" cy="461665"/>
            <a:chOff x="1329207" y="2003013"/>
            <a:chExt cx="6703942" cy="461665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5FB0C057-43F1-FAB6-50EA-785D8D1DFE2D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73B975-C675-7AD9-9401-A8C07F159B97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كلمات المعجم وتوظيفها في إنتاج جمل.</a:t>
              </a:r>
            </a:p>
          </p:txBody>
        </p:sp>
        <p:sp>
          <p:nvSpPr>
            <p:cNvPr id="7" name="Oval 86">
              <a:extLst>
                <a:ext uri="{FF2B5EF4-FFF2-40B4-BE49-F238E27FC236}">
                  <a16:creationId xmlns:a16="http://schemas.microsoft.com/office/drawing/2014/main" id="{9E2035D3-8C5C-4BC3-6FD7-005C5203845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9C3C6BA7-74D6-4924-ECB7-50F07A16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20029" y="3141565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فهم المعنى العام للحكاية من خلال التوقع والتحقق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20030" y="3830787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20029" y="3846416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 الكلمات البصرية وفقرات  القراءة المشتركة بطلاقة</a:t>
            </a:r>
          </a:p>
        </p:txBody>
      </p: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 descr="Une image contenant texte, capture d’écran, Police, bleu vert&#10;&#10;Description générée automatiquement">
            <a:extLst>
              <a:ext uri="{FF2B5EF4-FFF2-40B4-BE49-F238E27FC236}">
                <a16:creationId xmlns:a16="http://schemas.microsoft.com/office/drawing/2014/main" id="{767820D4-08F9-4642-7F28-3862842B03F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058" y="3979467"/>
            <a:ext cx="1038661" cy="1469038"/>
          </a:xfrm>
          <a:prstGeom prst="rect">
            <a:avLst/>
          </a:prstGeom>
          <a:ln>
            <a:solidFill>
              <a:srgbClr val="39B3D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080EEE8D-F740-25CF-EDED-400629324017}"/>
              </a:ext>
            </a:extLst>
          </p:cNvPr>
          <p:cNvGrpSpPr/>
          <p:nvPr/>
        </p:nvGrpSpPr>
        <p:grpSpPr>
          <a:xfrm>
            <a:off x="235602" y="-79029"/>
            <a:ext cx="8752140" cy="433695"/>
            <a:chOff x="312517" y="-96284"/>
            <a:chExt cx="8752140" cy="43369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5EED3CB-2FB9-2AAB-D845-46D73EF745C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BA396C0-E4E1-9C7D-E605-7D1ACA3B758B}"/>
                </a:ext>
              </a:extLst>
            </p:cNvPr>
            <p:cNvSpPr/>
            <p:nvPr/>
          </p:nvSpPr>
          <p:spPr>
            <a:xfrm>
              <a:off x="2040144" y="-72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طلاقة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0B5D46E-D194-4F98-4DA6-AAB36E935722}"/>
                </a:ext>
              </a:extLst>
            </p:cNvPr>
            <p:cNvSpPr/>
            <p:nvPr/>
          </p:nvSpPr>
          <p:spPr>
            <a:xfrm>
              <a:off x="3726084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B70B2E33-5D93-2FC0-97B4-4DF90ECBC2E5}"/>
                </a:ext>
              </a:extLst>
            </p:cNvPr>
            <p:cNvSpPr/>
            <p:nvPr/>
          </p:nvSpPr>
          <p:spPr>
            <a:xfrm>
              <a:off x="566093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المعجم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CCB388E0-2E19-DADF-6BFB-A936962EE88D}"/>
                </a:ext>
              </a:extLst>
            </p:cNvPr>
            <p:cNvSpPr/>
            <p:nvPr/>
          </p:nvSpPr>
          <p:spPr>
            <a:xfrm>
              <a:off x="7364151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5F0A04E1-CB51-06CC-DDFC-F9049C2D5430}"/>
              </a:ext>
            </a:extLst>
          </p:cNvPr>
          <p:cNvSpPr/>
          <p:nvPr/>
        </p:nvSpPr>
        <p:spPr>
          <a:xfrm>
            <a:off x="183380" y="-53811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 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27139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78771CE-AA86-EB9D-B9A6-0CB2359A5A87}"/>
              </a:ext>
            </a:extLst>
          </p:cNvPr>
          <p:cNvGrpSpPr/>
          <p:nvPr/>
        </p:nvGrpSpPr>
        <p:grpSpPr>
          <a:xfrm>
            <a:off x="235602" y="-79029"/>
            <a:ext cx="8752140" cy="433695"/>
            <a:chOff x="312517" y="-96284"/>
            <a:chExt cx="8752140" cy="433695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73BC03F-3A63-09BE-53A3-65E9E9E8DD2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978220F-6DDE-C432-0749-99A954DA526E}"/>
                </a:ext>
              </a:extLst>
            </p:cNvPr>
            <p:cNvSpPr/>
            <p:nvPr/>
          </p:nvSpPr>
          <p:spPr>
            <a:xfrm>
              <a:off x="2040144" y="-72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طلاقة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AF84EF9-BE7B-CBF4-C846-1D0B53DCD393}"/>
                </a:ext>
              </a:extLst>
            </p:cNvPr>
            <p:cNvSpPr/>
            <p:nvPr/>
          </p:nvSpPr>
          <p:spPr>
            <a:xfrm>
              <a:off x="3726084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استماع وتحدث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4282C54-A469-A42C-C46D-C6ADFEA58C94}"/>
                </a:ext>
              </a:extLst>
            </p:cNvPr>
            <p:cNvSpPr/>
            <p:nvPr/>
          </p:nvSpPr>
          <p:spPr>
            <a:xfrm>
              <a:off x="566093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المعجم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768E7D0-85E7-F6BE-6EA2-79C1F53497DC}"/>
                </a:ext>
              </a:extLst>
            </p:cNvPr>
            <p:cNvSpPr/>
            <p:nvPr/>
          </p:nvSpPr>
          <p:spPr>
            <a:xfrm>
              <a:off x="7364151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C587F9D-C2F7-406A-515C-DC6D0E32B40D}"/>
              </a:ext>
            </a:extLst>
          </p:cNvPr>
          <p:cNvSpPr/>
          <p:nvPr/>
        </p:nvSpPr>
        <p:spPr>
          <a:xfrm>
            <a:off x="183380" y="-53811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 اختتام الحصة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ACF397-42B7-5624-F500-8F34C335B19B}"/>
              </a:ext>
            </a:extLst>
          </p:cNvPr>
          <p:cNvGrpSpPr/>
          <p:nvPr/>
        </p:nvGrpSpPr>
        <p:grpSpPr>
          <a:xfrm>
            <a:off x="442947" y="268750"/>
            <a:ext cx="1033344" cy="1033344"/>
            <a:chOff x="498143" y="776756"/>
            <a:chExt cx="792000" cy="792000"/>
          </a:xfrm>
          <a:noFill/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4C4F4E-302E-33E7-2A7C-704A4996AB68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9036F9-1887-C3C0-829E-FFD2A6C0F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6BBEA-8C0E-BEF1-22C7-8AC0FAEB1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CFA680DC-A5CB-8892-91FB-D8B2B2B333F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AF0915F-EEEF-CA7D-6350-05F7D0784E8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E867CCF-B0B9-BEEB-2262-C12679D98BB7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6F731C4F-9E78-C3DA-9D74-21FB852E3D0C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05157416-41DB-F649-87A7-B01DA73DADBA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7142697F-1C2F-E252-61EF-13A28589A367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218C214-844D-2A5B-17F7-1217C2337F07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D55A520D-581B-F66A-2560-C2E4EBE21E1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C74976-CB48-371F-06CA-3C8C468D3625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582440F2-443A-7A56-CB7D-CECCE1841F4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2102D755-7EA3-70B0-AAF1-B3A104C78C4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52221210-E04C-FF62-EFD7-4D5CD6095F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576A692-58D4-90A9-68BE-418C307DD96A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9AA2F665-A6C5-EE16-DDB1-83FA8F5CA7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61113FBD-3141-9C84-9B50-6F47393760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756DC0CB-4FB5-59B1-CD2D-77372FC5AFF9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6EEB972-B4C8-78FC-6CAA-4010EC209B3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3B1733C3-D0BF-A409-33E7-CFCAC5426B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CDA733A7-3E8A-A4DF-8261-6103014C1C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99226113-7A21-91C8-B11E-D3DFD9BCC2EC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8D32DE47-005D-6630-0877-42D77502620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A152BA5-88F4-7328-BBE2-A9B6B01FE8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145B16D-DE01-9DB4-8ABB-B096F60473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EF7DF043-A2AC-947A-CE8A-0F8FA911557A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A9C3F5C-89FE-F8D4-23B3-A6AA7F2B32B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2D7264E7-87BC-B86F-39C6-9539A12EB6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EA7FEA5-DE6C-39C4-949F-861BDB636C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8644814-0D69-4935-D9E1-2999D9D10BC6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1F0F2C3-3003-78A0-6518-4CFEFFA6AFD7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2562023-F68F-753F-EDB4-3AC99C29167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7B0B3C5-848D-F55E-166C-F96AA4F2C404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30E27FEF-6BDF-E7D0-E24F-E878EECAEC5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B7E939F-520B-3B7E-98D2-4164BC7935E2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F0E15C75-9248-68CB-F5E7-D0D7B71B7B75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79B3FDF-FB97-F166-6159-80F37DA6C1F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753B387-9D02-BD84-4619-54D98FCF1A1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157A5898-FC92-7EF7-A32B-23EABDB512E2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53E69365-B59F-21CF-121D-384D0B00B7F1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663D919-9005-D4F6-E32F-45B2D25C0533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3EB9F38-308A-42B2-0FAD-5EE0B8D50436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CAFC75EA-12D4-95BC-B884-6F72204B4AF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EDAA65D-FF01-1B87-E7B2-2263AA104D6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90FF4144-8A18-DF90-9DB1-72D0C2914C80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5A5C2461-125A-8647-6D9D-A3E8A3E7BD24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19D6AAF-F017-CD14-9DE8-1C3CED49709B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57CA7D5-84FB-467F-121A-83BCB881825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568C8FBE-0975-3F06-065D-B8F0C0EE67FF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DA620F86-81E7-0389-06BC-3667F9AD7B18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CB0EF4A-9C63-4C38-A6E4-0CC25B93E41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BDC9A5F0-115A-EFE7-2841-F99925F29B1A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00F98DCC-15DE-03A0-0EA1-100B0B446EC1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49F23466-FBCB-D8B0-EF7A-9E441F52413D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C47D70B-8DE2-9363-BDB6-B9FF88EFBF0B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C0AFE41-50C1-8915-BF4E-FBFC46C090F9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1282818-8EA5-FA08-08AD-72692468A14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6814EC90-3A55-F80E-9C6D-D960ED8000E9}"/>
              </a:ext>
            </a:extLst>
          </p:cNvPr>
          <p:cNvGrpSpPr/>
          <p:nvPr/>
        </p:nvGrpSpPr>
        <p:grpSpPr>
          <a:xfrm>
            <a:off x="487749" y="1809265"/>
            <a:ext cx="8168503" cy="2941285"/>
            <a:chOff x="487749" y="1809265"/>
            <a:chExt cx="8168503" cy="2941285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B6FB289-BB1A-0691-4EA7-5AD14764DB4F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اعتيادي1/3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B7E54EB6-240D-C9CB-CE30-B6ED24117030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«ماما»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050505E1-B623-A08A-65BE-5FF4AA201130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كلمات بصرية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A447C42-632A-492B-4E43-3E81C1383810}"/>
              </a:ext>
            </a:extLst>
          </p:cNvPr>
          <p:cNvSpPr txBox="1"/>
          <p:nvPr/>
        </p:nvSpPr>
        <p:spPr>
          <a:xfrm>
            <a:off x="487749" y="4957356"/>
            <a:ext cx="8168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على الألواح</a:t>
            </a:r>
          </a:p>
        </p:txBody>
      </p:sp>
    </p:spTree>
    <p:extLst>
      <p:ext uri="{BB962C8B-B14F-4D97-AF65-F5344CB8AC3E}">
        <p14:creationId xmlns:p14="http://schemas.microsoft.com/office/powerpoint/2010/main" val="3813632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A244AAD-CA6D-677B-0D4A-ECDECD9CCCE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25A27-E532-3021-4F89-10859897B5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7DE3A3-DDFA-8402-4F1D-1523F354D82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FB7764-CFFE-E0D6-72A9-B65F4FF3D95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2B0F8B-F1E4-A1F3-F23D-D555C6489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82CBDD-76CD-7A57-6314-8A5B34DA237E}"/>
              </a:ext>
            </a:extLst>
          </p:cNvPr>
          <p:cNvSpPr txBox="1"/>
          <p:nvPr/>
        </p:nvSpPr>
        <p:spPr>
          <a:xfrm>
            <a:off x="625979" y="38138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سأقدم لكم نشيدا جديدا عنوانه: ماما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151BEF0-EAB7-1C27-8E49-2ADAAB5B1E9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39513536-AE9C-2544-8255-AC29C4CC862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A2FDA2E-498C-4FEE-1072-BD29B6B162F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40DBA1B-7C92-088E-480D-270C2211558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BAB5FF8B-1EA9-B1A0-38E3-8577225EDE4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9D74C68-FB08-E159-5192-5294CE7CF47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7B2742F1-299D-DFE5-4972-D74338B7FC3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1DC6C59-EB2C-1AA8-BA22-6E290B7EE4F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0" name="Image 9">
            <a:extLst>
              <a:ext uri="{FF2B5EF4-FFF2-40B4-BE49-F238E27FC236}">
                <a16:creationId xmlns:a16="http://schemas.microsoft.com/office/drawing/2014/main" id="{81071612-9761-B927-4AEB-6B9CE6522E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138" y="2508621"/>
            <a:ext cx="2758179" cy="2649660"/>
          </a:xfrm>
          <a:prstGeom prst="rect">
            <a:avLst/>
          </a:prstGeom>
        </p:spPr>
      </p:pic>
      <p:pic>
        <p:nvPicPr>
          <p:cNvPr id="2" name="نشيد ماما">
            <a:hlinkClick r:id="" action="ppaction://media"/>
            <a:extLst>
              <a:ext uri="{FF2B5EF4-FFF2-40B4-BE49-F238E27FC236}">
                <a16:creationId xmlns:a16="http://schemas.microsoft.com/office/drawing/2014/main" id="{2B370D42-6E81-53DB-8456-6ED04A3743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8857" y="55319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944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4EBE2-3A87-73D9-3D9C-EFBCFB23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9EDCD9D-CE65-66CF-72E7-9FB66EE7A16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C0ECA0A-427F-B19E-6370-0456693B028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88BD36-B01F-EEF7-CDEB-61C1984E100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F4A320B-E984-CB2E-94BB-CFBBFD66275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329D3A9-31CC-2B76-B7BF-15DE8CC04A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89BAAE6-E7D0-0FC6-95E1-219E5C53AAA0}"/>
              </a:ext>
            </a:extLst>
          </p:cNvPr>
          <p:cNvSpPr txBox="1"/>
          <p:nvPr/>
        </p:nvSpPr>
        <p:spPr>
          <a:xfrm>
            <a:off x="625979" y="37697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سأقرأ. تابعوا معي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66D218F-7658-5961-A038-F1B7BF482B1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98D4F23-5530-807E-3C79-A1567DD3BD9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5E4CFBD5-6845-E6E1-AE06-A1B9A23B14A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35F1BBD-B49D-2AF1-4136-C2725D1C617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170754F-0195-4D34-21A8-42CB23D98F1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DC0FB08-41BE-4324-5CA6-5A4D4BB7D8F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C7F2F01-48C7-BFEB-2525-10C6634DE2F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0A55288-10E8-4AE6-3D9E-1946072EDFD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4416AF0-53E1-A5CE-3061-41A0A07248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843" y="1332049"/>
            <a:ext cx="8240916" cy="476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217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6BF3FF51-4EAE-D1BE-10BF-BF86C6EDF9D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D0CF7B0-BCC5-0797-599A-BE7CEF277D9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AC35596-0F16-8B1E-2A46-4C6CB9F5584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BE19852-2E11-C3FF-9E4E-57741EE16B7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2A25F3-52B4-878C-00D5-643F75839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62DB078-D032-0C76-1D73-659846C3EDE0}"/>
              </a:ext>
            </a:extLst>
          </p:cNvPr>
          <p:cNvSpPr txBox="1"/>
          <p:nvPr/>
        </p:nvSpPr>
        <p:spPr>
          <a:xfrm>
            <a:off x="625979" y="4989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رددوا معي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9D2060B-9181-A0EC-7C3F-FA06922A6CB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818A3C8-7521-7982-04E6-DEBCB1846B2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170E55E0-B6BF-62F3-F16E-4D617FC1255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3C8C8EB-496B-256F-601A-2C92BC537B2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CF3ACFA-EC41-BCC9-3E0F-139C7A59BCA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360DFA3-3A6F-E066-1260-A51E0BAE050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1F64768-72D0-1246-7658-937FF4EA68B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2912B0C-2F42-27CB-5F2D-833B54B72E2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3379E2E4-13B1-D3D0-CA3A-13EB37315F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843" y="1332049"/>
            <a:ext cx="8240916" cy="476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341395"/>
            <a:chOff x="487749" y="1809265"/>
            <a:chExt cx="8168503" cy="3341395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اعتيادي2/3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«ماما»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6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كلمات بصرية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AF2473F-83CB-8034-473E-5BBC1D83A2E8}"/>
              </a:ext>
            </a:extLst>
          </p:cNvPr>
          <p:cNvSpPr txBox="1"/>
          <p:nvPr/>
        </p:nvSpPr>
        <p:spPr>
          <a:xfrm>
            <a:off x="487749" y="5184736"/>
            <a:ext cx="8168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على الألواح</a:t>
            </a:r>
          </a:p>
        </p:txBody>
      </p:sp>
    </p:spTree>
    <p:extLst>
      <p:ext uri="{BB962C8B-B14F-4D97-AF65-F5344CB8AC3E}">
        <p14:creationId xmlns:p14="http://schemas.microsoft.com/office/powerpoint/2010/main" val="2394515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6A9508B2-6065-78CA-F29A-203F3152C1B4}"/>
              </a:ext>
            </a:extLst>
          </p:cNvPr>
          <p:cNvGrpSpPr/>
          <p:nvPr/>
        </p:nvGrpSpPr>
        <p:grpSpPr>
          <a:xfrm>
            <a:off x="1850319" y="2592739"/>
            <a:ext cx="5809496" cy="2481424"/>
            <a:chOff x="1850319" y="2323014"/>
            <a:chExt cx="5809496" cy="2481424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DE819981-83FC-02B1-D2DB-8BB853AB3EB4}"/>
                </a:ext>
              </a:extLst>
            </p:cNvPr>
            <p:cNvSpPr/>
            <p:nvPr/>
          </p:nvSpPr>
          <p:spPr>
            <a:xfrm>
              <a:off x="6371789" y="2337192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وَهُمْ</a:t>
              </a:r>
              <a:endParaRPr lang="fr-MA" dirty="0"/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159692A1-950E-50BE-306D-270E91752069}"/>
                </a:ext>
              </a:extLst>
            </p:cNvPr>
            <p:cNvSpPr/>
            <p:nvPr/>
          </p:nvSpPr>
          <p:spPr>
            <a:xfrm>
              <a:off x="4111054" y="2324573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بَيْنَ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2662374A-C7D9-17CC-34DC-E82224DE5188}"/>
                </a:ext>
              </a:extLst>
            </p:cNvPr>
            <p:cNvSpPr/>
            <p:nvPr/>
          </p:nvSpPr>
          <p:spPr>
            <a:xfrm>
              <a:off x="1850319" y="2323014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إِلَيْهِمْ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AC57762B-6393-F17E-011D-00A77A6642BE}"/>
                </a:ext>
              </a:extLst>
            </p:cNvPr>
            <p:cNvSpPr/>
            <p:nvPr/>
          </p:nvSpPr>
          <p:spPr>
            <a:xfrm>
              <a:off x="6371789" y="3900706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وَقَدْ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2BA12D3D-58DF-E149-3A9B-FBF6DF5FEDE7}"/>
                </a:ext>
              </a:extLst>
            </p:cNvPr>
            <p:cNvSpPr/>
            <p:nvPr/>
          </p:nvSpPr>
          <p:spPr>
            <a:xfrm>
              <a:off x="4111054" y="3906816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وَبَعْدَ</a:t>
              </a:r>
              <a:endParaRPr lang="fr-FR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6323F5E2-8DD4-3EAA-DF34-9ED45C0E24E9}"/>
                </a:ext>
              </a:extLst>
            </p:cNvPr>
            <p:cNvSpPr/>
            <p:nvPr/>
          </p:nvSpPr>
          <p:spPr>
            <a:xfrm>
              <a:off x="1850319" y="3906817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آخَرينَ</a:t>
              </a:r>
              <a:endParaRPr lang="f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83D8C013-B944-E2C9-36A5-E37B5E8B71D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C6B3C3D3-8609-072F-C218-23C95742B78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44" name="Rectangle : coins arrondis 43">
                <a:extLst>
                  <a:ext uri="{FF2B5EF4-FFF2-40B4-BE49-F238E27FC236}">
                    <a16:creationId xmlns:a16="http://schemas.microsoft.com/office/drawing/2014/main" id="{B624C4E6-74AB-8406-04C6-239D5B178FA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6D6A55E4-F3E7-8BF0-DB09-480EDA6DFFE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8285DA85-C511-BDE6-20A4-07487DFDEB8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7EB1536D-1052-AD1F-0090-82C09221A52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5AADBD34-FF0D-18CA-52F9-DDE0F862B72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B1891F97-0CB1-0EC7-CE66-01EEB34C775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3170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052498-6AC8-F09A-FC38-D3DDF1139F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907C5A-F5EA-F498-9349-5FBE14E74B6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031B3D9-F38F-9739-1233-4637FCDC888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4B0C3D-322D-CFDC-D515-845D0A38F91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04712C-1B2A-C767-564B-F86D1D9E9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A488B-0920-7090-D85C-32B70E37D772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أشير وأنتم تقرؤون.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5F43EEE-89DB-AD4C-7A90-F5C99227B36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B269E0F-2809-EA44-9F55-A859950976F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EB1E6B44-CB0A-2B39-38CC-40F84A5E8C5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BD986C3A-A779-4BEB-4887-D879D8135EB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CD36F6E-D37B-5093-1C97-DCB9B08E1D1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F9D87E9-D9E1-A924-9267-BEC2B963A3A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6AC5B18-B716-6F89-9F51-53EF870261D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38362ED-3EC2-79AA-7993-3D55098026C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6DA457F-F4CD-6EB5-FA2C-4B55682303B6}"/>
              </a:ext>
            </a:extLst>
          </p:cNvPr>
          <p:cNvGrpSpPr/>
          <p:nvPr/>
        </p:nvGrpSpPr>
        <p:grpSpPr>
          <a:xfrm>
            <a:off x="1850319" y="2592739"/>
            <a:ext cx="5809496" cy="2481424"/>
            <a:chOff x="1850319" y="2323014"/>
            <a:chExt cx="5809496" cy="2481424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02967F0-AAE4-C789-AC40-CE1D0056EA70}"/>
                </a:ext>
              </a:extLst>
            </p:cNvPr>
            <p:cNvSpPr/>
            <p:nvPr/>
          </p:nvSpPr>
          <p:spPr>
            <a:xfrm>
              <a:off x="6371789" y="2337192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وَهُمْ</a:t>
              </a:r>
              <a:endParaRPr lang="fr-MA" dirty="0"/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D96C5E33-122E-FB90-044E-08F269A4C8E6}"/>
                </a:ext>
              </a:extLst>
            </p:cNvPr>
            <p:cNvSpPr/>
            <p:nvPr/>
          </p:nvSpPr>
          <p:spPr>
            <a:xfrm>
              <a:off x="4111054" y="2324573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بَيْنَ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B941111D-CB11-8F5C-7AEC-F6FEAC83CB72}"/>
                </a:ext>
              </a:extLst>
            </p:cNvPr>
            <p:cNvSpPr/>
            <p:nvPr/>
          </p:nvSpPr>
          <p:spPr>
            <a:xfrm>
              <a:off x="1850319" y="2323014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إِلَيْهِمْ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717D19AE-0CBB-B169-AF13-C53466030435}"/>
                </a:ext>
              </a:extLst>
            </p:cNvPr>
            <p:cNvSpPr/>
            <p:nvPr/>
          </p:nvSpPr>
          <p:spPr>
            <a:xfrm>
              <a:off x="6371789" y="3900706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وَقَدْ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0FB62967-4B34-3B7C-5D0D-200FFDF375C5}"/>
                </a:ext>
              </a:extLst>
            </p:cNvPr>
            <p:cNvSpPr/>
            <p:nvPr/>
          </p:nvSpPr>
          <p:spPr>
            <a:xfrm>
              <a:off x="4111054" y="3906816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وَبَعْدَ</a:t>
              </a:r>
              <a:endParaRPr lang="fr-FR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16C84D1-2AF5-7744-ED74-0C08C4EB095F}"/>
                </a:ext>
              </a:extLst>
            </p:cNvPr>
            <p:cNvSpPr/>
            <p:nvPr/>
          </p:nvSpPr>
          <p:spPr>
            <a:xfrm>
              <a:off x="1850319" y="3906817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آخَرينَ</a:t>
              </a:r>
              <a:endParaRPr lang="f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73AAF-82DF-B020-F7B3-30F96840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968A34A-4830-D17E-6B04-A7366CFFCBD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E0B356C-B47C-C30C-7746-85CF01E477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B08E01D-9BC1-3B97-9D64-B57C3A3F913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89C5382-0724-4556-AA94-64F926E0ABC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EDD7411-4232-FAB7-54A5-E154A4C753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62E9E65-BCD9-8FED-2A95-552285670534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EG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الكلمات قبل أن تختفي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400060-F724-4A9F-5785-517DB554ACA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5BEA287-FC57-7D62-08F7-95B12F2FCD5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02E8229-EFA5-A770-F21B-C9C6A567B41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652BB9F-3F85-A962-795C-A1ED2018D3F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0173C69-9C9A-6FA9-2C50-09A04652FF4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0BCDFD8-1CAD-C1CF-8EE4-1BC8365E87A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E54AA4C-2559-8827-8220-1B56C01B27A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8D76DCF-1BDB-5A52-7CD6-45D9148387E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4EC144C-79A5-BCA4-0F8E-0D56F993DD6B}"/>
              </a:ext>
            </a:extLst>
          </p:cNvPr>
          <p:cNvSpPr/>
          <p:nvPr/>
        </p:nvSpPr>
        <p:spPr>
          <a:xfrm>
            <a:off x="6371789" y="2606917"/>
            <a:ext cx="1288026" cy="89762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altLang="fr-FR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وَهُمْ</a:t>
            </a:r>
            <a:endParaRPr lang="fr-MA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128847A-4ABA-55B6-5478-D36A9908D068}"/>
              </a:ext>
            </a:extLst>
          </p:cNvPr>
          <p:cNvSpPr/>
          <p:nvPr/>
        </p:nvSpPr>
        <p:spPr>
          <a:xfrm>
            <a:off x="4111054" y="2594298"/>
            <a:ext cx="1288026" cy="89762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بَيْنَ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0007B42-E106-EA65-CF94-77E947E15118}"/>
              </a:ext>
            </a:extLst>
          </p:cNvPr>
          <p:cNvSpPr/>
          <p:nvPr/>
        </p:nvSpPr>
        <p:spPr>
          <a:xfrm>
            <a:off x="1850319" y="2592739"/>
            <a:ext cx="1288026" cy="89762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altLang="fr-FR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إِلَيْهِمْ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7E79D3A0-F9B3-EA4D-900E-5C2239FB552C}"/>
              </a:ext>
            </a:extLst>
          </p:cNvPr>
          <p:cNvSpPr/>
          <p:nvPr/>
        </p:nvSpPr>
        <p:spPr>
          <a:xfrm>
            <a:off x="6371789" y="4170431"/>
            <a:ext cx="1288026" cy="89762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وَقَدْ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B78C4F14-61FD-ADC8-18BD-7621EAE70BBB}"/>
              </a:ext>
            </a:extLst>
          </p:cNvPr>
          <p:cNvSpPr/>
          <p:nvPr/>
        </p:nvSpPr>
        <p:spPr>
          <a:xfrm>
            <a:off x="4111054" y="4176541"/>
            <a:ext cx="1288026" cy="89762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وَبَعْدَ</a:t>
            </a:r>
            <a:endParaRPr lang="fr-FR" altLang="fr-FR" sz="5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07FC8AF-2106-A836-E13F-CBECF67CA1B2}"/>
              </a:ext>
            </a:extLst>
          </p:cNvPr>
          <p:cNvSpPr/>
          <p:nvPr/>
        </p:nvSpPr>
        <p:spPr>
          <a:xfrm>
            <a:off x="1850319" y="4176542"/>
            <a:ext cx="1288026" cy="89762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آخَرينَ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5863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34E40-6F07-4FB8-FDCD-C594F0BAD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A9B2E7B-EA45-DF43-D219-37DEE63BC3A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8423ADB-5ACA-63A6-129C-42BC2496513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EADA98-F61D-DDD1-9B0F-436AAA80B49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3692F06-F0E5-6E40-8359-818343BC53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F30489-7F61-4C54-FC92-88B28D4B96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1C45F80-BD71-1469-E92F-6AD607A105A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1851F64-802F-E570-0B2B-E18E9C50523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B83CC80-5DE7-42C7-8AA0-72D01B43BAE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D65E8A3-EFCF-C190-A92C-E0E9A444E0B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58D9396-449C-58A0-9A25-3BFD88722FA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54BBF83-15D3-4CB1-7C80-72284C63A20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9D82A4F-BDEF-A189-5BCC-4C8933E4E1C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5CE0DF6-E089-5F73-A217-1E4B34B4D18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024E85D-40E4-F9EB-130C-FD751ED97B7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F2D3CE95-6386-E867-7E4B-DFB526ABC9D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AEB0043-4CA8-A834-D7F0-4C39EF6DA75F}"/>
              </a:ext>
            </a:extLst>
          </p:cNvPr>
          <p:cNvGrpSpPr/>
          <p:nvPr/>
        </p:nvGrpSpPr>
        <p:grpSpPr>
          <a:xfrm>
            <a:off x="1850319" y="2592739"/>
            <a:ext cx="5809496" cy="2481424"/>
            <a:chOff x="1850319" y="2323014"/>
            <a:chExt cx="5809496" cy="2481424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FC0F92E-3E7F-4F7C-A5D1-62E8D33BD395}"/>
                </a:ext>
              </a:extLst>
            </p:cNvPr>
            <p:cNvSpPr/>
            <p:nvPr/>
          </p:nvSpPr>
          <p:spPr>
            <a:xfrm>
              <a:off x="6371789" y="2337192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وَهُمْ</a:t>
              </a:r>
              <a:endParaRPr lang="fr-MA" dirty="0"/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E8E2B6FE-059C-E94B-205E-7B46744AB729}"/>
                </a:ext>
              </a:extLst>
            </p:cNvPr>
            <p:cNvSpPr/>
            <p:nvPr/>
          </p:nvSpPr>
          <p:spPr>
            <a:xfrm>
              <a:off x="4111054" y="2324573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بَيْنَ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DBA5057C-2956-FA7D-7DC1-D120B60B922C}"/>
                </a:ext>
              </a:extLst>
            </p:cNvPr>
            <p:cNvSpPr/>
            <p:nvPr/>
          </p:nvSpPr>
          <p:spPr>
            <a:xfrm>
              <a:off x="1850319" y="2323014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إِلَيْهِمْ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3FE1ABE4-279C-7A70-A25A-2EA7A70FE43A}"/>
                </a:ext>
              </a:extLst>
            </p:cNvPr>
            <p:cNvSpPr/>
            <p:nvPr/>
          </p:nvSpPr>
          <p:spPr>
            <a:xfrm>
              <a:off x="6371789" y="3900706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وَقَدْ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18F660A-D7C8-5008-96DD-291B420B9B2C}"/>
                </a:ext>
              </a:extLst>
            </p:cNvPr>
            <p:cNvSpPr/>
            <p:nvPr/>
          </p:nvSpPr>
          <p:spPr>
            <a:xfrm>
              <a:off x="4111054" y="3906816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وَبَعْدَ</a:t>
              </a:r>
              <a:endParaRPr lang="fr-FR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7B92FBC-6E65-656A-3BCE-B87E324DF693}"/>
                </a:ext>
              </a:extLst>
            </p:cNvPr>
            <p:cNvSpPr/>
            <p:nvPr/>
          </p:nvSpPr>
          <p:spPr>
            <a:xfrm>
              <a:off x="1850319" y="3906817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آخَرينَ</a:t>
              </a:r>
              <a:endParaRPr lang="f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8344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E1934-6272-D150-359F-7617095F6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25301A0-F080-E4E2-2278-4AF0A747F527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8BA3494E-4D15-1FCB-DFBA-3026B20C6E80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A7DEE9F-0712-BA4E-ACFA-3F1B3FC652B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D76C3C7A-AB06-AB57-8FFC-86BFBF4739BC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F18BB61F-872E-220B-8CBA-14E5B2D71099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08FD4FC2-E52B-F437-EF04-CDAA2BCE2ED1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AD87305-3167-4AB0-6E5E-932182A398A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5452A086-AC48-5342-B4F2-8C2A7019171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AD78C59-5735-BDA5-EBB4-6C2367B93842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CD9AEEC-1776-95F5-E7BD-273470EE01F6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B74C64F-4DBE-8FAB-C11E-6303960B3EA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E152E383-01DF-B343-9704-8B1A1F62119B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F7A0582B-D75B-CD36-C733-2C6E578BF027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1E803A09-3084-8F29-EA28-6DCF317E32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5CFA3DD-9921-CECA-3719-8FAEB0F502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AE06A4C-74B7-8950-A6C6-A3FC7CD5E93B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DA4F1AA5-2DEF-7EA1-D1CD-0020FAC94E1D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BB8C4233-EAE7-6B57-3AE2-F7CF75E7C5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5806739-7125-EFF0-DE44-54EF11C57C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AA062DB0-68AC-0C13-2D9E-358F00562DD5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A1DEC3F-33DB-5A0F-4751-5251C87A7F6B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9144A828-3B5A-C585-EA8A-D35597C843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865D705-4233-17A5-0687-7A987DD264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865DD1AD-EE31-1347-FFE5-0D0730F6C8B0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3E429F2-D968-D660-8656-2498C2AF4CA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FA476D0-3D10-F385-D562-727399426A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F563BBC3-DDF1-FFB5-94AB-4554E2470E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6FF5E4C4-A113-D1D6-F85A-45BE587E971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A84C0934-7514-01C3-B53F-4FAAC3B64E9A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0233E0A0-8F33-645A-62E3-B25ED90AF9E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EAE65926-BE45-B84F-A8FB-63CA992FC20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CC3F55E-88D3-C3E5-E436-6D109BC1006F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B1F1FCBF-5D3A-AF03-E92F-00FA174FCF0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7B09BC97-A459-E2E1-FF8C-EC062F6BCC55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8FB4319B-B27C-C053-F046-153F9C945D51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A543E8D8-B5C5-A63B-8013-3394BE621D9B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440378C0-A24A-1C80-AB63-EE127E6C09EB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6E9A5A9A-06E4-4417-E78A-7AC26C77F21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FD27DC6-25A1-3A72-277E-8DDE46527C0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2F2F9B20-B002-CA4F-A6BF-FA0DBD5475C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32602122-9AE5-0E5A-6FBC-54C503C092F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3CC0405-7442-5707-3D45-83F19F43DEB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4E72FFC-24A3-3E5A-4E88-EDA2FE103F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2C62278E-D3A5-642E-E83E-38C6018A602B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068B38B4-44DB-7FB8-0679-03D6F7954E04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94D69FC6-D609-5A86-32E1-57407C6C4A00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13995B73-BC20-9F3F-81E8-BB376CC90417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FB093FE5-9425-7D01-38BE-5A84E9ABFD01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D8803E58-6478-8717-3C83-3D68E2C5CBF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09354F43-3ED6-F772-A158-56CC99EA987E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BC4D5AD1-C8F6-BE9D-B2AB-B2FC1C9A78BA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D95AEE75-F8E7-236C-CBC5-75DDEA9C6AF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BCDE6E63-1E14-B6D2-B635-B71170741D2B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5A48059-80C9-404B-BE0A-3A54DF8DCB51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5521AA1-EA3F-AB7F-FA78-E4C74F8DEF80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1322DECA-9893-D12E-E525-A85D3A593B3B}"/>
              </a:ext>
            </a:extLst>
          </p:cNvPr>
          <p:cNvGrpSpPr/>
          <p:nvPr/>
        </p:nvGrpSpPr>
        <p:grpSpPr>
          <a:xfrm>
            <a:off x="450877" y="1809265"/>
            <a:ext cx="8205375" cy="2797761"/>
            <a:chOff x="450877" y="1809265"/>
            <a:chExt cx="8205375" cy="2797761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06E1248D-CE12-1C23-4D1F-A73538B1181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اعتيادي3/3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3B47C2D-5D39-10A9-AC15-75B47D3E6FDE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«ماما»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C80F3B02-DC3B-AEEA-F576-C7554214F34F}"/>
                </a:ext>
              </a:extLst>
            </p:cNvPr>
            <p:cNvSpPr txBox="1"/>
            <p:nvPr/>
          </p:nvSpPr>
          <p:spPr>
            <a:xfrm>
              <a:off x="450877" y="3837585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كلمات بصرية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E270B41-1953-6A85-DE98-FDF40569B054}"/>
              </a:ext>
            </a:extLst>
          </p:cNvPr>
          <p:cNvSpPr txBox="1"/>
          <p:nvPr/>
        </p:nvSpPr>
        <p:spPr>
          <a:xfrm>
            <a:off x="469313" y="4426065"/>
            <a:ext cx="81685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على الألواح</a:t>
            </a:r>
          </a:p>
        </p:txBody>
      </p:sp>
    </p:spTree>
    <p:extLst>
      <p:ext uri="{BB962C8B-B14F-4D97-AF65-F5344CB8AC3E}">
        <p14:creationId xmlns:p14="http://schemas.microsoft.com/office/powerpoint/2010/main" val="14940856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E65237C-8CEF-290D-0A9A-ECACC828C29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131A67-EA41-DAA9-9348-7AD86C9F5F3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A3922A-32E0-D299-F92F-10B8118D40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51E002B-435E-869D-3CAB-841FFABB7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C127D4-C0C4-5368-8D99-F0E132C62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E0819A-32E7-0DBD-B37B-EBC0EDA37C9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B9806A7C-D33E-A340-9479-2E3F4D05F8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562566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B5CB33-584A-FD65-79E4-E12A52A0F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445565"/>
            <a:ext cx="872284" cy="7659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57587F-FD99-96AB-E404-81E252FCA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661221"/>
            <a:ext cx="498247" cy="550253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661A8D9-0566-3BCC-6AE5-CD7F0139FE7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F3662EDC-F920-9448-EC89-938D575F6E3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0761979-47DE-3084-99E8-1CD9ACDB767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B5A485E-0324-4AE5-DD68-6A8219EC351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A4ACE6E-8CD5-C5F0-F5A9-0701F2846F6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F08BAD4C-0A9A-0DFB-036B-1739201FB58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EA60FD0-12C5-DC67-C4C6-941718678FC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90B2394-78A9-B003-733D-30E99D73032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BF1A4744-C125-5176-F698-122561BEBC8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52439" y="41504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من يقرأ 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ينبه الأستاذ إلى اقتران لام الـ بالسكون عند نطقها، وعدمه عندما لا تنطق.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0B0512-4324-ED9E-EE16-25A605B0494D}"/>
              </a:ext>
            </a:extLst>
          </p:cNvPr>
          <p:cNvSpPr txBox="1"/>
          <p:nvPr/>
        </p:nvSpPr>
        <p:spPr>
          <a:xfrm>
            <a:off x="4788639" y="1789210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اَلْفَواكِهُ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4762" y="4279860"/>
            <a:ext cx="2268503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اَلشَّريطُ</a:t>
            </a:r>
            <a:endParaRPr lang="fr-FR" altLang="fr-FR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63DF34D-1D5B-EC87-8270-DCD2BC94A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203" y="1869873"/>
            <a:ext cx="290075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اَلْجافَّةُ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91AFBE5-7FC4-D3AA-EE17-6B5417323AD2}"/>
              </a:ext>
            </a:extLst>
          </p:cNvPr>
          <p:cNvSpPr txBox="1"/>
          <p:nvPr/>
        </p:nvSpPr>
        <p:spPr>
          <a:xfrm>
            <a:off x="1258264" y="4279860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اَلتَّلْفَزِيُّ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A3349FA-10E6-B496-F09C-915F815C337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FD55799-CF96-AF5F-2498-090BD1D35E2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3771B8B5-2CCD-A1AF-D918-0F446143183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79BD3F79-AB53-E114-4DEE-B358C53762B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34CA977-F15E-6421-5A5A-06DAA6DB1B4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2115EC4-87C2-467D-5425-77A50C719C9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7BAFF09-DD25-6F62-B15F-91A9A68C94C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BFA23A4-CC1E-BF97-DED1-A063567D6EC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07B1E5F-1AB4-C605-D2A1-C1870EB6DBD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6F67AE-0EC8-E30C-9480-72F597BE2DA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2B4273-E381-0598-C6C2-BAB11AFC9A7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8D2F5D-0106-5AAB-E607-0304D3D3C4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BB0A108-8B83-16A1-91E8-1D97FDC45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ACCA6D4-C185-519C-2397-E45779FE362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4A35BAA6-41EC-75FB-ED5A-9D219887C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5138" y="2948594"/>
            <a:ext cx="3333656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اَلْفَواكِهُ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54E3CE1-2D60-1CEF-5D73-6144E9F6318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B49A55F-EC9E-BCD2-8B48-B0D8D6C410F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50344957-B07A-7A6F-A4C8-7928767623B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10454FE-2D75-096F-CE2D-4BE62611A1D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24DA046-AB72-42DF-D323-BE4767011EF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8969167-BDF8-57E1-BD11-11975D33C49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0636318-5B54-A0D8-37B6-604BA47CA4D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578334F-51F3-0E05-35EF-7229A8437CB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F9BFDE8-7189-9322-80CE-9FDFFE58239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8925DD-1536-B459-FE97-C444D7837F7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52E2A6A-3242-75E8-43C8-55AF2138E5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D15C7DA-0467-7C62-A8A3-288603A0B04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0FE951E-CF04-E7DB-FB5A-E5858C6B82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969477-6CFA-304A-299D-D5C4FB19F63C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59BB8C7-8595-70CE-2C92-5C4B70EADF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73133D16-F133-7002-CEA4-ADCA8DDDCAD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BFF3838-56D1-EE77-D0C2-5BF7336D6DA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17C3A01-9834-8574-3C1A-1B4B9E68B79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8D2D291-7C5C-CDDA-35DD-0BA7C9E12F4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06F8083-CC33-2678-B368-FD497B3FA76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6ABB95F-5A99-0C2A-11C6-5F8A1603CEC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A9D38318-8472-AB06-F1A8-CE8D454AF7A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99EC5A2-FFC6-5A58-6C6C-C86AA9A3862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2477-0104-A101-2A4F-C21589FA2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E179B8-C103-82FF-A641-6A5AE221260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22F658-EB8F-2179-606E-F6DEAF3756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869C28-8879-AC41-D84B-B1583A6E38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85DB67B-5908-C499-FBF5-D41D40BD73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4E415B-D577-7F9E-CF09-94BBA2CFB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9ED292-8358-A301-1F6A-8BC8391A343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E90A6D-D899-40D2-A4CD-CD96DEA118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83B0D5C-3B2E-5E98-87AE-1A42A12D824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B6BB687-133E-F5C9-51B4-F6BA356E117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7FD48E6-ABFE-0BE3-A6AD-A54FA6A4366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240F3CB-709A-CA76-833F-084D08A517B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58F5489-5B03-6A56-D5F5-4724F100393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55389F3-95D7-36DE-A483-34C5C3DF95B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C067986-23C6-4562-A508-3827DD35326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8D35906-8BD5-96BA-EFEC-BE0849993AD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71312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B91C176-5887-CA5E-F48F-46CEECD8D73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0B92A8B-EF83-0DA8-8431-7A13976E7F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2DD0AC1-DA2A-F9A8-EC0C-83C707E6DD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8B798A-1325-2017-9227-1806DAB40B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A23028-7841-F7EF-A27F-EC38D4AD8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E5B05C-9E6C-0A2E-363D-3429CCCAA0E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A4A18E2-0D63-247D-55BB-A219E61619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8998" y="3010149"/>
            <a:ext cx="2268503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اَلْفَواكِهُ</a:t>
            </a:r>
            <a:endParaRPr lang="fr-FR" altLang="fr-FR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49A1B68-45F2-61FF-C8D1-2F1477FB87B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13926EA-BEF4-741F-2E79-B7DCBE17DBE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4F2F356-FAA1-A531-FF77-BCF549518B2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B86A269-9EFC-54B0-6C21-1D8419C67CE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0E96C75-049B-0999-AA45-4AEB063976A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D9B37AF-5A6F-2486-AA96-48D1909A33A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6D2BEDE-2C7B-CF7D-94C9-4A840FEDD79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C13B897-6D74-1F98-B4B6-7A834B6422E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670322A-2733-81DC-52C0-09F72F539E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93902E-BCCB-CC85-8620-DBF5172075D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B552D33-AB95-1582-A829-451259514CD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A1ED0BB-C3A1-4877-006E-C7E7700FF11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CC33006-AE27-DEB0-7B5D-DCDDA3D37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DF52AF-4B5C-D722-C069-C50AA641BDE9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انتبهوا إلى أن لام ال تشكل وتنطق 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087D0931-CCBD-BD1B-CDBE-EAC204A9E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0733" y="3061722"/>
            <a:ext cx="3822534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اَلْجافَّةُ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7A6ED10-C4A3-2052-5817-F362D5A8620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27A160D-25D0-B82F-0098-4E03AD38524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30E5D4E9-389B-4F66-7B4E-0A24D19AECE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3781D1F-1C97-8B0C-9B11-7B905CA64B2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7BE1249-24D9-4235-360D-01196B32E3E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AE3C59C-EC7E-0467-AE8E-858021C157B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3C838FF-C456-8E89-0641-556EFBBD11B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6C35DBE-E194-C229-A8BD-4029BFDA6DC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8A61854-863C-A90C-E7EC-574E76954BC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9FEB821-3091-D015-8D4B-B84D1B324F7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9B5EB22-42BD-D84D-2540-A7E5AA3E643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6E04A97-A186-95F1-908D-ABCF5744C93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347FFC-40FD-9C79-D69E-84C454BAE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93535C-44EB-6077-F4E7-67A4F1D1A7D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55FE48C-23C6-FF71-0BD8-69A645A6D6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9EB035-3C07-8FD8-3CF8-F8C4A9C1E3C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23FC181-E215-EC5E-52C7-E3DE7A31694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8233FDB-6A77-D586-2832-5B004A936E0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A63D937-43B1-E0CC-1FE5-99BF72FE7DA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158F5D5-E375-7C47-50D5-5BF0305551D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B7C8B67-6190-9B74-6484-65543144349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E5E4625-ED05-3C70-B849-0E59A3D48B4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2B75C09-7A92-9015-C81E-51CA83C846F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3EF09-D161-E085-E22D-07A804C51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BDE0B44-9DA4-4E2B-9594-BBFD9DB11A2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21D70B0-61AD-9390-16B2-D3872E4D986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3CD149-6E54-6101-B60D-0F4F87D2748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FDC31FA-0982-61F9-39E0-916CF2CD848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1D09426-B39B-E7F3-15A5-286E3D9B2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F14FBF-5DAD-8F2C-5471-36051A89F1F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2ED264-B697-5580-4F63-C73FC77AC0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03F3FBF-9114-AA3A-4F34-25FAB7A55FB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978FB43-586A-6EE8-229A-6024D11B3A1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F72D370B-EB98-A9AA-1CEF-66CAA945561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DD18DEA-D264-95FE-1ADB-36C183E4BC2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E534E22-CF8E-11DB-5886-8CE89BA3034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C59E7B8-8A6B-924C-4871-C17F478EDF9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A448EDD-9B67-62FC-796B-20EE9B1C57F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EF6B6B2-9F27-C335-1BC4-CA3830AA7E2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8507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546546B-7A56-905F-7494-C21C9576B2A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C03667-A59C-5332-C677-18D2F83BF9A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58C5ECE-6246-9DB2-BA20-B834057C71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476DE9-4354-2BEA-AD70-1C684700F81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044A3B7-9504-339E-F865-E9F7A085C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5FDC1A-AB20-1B32-1AC1-BCAD402B291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656BE10-6DDF-5ECB-4F63-C498B2DFA2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30038" y="1846020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3420" y="2731798"/>
            <a:ext cx="2790843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اَلْجافَّةُ</a:t>
            </a: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1AE31EC-0E85-140C-D322-83758CA9FAB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EEE5278-E3D9-8461-4858-EAC9E93E403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1C66531-AEBA-B0F0-2A29-D07D59681DC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3919EC4-5597-95A1-87BB-3274950AC6A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36E2083-7312-351D-BA83-C789B3B2E12F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0B99F1C-1536-5BE3-BB00-6CE0274A52A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23C3C4A-F6F7-6CDE-67BA-B076CB23DC4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523E47E-AF15-CEBA-8A2A-6299C1907690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D104E24-B7BF-2FA0-0CCC-E4B28AA461F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AD62C3-4C67-8F35-8A11-CE2E8657F9F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4C779DA-38A4-5D6F-39B2-A2547AE4EDD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0F42EA8-41A6-0CE2-C7D6-53D03568DC8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CD22339-6E66-E916-9E4D-A81E479B7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254854-084E-4456-BF7C-5975D822878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انتبهوا إلى أن لام ال  لا تشكل ولا تنطق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592A46E6-5FD0-BA28-ECBA-E1DD51F48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6189" y="2948594"/>
            <a:ext cx="3117756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اَلشَّريطُ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8BD2F10-D3D8-CB2E-9CF4-F716CA645EC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B1DB745-46AF-4A79-4AB9-C817A12E324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8E1BDFF9-808B-174F-9223-983370C73FD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C9B5EF7-D46A-3623-077A-BC65CAE444F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ED6A09E-8A6D-9A83-8D74-495F59B3FD3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242CE29-A4FD-9370-B625-60E5E4C3814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1F781F2-5D2C-8D0A-B3BC-C172230DC8F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456D9A2-B8F9-CB81-9ED6-D118664DCB2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C83A5E4-97DB-F590-BB06-A386EDA723E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A83DF25-3251-DA7D-CC13-4AE1F38694A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B69F7C-7173-F1B6-B710-E9852E75B78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1446AB5-7317-D1AA-C409-BC3D58CFC67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4F145C-D760-6C36-D0B5-AA4D2913F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5F8D5F2-77F4-C79A-5048-DAEE4D5A68D5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74D57AB2-5426-5185-E252-CF231E8E09E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B1B0B42-3CAF-1FCF-767D-92F414B03A9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382DA32-D78F-1C7E-5989-5ED749AC90F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D8A9A88-C3E5-067A-0A21-AA80C0434F8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73BA5FA-BEFD-C7F8-6CEC-7804FDF63FD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CDE4445-66BB-BE5F-5C57-F2A15D3F0FBD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46C502C-553C-7C49-4616-4DAB85AF30C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FC204E2-EF19-3CFE-4647-71D49C9B6B5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C542153-44C5-941D-F542-AF5B19535C1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13F0B-3713-71B5-FAFD-8B9D6A798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F405B9C-FBA8-625D-C27E-C14FC4FF485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1787912-2816-6740-E5CC-E4C1B6FEE59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092901-5C23-C16E-6EA9-07788D0A6E0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F59C97D-EB8C-6D55-54F0-B98E4933928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A8AF716-94DB-2220-6EC3-9A796B0BE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6BB0FD-262E-2511-49DF-2DA4C6AD0BBC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699CD54-67BC-FD8A-C02C-D432FC6CB6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5937C03-900E-F2AC-0388-F17235BC96B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CE59104-7146-357C-B9FA-66516C93691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574475DB-5F2F-2D2D-E5FF-14F85A77537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EF0C253-7E1D-CFAC-07DE-3927F3AB287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A3ECDFB-732F-47C7-1878-C69C6B7F27F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0CD6BAF-36F5-D6EB-FFDC-C845CD4F215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CD59243-06C4-AB9F-2D79-210CED68E66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657388A-0DAC-E957-84DF-E2A854BEBDF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985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CA977AE-6A78-5422-C6DD-84BC355C3C9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CD29C24-69A1-58B7-7B9F-35923BAB1FD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2E7091-B623-00C0-3706-1A71CBB45CC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4FCB483-69FA-A3B3-1C3C-2A6C596D133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9B2617-CD63-61A0-D18D-34E890B09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DB47435-8191-6F08-ABBF-0E260E1A566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2719022A-2B25-BF77-235F-7BAF9C6A76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13022" y="1665558"/>
            <a:ext cx="5300678" cy="389086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8375F4F1-7D6D-C1BB-266F-2637D6C3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8504" y="2802399"/>
            <a:ext cx="3144312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اَلشَّريطُ</a:t>
            </a:r>
            <a:endParaRPr lang="ar-MA" altLang="fr-FR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A1E829C-ABFA-0063-C250-77C702FCD5D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ECD6EA7-B945-0786-A3B2-DFBDAD29D7C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7A669D3-4D5A-54C5-A740-414DFC6A1CD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73DA6F8-038F-2A94-3BF1-1E9E80F7C0A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B68AC73-30F3-910F-102C-7EA2F1D920E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2A6CCEC-35F1-DF61-B0C0-DFF9125704F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327F38C-8532-E94D-1770-EE65D81C530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BEA98FA-3831-75AF-DC0F-9EC04E2857D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97998-581B-5307-E4F3-467589085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C348F5A-959F-33F8-7A82-990425605BD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2C41FB-F864-DF3B-9D50-2628CB90522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0722462-AF29-C158-EF88-83B86F91AE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6F95580-1B4B-2C0A-1E39-9E39347C9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954BA15-ED5E-A300-0D04-8AD1730E6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C595FD7-0511-0B26-6C3C-96EA05F710F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انتبهوا إلى أن لام ال لا  تشكل ولا تنطق 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82A7DCE1-2BBD-6930-5221-DCA7C78A0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4439" y="2948594"/>
            <a:ext cx="3181256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اَلتَّلْفَزِيُّ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CF5B47A-A676-F625-2D1F-716F014DA46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A879380-F123-EC15-0CAE-E9B00F4BBFE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5F93C315-44E3-A51D-AC21-25E6E110145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2B9B2A4-C468-2583-2756-66FEE0F8FA9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6B64BC3-EC8F-1B3D-5C8C-062188E2356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1DD7ED7-4E2C-C7E5-FD43-62DC53EA1AD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6BD2BCF-854C-B955-6FA7-F9647695218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348DD5D-CB74-6204-CA81-28E7322D878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31097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3078B-5972-5469-E453-5F11129A8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0A79987-D7C4-E78E-09C6-25961E17221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A1716A-8ACE-FA11-9C8D-D6F0363151B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CE3BE7-2EC5-4F4C-5312-BB9122117BA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4D3256A-6EB1-2D86-1B7D-FD30F5BB35F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FE30C53-8CE7-CAFE-629E-E9C2A771FF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61168E4-646E-9153-A74B-A0ED58CBD3A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33A72C79-218B-3438-68D1-03ADEC5A9B9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0C01C79-70D6-62AF-D7FC-A463494110B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CDCC19F-ADE0-B313-F096-5157DC44482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CB6F8D3-BD3B-FA87-AD92-2636FBAE5B6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BA90F45-4700-5EDE-1457-3F67C244EA0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08EC9AE-FF0C-5304-6832-644C3AD1B8E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A944EFF-A5CE-574C-F78C-8E1535E6D12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040F703-3E71-62AA-8872-0BB1401BD84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A4E3894-FE7F-49BD-8048-2975B6883F1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88057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6CB44-9B6F-9E09-3484-D3859EA3A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905394B-A5BF-7DDD-CE83-98E280F578B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0CD7458-94A5-DA28-C91E-641D596992A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D70D60-431E-C256-E98B-5538EDC85B1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8A5508-7165-84C0-0F0A-ABA8DBAC30F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71A18C5-1FA7-37BD-445B-15A3AB8F0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6A3CD73-6E8A-1631-BF5E-6613274F358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8B0F91-9C96-5B33-CA9F-E6A3691300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F39DDA0-3B33-0391-E04D-23087D9054C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739C8FC-D85A-98D7-58D8-5980A66F907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8A85856-84AC-1DC3-594A-FE9070A702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78C822C-D327-D4A9-2699-69092A99D06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3C529B3-0BF0-9684-9894-C3B57FA99A3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6441AAD-6EDB-D0AA-FF4C-883F12A4497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647B833-AB5E-3BFD-27FF-EE3E0DE30B7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C9BFB4F-C7E2-700E-FE11-627E93CFE8C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55313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DE815-EB44-8CBE-5C8F-0EAFAEA5F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1CCDFA9-E96D-35FA-BCD0-9E00E9EE5C6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67D2A7-3E13-70A8-2DD2-37F7056A27A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ACF7D01-6122-DD26-2A81-06543C78ABA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6DBBB62-53B7-88F3-BE69-79349768D77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C39F2EA-930A-40FD-BD25-9319EBBF6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4AD5DF3-2FC7-9326-CC76-FDA49B7C5A8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C8AFF3F-28AC-8165-22EC-542F376B1D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4426" y="1655852"/>
            <a:ext cx="5599142" cy="410994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9C1E1E69-0260-DE96-CCE8-A24187AAC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840" y="2724960"/>
            <a:ext cx="3432950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اَلتَّلْفَزِيُّ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1D9F1AE-8E48-F688-F8EC-F5B9023F333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84EFCDB-0D76-9ED7-EC4B-578D5CF2825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D5B1A27-C10D-D0A4-8BB7-5FA10736DAF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0450652-1922-ED46-5F88-7A45FD05DDB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40CF096-C6DF-7E3A-A5F7-7922A6CA502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4F0476C-C1E6-74AF-EE1E-D34C5F4D352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B8A4EA3-DD73-8306-668B-718E38BCDF9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22CE176-A49C-F3D9-575D-F48D9B2FBF3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7740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235603" y="285836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من يقرأ الكلمات؟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3797721-8EF9-C4C0-281C-7C1BEEA14E5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63F3BA9-8EB6-A95B-58DE-3E151DE4222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7B93E86-97E6-1932-9A43-17FD2D7B0FF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AC322F8-5F32-4607-76C3-A0FF2EA061C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58DD180-B4F4-35BF-9C07-E421F999AD8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38BF358-9BFC-3408-31B1-D9C0B986837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F8699CC-7B1A-D4AE-D435-39ADA63E6EB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1494B8E-581E-1FD3-28A1-74935963D6D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C0BEA38-A42C-54EF-4C6B-01F50CF4432E}"/>
              </a:ext>
            </a:extLst>
          </p:cNvPr>
          <p:cNvSpPr txBox="1"/>
          <p:nvPr/>
        </p:nvSpPr>
        <p:spPr>
          <a:xfrm>
            <a:off x="1317310" y="2448320"/>
            <a:ext cx="63555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اَلْفَواكِهُ </a:t>
            </a:r>
            <a:r>
              <a:rPr lang="ar-MA" altLang="fr-FR" sz="8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altLang="fr-FR" sz="80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لْجافَّةُ</a:t>
            </a: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لَذيذَةٌ.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CA9819-0D46-5704-A9DE-7FDDD7584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7162" y="4622459"/>
            <a:ext cx="5815848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8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شَّريطُ </a:t>
            </a:r>
            <a:r>
              <a:rPr lang="ar-MA" altLang="fr-FR" sz="8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sz="8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80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تَّلْفَزِيُّ</a:t>
            </a:r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مُمْتِعٌ.</a:t>
            </a:r>
            <a:endParaRPr lang="fr-FR" altLang="fr-FR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ADCB5304-F574-D509-92AA-B445862440E8}"/>
              </a:ext>
            </a:extLst>
          </p:cNvPr>
          <p:cNvSpPr/>
          <p:nvPr/>
        </p:nvSpPr>
        <p:spPr>
          <a:xfrm flipH="1">
            <a:off x="4913699" y="2294978"/>
            <a:ext cx="565195" cy="452556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FE0B54D6-731C-42F2-A958-A17009CB3E82}"/>
              </a:ext>
            </a:extLst>
          </p:cNvPr>
          <p:cNvSpPr/>
          <p:nvPr/>
        </p:nvSpPr>
        <p:spPr>
          <a:xfrm flipH="1">
            <a:off x="4725571" y="4514463"/>
            <a:ext cx="850253" cy="452556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5CC28-87A3-F4F4-8E10-3A71133B2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3308F36-9AA0-44A4-81E7-29D398B9575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8A308-E720-5723-B316-28A0E779BA4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4B37B4B-B786-7C63-A81A-BAF95C38DB1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346B4AA3-3DCE-F659-1AC2-09D86A505910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2AE2BEB-12D9-0873-8A85-CA65F6EF73FA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4D20EB5-509F-AE21-7688-F45A5E31CBB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C80AF45-A4B2-29D4-05F4-30D2E98CEAC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169347-D0BE-EF1F-7336-4B533930DE36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32074751-F7E4-8446-5B1B-A6251E65EED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9FDDDBD-B339-4669-A428-19235FD5F5C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AB833ED-23B3-B9C9-97D2-E53CF3730D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3F6D5634-BBEB-EBD1-1811-727367A9B23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A904502-3097-8965-47D8-9C29F1CD12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7E2BC88-8D23-F9F9-4F6F-8B099990FA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219D733-4186-6B17-4404-DD933D14005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205A0EA-A16C-AD8D-9A5A-B180C975C02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1D0BDB8A-85B8-DAD6-5D1D-41068731A5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84773582-F8FE-60E8-377F-4D6D01887D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3309522-B717-3419-A070-9B9A9A32CEBD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205A417-C0D1-A369-E2CC-104457D0F39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7004B9D-80A3-FF61-4852-4C62C9F30B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161B1B4-D5B2-E325-7003-BE678EB1EA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8C42A84-6F8E-853E-5FD1-A453A7770927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05FF8459-434E-624E-B5E0-CAB903AB970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DCA3C27-15A0-9CF9-EB5A-1EDC21FECF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1C8784B-BDFB-6EB5-C292-3FBF2D6C7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05AF0843-AF19-FD73-A26F-92DBC749A8F8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FFE00D-0CE4-C059-D5B9-10DE56EE8B4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9231497-943D-4D66-95B7-3A2340EC9D0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00CAF650-DFD4-112D-3468-D06490EACBD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7C5E0237-CFA9-00FD-DD8F-F5FED620F106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9FDD658-FF20-9C14-364D-08A3645ECAF4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849D1C12-C109-D693-3DDD-BF135372364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65166E3-FEF3-9184-5703-5B7CAFDB0A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461C8AEB-8410-89DF-BFF4-3789A11222B4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9C7102A4-D55A-F797-2E03-2B42672E17CA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2E3C6BD0-AAED-A5D5-813D-338908DC595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6A9F21C-37CE-C410-30B0-E070BC36EE3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576E370A-0F53-5030-0072-D4F8B1AAEE8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E549AA7E-EB09-AEC9-0061-682AA2C9D863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3598E23-1D1F-7C6B-F275-3663EE7DA20F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55F5F610-A440-B918-A11D-86ECAC74BB8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3366FFEC-A7E8-B067-8F97-D89406D1565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B9AA5D3-5417-11E7-4F4A-F471FA05720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2B8CFF4-22B3-1253-B06D-93F2D384D7BB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CB84284E-78ED-2F3B-C811-33DA2422B62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1E82C3-1298-6146-72A2-9C61B60BD8A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D5C9810B-380A-1231-4FAB-C2F5222DF92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1D9FE18-CA49-740F-0DC2-C767BD856E48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ECC1938C-66E5-BDB5-E46E-5FB4CCD80EAC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E987943-D95B-D084-7D3A-BD9B78608BF5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B80FD4F-0B19-BDFF-7A47-E7D353B7643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EAABAEE-E35D-54E0-3C41-6D7EA4D0D91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C67F2BB-3AAC-980F-01C3-5FD9C6BE8343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5D67CEDB-83E1-9593-C519-562AF66CA56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C74BDC-00EE-7D41-308A-B1DC96672441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المعجم</a:t>
            </a:r>
          </a:p>
        </p:txBody>
      </p:sp>
    </p:spTree>
    <p:extLst>
      <p:ext uri="{BB962C8B-B14F-4D97-AF65-F5344CB8AC3E}">
        <p14:creationId xmlns:p14="http://schemas.microsoft.com/office/powerpoint/2010/main" val="4174249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DFF15-2697-89F8-0425-4D76248E1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32F02AB-7840-67C9-33DA-6ADF6BDB0E1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F6766C-18EA-9BB5-F0CE-5C23083127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17D8811-F50A-60F8-1FC9-0F7A8A70FBD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B2D3246-3AD4-FEF7-7D2E-A62D768E144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95D251-6DE6-D21F-7406-B8BC8D6F4B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CE7F4B-B360-B75D-43C6-E49B4F00EF68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على كلمات جديدة. لتكونوا قادرين على إنتاج جمل باستخدامها.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387DB8-095E-F790-F37B-181E076331E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B3B4633-CA1F-5DC4-371B-30F71A3E71E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F788000C-BDD9-3380-6CD9-A01AA397B1D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858AABF-6D39-EC92-A152-BDC6DD65D91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57F44503-0693-1E63-1E80-9D05D0772D4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1FCA24D9-BDE6-421A-56FB-0CAD39223FC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43D919AE-8136-FAA3-F952-B0F55A306F5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A998D48-9E4D-8738-5F76-1BDEA8D68B4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4FA01743-83B0-7148-CA85-F86C8164BB9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5C7D9D1F-3220-2992-F1D7-C11A70D1AD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2A404DB-A317-7EDC-0A0B-BC3B09170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791" y="1641222"/>
            <a:ext cx="2347435" cy="20057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0BE534-7A84-0A2D-1AFF-CE4183D87A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097" y="1634800"/>
            <a:ext cx="2347434" cy="2002825"/>
          </a:xfrm>
          <a:prstGeom prst="rect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60EDBF7-DCEF-8263-4949-8BFAFBCEE6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0" y="1683255"/>
            <a:ext cx="2324888" cy="20028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DCD03F4-27EC-6A07-EC27-0929867BD1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119" y="4051394"/>
            <a:ext cx="2469107" cy="208319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3D986E6-B44A-195E-028B-9481C41D7E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735" y="4108178"/>
            <a:ext cx="2347434" cy="202641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A67B06D-437D-240A-7B26-36229DF7FA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75" y="4131766"/>
            <a:ext cx="2282468" cy="200282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046AC6E4-80EC-51B7-1D26-E3C25396DC5C}"/>
              </a:ext>
            </a:extLst>
          </p:cNvPr>
          <p:cNvSpPr/>
          <p:nvPr/>
        </p:nvSpPr>
        <p:spPr>
          <a:xfrm>
            <a:off x="6213987" y="3293806"/>
            <a:ext cx="2210683" cy="2654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877CECD-C543-203B-3D68-AB9AC7259AED}"/>
              </a:ext>
            </a:extLst>
          </p:cNvPr>
          <p:cNvSpPr/>
          <p:nvPr/>
        </p:nvSpPr>
        <p:spPr>
          <a:xfrm>
            <a:off x="3413507" y="3282194"/>
            <a:ext cx="2210683" cy="299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8ABEF75-7F39-CE09-9202-2F94BE8ABAA0}"/>
              </a:ext>
            </a:extLst>
          </p:cNvPr>
          <p:cNvSpPr/>
          <p:nvPr/>
        </p:nvSpPr>
        <p:spPr>
          <a:xfrm>
            <a:off x="833535" y="3315910"/>
            <a:ext cx="2101939" cy="331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66B1906-04F8-DAFA-BC8F-5D5C26448555}"/>
              </a:ext>
            </a:extLst>
          </p:cNvPr>
          <p:cNvSpPr/>
          <p:nvPr/>
        </p:nvSpPr>
        <p:spPr>
          <a:xfrm>
            <a:off x="724791" y="5702711"/>
            <a:ext cx="2210683" cy="341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018B3CD-6243-C96D-EA94-3EDF19DCCC70}"/>
              </a:ext>
            </a:extLst>
          </p:cNvPr>
          <p:cNvSpPr/>
          <p:nvPr/>
        </p:nvSpPr>
        <p:spPr>
          <a:xfrm>
            <a:off x="3413507" y="5702711"/>
            <a:ext cx="2210683" cy="371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3DF45C0-08CE-E9C3-513E-F7EE0A58B35E}"/>
              </a:ext>
            </a:extLst>
          </p:cNvPr>
          <p:cNvSpPr/>
          <p:nvPr/>
        </p:nvSpPr>
        <p:spPr>
          <a:xfrm>
            <a:off x="6239015" y="5702711"/>
            <a:ext cx="2069243" cy="341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F61C22-ABB0-2364-F1EA-5A73B76F2079}"/>
              </a:ext>
            </a:extLst>
          </p:cNvPr>
          <p:cNvSpPr/>
          <p:nvPr/>
        </p:nvSpPr>
        <p:spPr>
          <a:xfrm>
            <a:off x="4408169" y="1747838"/>
            <a:ext cx="78106" cy="57150"/>
          </a:xfrm>
          <a:prstGeom prst="rect">
            <a:avLst/>
          </a:prstGeom>
          <a:solidFill>
            <a:srgbClr val="FAD7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44997780-EE68-861C-C50F-BFB3148A84B6}"/>
              </a:ext>
            </a:extLst>
          </p:cNvPr>
          <p:cNvCxnSpPr/>
          <p:nvPr/>
        </p:nvCxnSpPr>
        <p:spPr>
          <a:xfrm>
            <a:off x="4486275" y="1965253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6C30DD97-64BD-A446-E8D1-45109AA211D9}"/>
              </a:ext>
            </a:extLst>
          </p:cNvPr>
          <p:cNvCxnSpPr>
            <a:cxnSpLocks/>
          </p:cNvCxnSpPr>
          <p:nvPr/>
        </p:nvCxnSpPr>
        <p:spPr>
          <a:xfrm flipH="1">
            <a:off x="4419617" y="1979407"/>
            <a:ext cx="57116" cy="3511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82275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7209B-34DF-2641-3AF1-B19A40EEB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8425BAC-DF85-BDE1-60F4-D380EDAD0BB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954B439-FC65-9BA4-79E0-54887DD75FA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3EA02B-3C0A-0342-C252-DF93A13FDC9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9702B4D-86B0-E802-9FB6-B49B83995D3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4BCF57-DB47-6290-324E-90FC0F874F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C91ECB-BA4A-336D-C63C-92DBF29CCAEA}"/>
              </a:ext>
            </a:extLst>
          </p:cNvPr>
          <p:cNvSpPr txBox="1"/>
          <p:nvPr/>
        </p:nvSpPr>
        <p:spPr>
          <a:xfrm>
            <a:off x="344209" y="322755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نعتاد على أكل الكسكس كل جمعة.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أكملوا الجملة بما يناسب: أقوالنا – أفكارنا - عاداتنا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1C1F366-FAB9-D5B3-C142-F104CB4BBD4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1239A4D-6CF1-772F-1A98-ABEE7896672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B4A6D94-63C5-EA15-E0E4-B6BBF4A53C1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8EDA640-2656-03AA-A155-D72463C8D20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47968DA-5641-9156-3BC1-D39F80013F5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DA2F5EA-C044-37D6-2D6D-6B1C008FF7F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FACC30A-BC01-585C-F095-44090833E43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8DC8DB3-0F43-B765-3BB3-15F24621B4C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E7D876A-73E7-8B37-04B6-E0FB66DF3C8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A93381A9-E6A0-7C28-7DB8-07ADC048BEA5}"/>
              </a:ext>
            </a:extLst>
          </p:cNvPr>
          <p:cNvSpPr txBox="1"/>
          <p:nvPr/>
        </p:nvSpPr>
        <p:spPr>
          <a:xfrm>
            <a:off x="789137" y="5325758"/>
            <a:ext cx="7565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مِنْ .............. أَكْلُ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ﭐلْكُسْكُسِ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يَوْمَ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ﭐلْجُمُعَةِ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54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894539E-66D9-E9F7-FF77-2D8F6013BC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908" y="1166626"/>
            <a:ext cx="5926184" cy="398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448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40AE0-6DCD-505E-F6D9-EF42B97C7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8D05CFB-B790-982C-E657-27E2A129762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7ED0168-42E8-1D23-9F6A-ACF348A3EE1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90A5AF0-10B6-D686-8675-D2D1BD4E960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95A69FF-15CB-CB28-99F2-9A3FC8D754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B46D6EF-190C-0FA9-8F8D-470AD3BC8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B0DEC63-4C92-C077-DD28-179B41F601A2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8C3FCB-95D7-3799-CC11-13B5EA7F317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BD8A07B-282A-656C-0F19-B4F25B93F57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956FF74-C9CD-356E-E58B-12DB0370E72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5223F52-F9A2-DBFB-29FA-8CA10CACD61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F4039AC-907F-C693-AC62-EAAE3CE3BE0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337B3820-2E16-738F-9D14-94CA1D8BD82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D5F43F2-8FB1-F28D-525E-1522C4C2B25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6DCFC1F5-A7F1-0274-0D14-2F1775A74B2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0351C76-9D50-B2E8-BB95-34542B78BB8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E6D3B501-6943-F0A4-FAC5-FA10AB225FC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251BD3D-B4E0-F8E3-A31F-3851ECFFFB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8908" y="1166626"/>
            <a:ext cx="5926184" cy="398079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E1CFB88-A1F5-79C1-272A-7F482C798363}"/>
              </a:ext>
            </a:extLst>
          </p:cNvPr>
          <p:cNvSpPr txBox="1"/>
          <p:nvPr/>
        </p:nvSpPr>
        <p:spPr>
          <a:xfrm>
            <a:off x="789137" y="5325758"/>
            <a:ext cx="7565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مِنْ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عاداتِنا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أَكْلُ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ﭐلْكُسْكُسِ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يَوْمَ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ﭐلْجُمُعَةِ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54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96114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5B49A-A14F-4540-2135-281C1D889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09958FE-823E-F2E4-F259-10DCD7DD6AF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02C9D29-2988-CE5B-C71D-BFAB3FA1EAC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2C722B9-C5BE-600E-2824-177D6F94B20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217F830-3BCA-5ECD-552F-3930CA5D9D0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2E7E49-7648-27CA-80FB-435AB06438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CA67877-390C-BAA1-335D-0C7CC44B50C4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يعطينا جملة تبدأ ب: من عاداتنا؟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F94FDD-7DB5-1E73-FA9D-72178D94BC7C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47C0D4-B40B-7BE8-AC20-8578528A0EC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6DA7E9BE-DB72-4291-AA56-F0E42FC2606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9E6C82F-9C3F-DD5F-7D71-2759168B391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1B42703-BC74-3B00-8FD2-71E422A5E75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AEB755C-4AA8-3132-7552-C1950F1D6DC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9618BA1-2102-98DE-5952-0BDCD65A0A7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E0C4C5FB-C2C8-41C1-09D0-C93DCA0BEAD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55EA672-71D0-9D1E-1C2E-4B32EAE1A17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B6F2304F-F507-1279-94EF-59835865B26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2BBAD78-A4AA-A8E9-5A19-33FF56ABFA29}"/>
              </a:ext>
            </a:extLst>
          </p:cNvPr>
          <p:cNvSpPr txBox="1"/>
          <p:nvPr/>
        </p:nvSpPr>
        <p:spPr>
          <a:xfrm>
            <a:off x="729315" y="3370414"/>
            <a:ext cx="7565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مِنْ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عاداتِنا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....................................</a:t>
            </a:r>
            <a:endParaRPr lang="fr-MA" sz="54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30045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F24FA-92D9-760E-A5F1-E65EE054F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E95520C-AA75-4E88-3AA0-07AA9E23B6E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05FABB1-67AC-0B72-85AE-095E6D92DFE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D548D5B-91E6-D4FD-8A7E-53CC19F21DC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B3BF2DD-08EC-049B-76A7-2E67E35A4A0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D48B791-781B-84F1-5EC6-813CFBD51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9E3DAC6-5C22-BD69-8D9D-E0FE4991C19D}"/>
              </a:ext>
            </a:extLst>
          </p:cNvPr>
          <p:cNvSpPr txBox="1"/>
          <p:nvPr/>
        </p:nvSpPr>
        <p:spPr>
          <a:xfrm>
            <a:off x="362309" y="36919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 فرح ترتدي لباسا أمازيغيا.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عوضوا كلمة لباسا بكلمة أخرى مناسبة.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954D82-57D6-2376-5C89-7E7C81957B0D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67156B2-1443-8D91-FD8A-B8AE1DB3EBE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8B42B6B7-8A6F-2F70-4383-EC638A97733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9C380C8-FEDD-E21C-CA1A-A733BA3BD29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217F20D-F79B-3602-7546-57E0B4F67CF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3D00431-94EA-D496-4D42-B4C18E22065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CB85B7E-0447-9076-B818-EAB721E9149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3138B0A-7910-4484-E22F-BCF902F7485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79BB21D-B212-1C08-117B-CDEEDD9ADAC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3DCC51F0-175C-8E29-BE07-F51835D5E14A}"/>
              </a:ext>
            </a:extLst>
          </p:cNvPr>
          <p:cNvSpPr txBox="1"/>
          <p:nvPr/>
        </p:nvSpPr>
        <p:spPr>
          <a:xfrm>
            <a:off x="685362" y="5402072"/>
            <a:ext cx="6338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تَرْتَدي فَرَحُ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لِباساً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أَمازيغِياًّ.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957D552-EAE4-E846-0C32-AFD013489B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2064" y="1357866"/>
            <a:ext cx="5692209" cy="413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0381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9AFA0-8226-3FEA-E3B0-7EA9518B7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B9D10F6-3695-75AB-E60C-86336DD477B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95C363A-2A73-FB91-CC69-E266BE9B1022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976F079-F028-8EBA-EA37-087A56280F5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C72138-C949-198B-E0BE-94902F88E74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8586560-EFCF-53C3-5D11-1B378F988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1102443-F8A0-A9A5-0F45-2AF9280FADE7}"/>
              </a:ext>
            </a:extLst>
          </p:cNvPr>
          <p:cNvSpPr txBox="1"/>
          <p:nvPr/>
        </p:nvSpPr>
        <p:spPr>
          <a:xfrm>
            <a:off x="344209" y="419994"/>
            <a:ext cx="77786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الزي هو اللباس.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E03333-8827-F902-98F2-313576646C9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E8540ED-2994-35A1-DB9E-2A10706396F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52BB523-3838-A1C6-B849-D42165BDE41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01B0FDC-238B-EF70-F9B5-3FDD6266B16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D85C7CD-803D-0A23-6D0E-C053E11699F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C348824-759A-AF65-772D-B444E663DEB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0B20FAE5-DAC9-8759-DBBB-84836A3AC97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CEE1EB4A-89FF-4E4E-D668-1B7A8E17A6A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FF2B373-AA1D-E88F-F237-101841217C2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E8EC8FF7-3633-0367-36B1-BF01961929A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7E42184-4CF6-CC1C-FB5A-07514B88C7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6702" y="1329459"/>
            <a:ext cx="5278825" cy="383158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5174808-7713-A464-BF33-BF86DE27BBEC}"/>
              </a:ext>
            </a:extLst>
          </p:cNvPr>
          <p:cNvSpPr txBox="1"/>
          <p:nvPr/>
        </p:nvSpPr>
        <p:spPr>
          <a:xfrm>
            <a:off x="685362" y="5402072"/>
            <a:ext cx="6338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تَرْتَدي فَرَحُ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زِياًّ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أَمازيغِياًّ.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347061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BD846-4FD0-54D6-D64A-0B5357876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44D3C2C-5C6E-C2C6-6F0D-815C825694B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961D665-1ED3-BC78-B037-68172B3CB365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F8BCF9E-BC06-31E7-627E-D8C9B411B4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BCFF62C-BF6C-C7E5-B011-7A05A833883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1850DA3-3950-BC06-535F-CC2542774C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66D5C03-8AE8-C76F-BDC9-BF3C2AF0C31F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6ED8FB8-7DB7-BCD7-C099-4EF29BBCF37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796DA2C6-86EF-00AB-FA6C-07A4B42C3C2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61A9F8C-C988-3EEB-D3E7-F17C93F229B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5E691AC-4E80-8E08-C998-E9DBD687889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68355C8-735F-FA5E-8AEA-B84E2D9485F7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E7AE9824-635D-952A-2142-2ACAA1B6F01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1F06B0E-94E3-74FD-F5FC-6A027E94414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BBCC2EB-2649-1C96-4561-F52C92D4DD8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46F1A864-0DCF-BE14-F4D0-7EE9A789C04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8C06C20-7F6A-B9A4-02ED-C953EE1EA356}"/>
              </a:ext>
            </a:extLst>
          </p:cNvPr>
          <p:cNvSpPr txBox="1"/>
          <p:nvPr/>
        </p:nvSpPr>
        <p:spPr>
          <a:xfrm>
            <a:off x="882007" y="3522767"/>
            <a:ext cx="6338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اَلزِّيُّ </a:t>
            </a:r>
            <a:r>
              <a:rPr lang="ar-MA" sz="6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ﭐلْمَغْرِبِيُّ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D7C0692-0ED5-C89C-892F-D39F664F0B0D}"/>
              </a:ext>
            </a:extLst>
          </p:cNvPr>
          <p:cNvSpPr txBox="1"/>
          <p:nvPr/>
        </p:nvSpPr>
        <p:spPr>
          <a:xfrm>
            <a:off x="312514" y="5226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يعطينا جملة تبدأ ب: الزي المغربي ..................؟</a:t>
            </a:r>
          </a:p>
        </p:txBody>
      </p:sp>
    </p:spTree>
    <p:extLst>
      <p:ext uri="{BB962C8B-B14F-4D97-AF65-F5344CB8AC3E}">
        <p14:creationId xmlns:p14="http://schemas.microsoft.com/office/powerpoint/2010/main" val="679531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689E2-D1EC-5F8B-2E69-33307E54D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34A6F61-8E84-8BAB-AFDB-77324A07329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16D5ABF-0F3C-D75E-6167-6945CD4D233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E2F99DA-F675-5306-2978-E6D6AA87D29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A317288-40F9-0AEC-4F10-EF414F73073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C4CF9A6-7E87-565B-85EF-A76886C87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D055747-76F7-94D3-2558-59DD3A7DF3F5}"/>
              </a:ext>
            </a:extLst>
          </p:cNvPr>
          <p:cNvSpPr txBox="1"/>
          <p:nvPr/>
        </p:nvSpPr>
        <p:spPr>
          <a:xfrm>
            <a:off x="344209" y="419994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صحن مليء بنوع من الغذاء. ما اسمه؟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الجملة.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4B60FEF-EEAB-72B6-057D-8F67E85CD66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6BD7CAF0-144C-2E29-7B2A-8B3888125AF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767C957D-5E26-AD18-5D08-5100C368CA6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C09FDF8-4C74-BC6B-3A2A-9266BD6F3F5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4A93827-98A4-EF24-7B93-E691CA416D4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ACD3744-8CC1-59BF-8E28-B2E655FE926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61F4F36-16EB-00E9-A43F-D72F85718BF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FA08688-6CC7-36BA-3BC3-D63D49DFFCC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B331DC7-8612-DA40-51D1-4403F60C55B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A4CAA446-CE91-13DC-5878-538C7CDA869D}"/>
              </a:ext>
            </a:extLst>
          </p:cNvPr>
          <p:cNvSpPr txBox="1"/>
          <p:nvPr/>
        </p:nvSpPr>
        <p:spPr>
          <a:xfrm>
            <a:off x="828622" y="5261750"/>
            <a:ext cx="71590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هَذا صَحْنٌ مَليءٌ بِـ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 .............</a:t>
            </a:r>
            <a:endParaRPr lang="fr-MA" sz="6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BFED79A-69CE-DFCA-488E-21667856EE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6202" y="1673208"/>
            <a:ext cx="5803934" cy="306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319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C6042-2EB7-F8D7-E759-EDF994C41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6F3A6D0-6F5A-1C72-3795-53CD9C96E1F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91BECF5-6D38-E4D9-AE47-407435DFBC50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83F6309-4B0D-18A9-6826-1AAD81765E6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3C5CD2A-4AE1-5294-4B45-F0788B10399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89E4FCB-078B-A980-7B7C-0BCD593FFD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165F12-37B4-F5EF-F81A-ED79F6F4F21E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DDB9A3-B5AB-72D3-552E-78A637EF1A7F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F07B0C0-6DCE-29E2-B35D-A95A5629A52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3D5FFAC5-8CC3-508F-7361-0552FB49F1F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A250CAF-1891-EFD1-9FA3-04ECDB47678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05422A4-539E-A5AC-9D13-6C47284C218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6E5DF9F-06B6-9BF4-3D79-7E787577A9E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7F28872-C99A-4E31-6287-AB7A5152769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38B05DE-2239-EB66-1DAC-EDB71A96C75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FF41F22-A3DA-288D-2A96-D3799DD6145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1DBE803-C812-F249-276D-679C36A2C0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FAE314E-5905-9069-6663-078F9AB9F1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0031" y="1670798"/>
            <a:ext cx="5803934" cy="306036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39441A3-580A-E3AD-6BCC-AC7CC08DF6F5}"/>
              </a:ext>
            </a:extLst>
          </p:cNvPr>
          <p:cNvSpPr txBox="1"/>
          <p:nvPr/>
        </p:nvSpPr>
        <p:spPr>
          <a:xfrm>
            <a:off x="828622" y="5261750"/>
            <a:ext cx="71590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هَذا صَحْنٌ مَليءٌ 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</a:t>
            </a:r>
            <a:r>
              <a:rPr lang="ar-MA" sz="6000" b="1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ﭑ</a:t>
            </a:r>
            <a:r>
              <a:rPr lang="ar-MA" sz="6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لْفَواكِه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6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لْجافَّ</a:t>
            </a:r>
            <a:r>
              <a:rPr lang="ar-MA" sz="60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892326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1BC07-CCFC-579B-2877-AC2B0AB46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D855F0B-DDA7-BFEA-06E0-9211447CD0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9B8C292-F8A1-BE76-107C-5BE6E1119FEE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4738B95-F868-7E89-1139-1C7EAA5115E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3C00BC9-DDDA-FFF3-DC97-4BAE1628B21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EE4F40D-9496-D40B-8BD8-4A39DB9A6A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5FFA370-000A-7466-729C-4570E25B4950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C5F7787-FA11-E8C9-AAAC-72853941FA9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2C284B62-9AD2-89B4-C3CD-D9795CC81BB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DECDF72-8EB6-6000-B8B7-0A863D8FE6F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B7FE2CE-9669-AE64-5F07-A4AD682A84F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8514CD0-07E7-CC2B-65E3-9DFAC8D1677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6B03573-04FD-9A34-3AF1-CC37AA128FA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3E0B7D5-9E90-C086-B5F5-C0B564D83B5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70DDCB7-87D5-40C6-3412-69B5DA04AC0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0E2DF851-BE16-86A6-319D-369E32A62E4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2E9C87E-7BC4-CAA6-6C13-F2F997FF47B5}"/>
              </a:ext>
            </a:extLst>
          </p:cNvPr>
          <p:cNvSpPr txBox="1"/>
          <p:nvPr/>
        </p:nvSpPr>
        <p:spPr>
          <a:xfrm>
            <a:off x="882007" y="3522767"/>
            <a:ext cx="6338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اَلْفَواكِهُ </a:t>
            </a:r>
            <a:r>
              <a:rPr lang="ar-MA" sz="6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ﭐلْجافَّةُ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F5E3F9D-D173-F6EE-3E86-24142B353E7E}"/>
              </a:ext>
            </a:extLst>
          </p:cNvPr>
          <p:cNvSpPr txBox="1"/>
          <p:nvPr/>
        </p:nvSpPr>
        <p:spPr>
          <a:xfrm>
            <a:off x="312514" y="5226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يعطينا جملة تبدأ ب: اَلْفَواكِهُ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ﭐلْجافَّةُ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..................؟</a:t>
            </a:r>
          </a:p>
        </p:txBody>
      </p:sp>
    </p:spTree>
    <p:extLst>
      <p:ext uri="{BB962C8B-B14F-4D97-AF65-F5344CB8AC3E}">
        <p14:creationId xmlns:p14="http://schemas.microsoft.com/office/powerpoint/2010/main" val="33369400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55707-5001-37C6-B362-38130075E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D77D343-89F5-B0D4-03ED-1359F53535A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10B836-2A76-B7D2-A70B-BC78B90F675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6FE9339-35DC-4063-BB03-158CD2D11F5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0BFA1E-80C8-CDC7-55A8-46BE187FCE9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2DD2592-3278-F14F-7157-13AFC2EF4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6A6E340-46D5-A06B-2D12-B4AB4C4F9716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فعل الأطفال بالماء؟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D41E4E-4127-A828-4795-584F9C27CD3A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3674B8E-7E63-1835-807A-5A7358361E6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BD33FD3E-A4FC-3EBD-EFAF-10E5580BF6F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C86FC74-46D4-61A0-961E-D808EAA9F2B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CCEE034-0CC7-1B90-8351-A7E461B4F9E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914FFB4-C20F-8E6D-7B56-C70AFCD350C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5BF3CA1-4AF3-B4DF-8C52-7DF46ECB495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1BA4287-5D52-95E3-8933-86AEE9991F0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1FCBB4B-FD24-39FA-4213-9AD785A3F22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DBD79A09-2F96-FD17-C8D7-EF52332338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4885" y="2044017"/>
            <a:ext cx="4903229" cy="323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1208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83EA4-D2FF-BF3B-B475-2F2195F40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91C8B3D-E86F-7EA8-1C97-D3710E451F3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35D5F03-ED60-90C6-4C7F-9E0A77F50835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6E7E06D-72F9-FE59-5EE1-2DA0F5BFE60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9D3280B-1E2D-16F4-AD78-2E0604AA94D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48C279B-995D-7684-DD9A-22333AB18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069CBB1-A002-AA0F-5EFC-50CC386EDBE3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316F29-B813-EEDE-CD44-00902A05D784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E7EA0FB-71B2-CB57-2169-BFDE1804C23C}"/>
              </a:ext>
            </a:extLst>
          </p:cNvPr>
          <p:cNvSpPr txBox="1"/>
          <p:nvPr/>
        </p:nvSpPr>
        <p:spPr>
          <a:xfrm>
            <a:off x="544282" y="5285081"/>
            <a:ext cx="82600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تَراشَقَ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ﭐلْأَطْفالُ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</a:t>
            </a:r>
            <a:r>
              <a:rPr lang="ar-MA" sz="6000" b="1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ﭑ</a:t>
            </a:r>
            <a:r>
              <a:rPr lang="ar-MA" sz="6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لْماءِ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F6589AF-F74F-53F3-37CA-7818D958D03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69155D4-13A8-A2D7-4F73-925D6DFDCDE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3E1A224-4175-51B4-E201-B7A04E89E3A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313D255-53BA-51CC-2876-6236CF31B38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9D1C82B-E97A-6F29-A246-C0DB42C9FD3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CA48E3E-933D-80AA-7110-DEDE6ABED8F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D5D898E-11F0-4D57-9620-87B2AA4CC65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E4A69E7-3B0D-75F6-259D-9AC85B0A2A2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4DD969F-7EAE-4912-D58D-3A261FE05F1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C24470-2DA9-890F-2DAA-6A83DFC64B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2815" y="1481202"/>
            <a:ext cx="4903229" cy="323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5607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29141-38C7-4057-C02E-9FF17597C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93DE988-EE4B-18C3-C0CA-0EA45B95DC9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6DF4979-F7D4-9F84-FE5B-6464F50EC9FD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3F0D45-BF1D-FF71-94B8-83A370ABE67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F270C14-FDA9-FD8D-D938-44ABD4F76E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1FB242-CE1E-02C8-94E9-67B83F15C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F099BAD-8805-2A5F-E3D8-8C3DE1FDB816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07AC0A1-FEC0-428E-C7D2-CCFA9D3BB9B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1259D2C-4103-7448-606E-0AB12B46D9A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28D9A8BB-2CC1-91C8-755F-DBB197B1B33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E51B8CA-A306-5CF1-3C11-A025A022B40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3847B161-B4CB-70D4-390A-7826BC7A3AF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A47C9B8-E5F0-2DA7-814F-0B11CE009BF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EAB92F72-C7F7-76F7-AB5D-06BD13088D5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82D54ED-F472-E46B-4E23-B141DF74CF3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32ABCC0C-E814-1019-A85C-1CE8A8AA193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94355F3-203F-4EB9-F8DD-08054B15FB09}"/>
              </a:ext>
            </a:extLst>
          </p:cNvPr>
          <p:cNvSpPr txBox="1"/>
          <p:nvPr/>
        </p:nvSpPr>
        <p:spPr>
          <a:xfrm>
            <a:off x="1162769" y="3454423"/>
            <a:ext cx="6338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تَراشَقَ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بِــ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40E282E-2B3C-35D1-1749-D21439323CC6}"/>
              </a:ext>
            </a:extLst>
          </p:cNvPr>
          <p:cNvSpPr txBox="1"/>
          <p:nvPr/>
        </p:nvSpPr>
        <p:spPr>
          <a:xfrm>
            <a:off x="312514" y="5226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يعطينا جملة تبدأ ب: تَراشَقَ..................؟</a:t>
            </a:r>
          </a:p>
        </p:txBody>
      </p:sp>
    </p:spTree>
    <p:extLst>
      <p:ext uri="{BB962C8B-B14F-4D97-AF65-F5344CB8AC3E}">
        <p14:creationId xmlns:p14="http://schemas.microsoft.com/office/powerpoint/2010/main" val="4159899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E9CF3-DC35-779C-77FD-923808C81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EB17DB0-ABD7-5EBD-28F4-A43A8781B6B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07457AE-C4B6-263D-5201-2350E0FECB8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2739152-F3F9-C93A-ECC4-B3CC86B5116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E2DCCB-8F39-136D-B700-D164A5FEEDB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5DAF4E-971B-F084-E5A9-A5972957C4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C803739-F9A7-8283-EB57-BE623EFB8FC6}"/>
              </a:ext>
            </a:extLst>
          </p:cNvPr>
          <p:cNvSpPr txBox="1"/>
          <p:nvPr/>
        </p:nvSpPr>
        <p:spPr>
          <a:xfrm>
            <a:off x="344209" y="419994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الطفل يطلب من أمه أن يخرج للعب؟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الجملة</a:t>
            </a:r>
            <a:r>
              <a:rPr lang="ar-EG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بما يناسب: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تقرب – توسل - تمسك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2894B9-BA7E-38B9-CD84-D05EB278DF44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C2C78A4-484D-6DD8-8815-7347935FFBE8}"/>
              </a:ext>
            </a:extLst>
          </p:cNvPr>
          <p:cNvSpPr txBox="1"/>
          <p:nvPr/>
        </p:nvSpPr>
        <p:spPr>
          <a:xfrm>
            <a:off x="791057" y="5367746"/>
            <a:ext cx="7561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لطِّفْلُ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لِأُمِّهِ كَيْ يَخْرُجَ لِلَّعِبِ.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B912451-0C5D-059F-CBF6-AEBFE522E5F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2DDBBD44-F672-CD31-8457-2AFFD5239CF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F06DC18-CBFD-B048-ABF3-9D1F11F86AC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7CD2AA8-7512-FC46-B105-919B82C7490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A029B38-5C3D-D032-C7A4-C32B8BD0A6E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5026CAA-248B-C73D-4DC0-521B8208CEB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017A423-B8EA-8E74-A17B-40C858E9A8C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2B0F509-44D3-1F5D-623B-FB03EF569F1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32690ADF-9FB0-EFDE-A0B0-77D4BE8FBB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6655" y="1845459"/>
            <a:ext cx="4630689" cy="348354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DE085DC-8401-0E8B-948D-48F2902A6FDD}"/>
              </a:ext>
            </a:extLst>
          </p:cNvPr>
          <p:cNvSpPr/>
          <p:nvPr/>
        </p:nvSpPr>
        <p:spPr>
          <a:xfrm>
            <a:off x="3519948" y="1313258"/>
            <a:ext cx="1799304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404598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2A696-A5F1-1AA9-A213-40AE88966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65D43F6-21F7-B299-81DC-D6A3AC15026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4502B0A-488F-6F0D-B17F-B3082B9B1B95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BACD629-1F7C-F3C5-C426-705F8F36738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0FA53E9-BEEE-82C8-6B5C-6D98F65F1B3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E875A25-FDB9-89AE-D72C-09BC7A9A44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BF59AEC-E852-5BA4-A5F6-2B66FF1F8DBA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727D56-0A4E-7659-70FF-F1D6D2064E78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DD0C5A8-6BD6-1A75-253F-CCEC0321A19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F61D884F-5F22-9FB6-9D50-28D7482B644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8F6EF0B-DD10-77DE-FF7D-8153938A05E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2FD459B-FFE9-37D1-D073-61A4F5FE2B1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ED3F460-619F-AE12-A628-1D2776B9544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364F529-65C8-1C70-FEF3-16FF2BFE522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E7871FB-B736-F880-CBFD-29B9ADDD999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A0C712D-110D-604A-C7A8-641F779CEF1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2BBEB67E-997D-BBC0-C43A-A2A611F8279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ED7A4B-E7E4-7B90-3B3B-B4A212486D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6655" y="1845459"/>
            <a:ext cx="4630689" cy="348354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6D2BF83-64D5-B0B5-03FA-065B84C94A18}"/>
              </a:ext>
            </a:extLst>
          </p:cNvPr>
          <p:cNvSpPr/>
          <p:nvPr/>
        </p:nvSpPr>
        <p:spPr>
          <a:xfrm>
            <a:off x="3519948" y="1313258"/>
            <a:ext cx="1799304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DA62F17-4EDD-3C06-DB95-4862DA2D925A}"/>
              </a:ext>
            </a:extLst>
          </p:cNvPr>
          <p:cNvSpPr txBox="1"/>
          <p:nvPr/>
        </p:nvSpPr>
        <p:spPr>
          <a:xfrm>
            <a:off x="791057" y="5367746"/>
            <a:ext cx="7561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تَوَسَّلَ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لطِّفْلُ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لِأُمِّهِ كَيْ يَخْرُجَ لِلَّعِبِ.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3077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A5757-0FB1-32C3-5E21-78FFED548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9A2B522-CB7A-31D9-D76D-1F4E3486519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32620BC-D255-FEB4-51E7-C532986F1162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2911DAC-B37A-A071-A122-8ACD94A8393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7AC42C4-F06F-B23C-5AC0-9D27A134729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E472E4-493D-7C1B-1BEB-8A0B04943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4C356BB-757A-34FD-5D19-A7B2F6975EFC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7FCC544-4BDE-6A93-CC57-BADE7A67AEF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50E3882-88AA-A995-755F-791D72FEEB7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CDF0679-E83B-3684-FEC7-9E12AA11CB6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D053E0C-8FAB-2DAD-0D6F-683E3408885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3552494-0E98-6CE7-E3F1-3A9D68E9060D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9F1CA134-74BD-444D-430E-908C7ACB959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3E7D2532-6F7C-F764-95C4-BF22FC500FB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0DF137B-C799-6A92-81B6-2779EBF4B59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8EA7BC38-E771-0403-0A85-EE5BEA8863C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B211CBD-2D0C-182F-DA95-80507EF59F52}"/>
              </a:ext>
            </a:extLst>
          </p:cNvPr>
          <p:cNvSpPr txBox="1"/>
          <p:nvPr/>
        </p:nvSpPr>
        <p:spPr>
          <a:xfrm>
            <a:off x="991491" y="3400051"/>
            <a:ext cx="72174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تَوَسَّلَتْ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............لِأَبيها كَيْ ..................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49A06D5-95BD-BD3A-648E-5D1450513C4C}"/>
              </a:ext>
            </a:extLst>
          </p:cNvPr>
          <p:cNvSpPr txBox="1"/>
          <p:nvPr/>
        </p:nvSpPr>
        <p:spPr>
          <a:xfrm>
            <a:off x="312514" y="5226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يعطينا جملة تبدأ ب: توسلت..................؟</a:t>
            </a:r>
          </a:p>
        </p:txBody>
      </p:sp>
    </p:spTree>
    <p:extLst>
      <p:ext uri="{BB962C8B-B14F-4D97-AF65-F5344CB8AC3E}">
        <p14:creationId xmlns:p14="http://schemas.microsoft.com/office/powerpoint/2010/main" val="3849731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2FBF3-441F-1375-21CB-7D4F4D1CD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403A286-AD32-8BAD-00D3-31A19F20347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08D1F19-12C5-D384-9526-ABD8958E44C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9CDE4FC-D83C-C87D-D4EB-415AA5544C0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4252FAF-7354-BD56-04EE-F68DC85737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B632072-62F0-7278-EDBF-AAD64EC5C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669D03C-B104-5131-94D0-5C66ED948DD8}"/>
              </a:ext>
            </a:extLst>
          </p:cNvPr>
          <p:cNvSpPr txBox="1"/>
          <p:nvPr/>
        </p:nvSpPr>
        <p:spPr>
          <a:xfrm>
            <a:off x="362309" y="37898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هؤلاء أطفال يعتزون بفوز الفريق الوطني.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الجملة</a:t>
            </a:r>
            <a:r>
              <a:rPr lang="ar-EG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بما يناسب: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نَستسلم – نختبئ - نفتخر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1DD565-A1AC-D954-298C-EFE6F218FAA1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E6E4B51-2EE3-81B2-D4E0-D606A2AEC18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091846F-EFDF-2313-B6CA-62887B02220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6B6F713-752E-266E-DCB5-231DFD8C764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4018FE8-6131-4C60-C371-70B1B423AB1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4546D66-C94C-0FC6-6069-2A8C102A17F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3CE9CB7-1E54-BBBE-94FE-70839FE96E8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6ABEBB5-22A1-0532-1182-D08FDED499A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16F571E-5CC0-2E52-2714-B06D227A26C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09DA6FDC-A01D-007D-544D-51D31263A7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1913" y="1583838"/>
            <a:ext cx="5117355" cy="333082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ABB0FE1-B2A2-EF47-B141-3666E34BBF63}"/>
              </a:ext>
            </a:extLst>
          </p:cNvPr>
          <p:cNvSpPr txBox="1"/>
          <p:nvPr/>
        </p:nvSpPr>
        <p:spPr>
          <a:xfrm>
            <a:off x="791057" y="5367746"/>
            <a:ext cx="7561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 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بِفَوْزِ فَريقِنا </a:t>
            </a:r>
            <a:r>
              <a:rPr lang="ar-MA" sz="6000" b="1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لْوَطَنِيِّ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77245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BA7E9-3E0A-47A9-86C9-2613E5028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57755C8-4CE5-6AEE-2200-BA182FA3D3A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245920C-D440-3672-EBCF-B9FD6E37CD49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FF31CF-5D03-4E9B-7198-3A2395ADEDD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3746846-1CFA-41CB-A937-9D30E40EA46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630F155-1C44-4221-82E7-CE1B77656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3F05135-5972-8F8A-FA3F-115D04FC0744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6FE2593-3CCC-76C8-C915-B81C806D8569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F9A6D3-8377-9F5C-75E9-27CF0ACAC2D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2C921FE-B14E-EFA7-FCFB-8DCE754419F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1C5CF50-713B-58FA-E6D5-ABA6032AFD3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80A5A05-6198-C54A-3053-E47D395BDD0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B54AD86-7374-AB37-8F52-0DF7EFD1221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0B6BAEC-82D4-DC05-EA55-23330B79091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84CBA35-CC67-32C0-40D5-912E2A4F865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8873DAE-9CCB-D844-1EB5-A19D8244D93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E8604C71-6A25-26D1-18A8-3D3195FCAB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730A87F-DB62-82FE-4601-9B18C9CE72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5897" y="1481202"/>
            <a:ext cx="5549974" cy="361240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CC868C-78BF-16DA-7EB2-F6F1CCA693A5}"/>
              </a:ext>
            </a:extLst>
          </p:cNvPr>
          <p:cNvSpPr txBox="1"/>
          <p:nvPr/>
        </p:nvSpPr>
        <p:spPr>
          <a:xfrm>
            <a:off x="791057" y="5367746"/>
            <a:ext cx="7561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نَفْتَخِرُ 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بِفَوْزِ فَريقِنا </a:t>
            </a:r>
            <a:r>
              <a:rPr lang="ar-MA" sz="6000" b="1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لْوَطَنِيِّ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753312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F3DDF-3D1A-8470-214F-D502F3395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4C5E17C-F5C7-F956-C29B-EEEB5A1516F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0B858E6-3F0C-46C3-1D1A-D4F15F985E15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3CCF399-E897-8E1B-0F44-6A94F94652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E9F3EA3-5097-FCE1-7562-CB8CE955B14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DDDCF62-F987-02E3-13C8-6730AA521F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B6B2EAF-EBEB-99F0-086A-F3D6B1D3CDEA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8A4A-156F-51C1-6FB5-DAB0F53C3C7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7B008CF1-C708-DFE4-5678-4ED218FA4B6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1F1040C-EBE8-3F09-8FEA-7163B402373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D4A1436-0364-C4D2-6DDD-F1FD5132BD8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AD06B72-9D27-ABEC-C803-805C1B29D61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C20E8BF-8F0C-1EF1-37B0-E3FE1FB939D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7FA501E9-DBE7-391F-D43C-75668B45105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D20BB96-399D-9EB4-1F3F-9D6C2926A6F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78ADA7A1-8930-64FD-1E27-6471130F14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FFF6197-09E9-350D-EE52-42D1AF3042D5}"/>
              </a:ext>
            </a:extLst>
          </p:cNvPr>
          <p:cNvSpPr txBox="1"/>
          <p:nvPr/>
        </p:nvSpPr>
        <p:spPr>
          <a:xfrm>
            <a:off x="873708" y="3400051"/>
            <a:ext cx="72174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نَفْتَخِرُ بِـ 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102A4D4-8309-520E-B03D-4391F54FF2FB}"/>
              </a:ext>
            </a:extLst>
          </p:cNvPr>
          <p:cNvSpPr txBox="1"/>
          <p:nvPr/>
        </p:nvSpPr>
        <p:spPr>
          <a:xfrm>
            <a:off x="312514" y="5226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يعطينا جملة تبدأ ب: نفتخر بـ..................؟</a:t>
            </a:r>
          </a:p>
        </p:txBody>
      </p:sp>
    </p:spTree>
    <p:extLst>
      <p:ext uri="{BB962C8B-B14F-4D97-AF65-F5344CB8AC3E}">
        <p14:creationId xmlns:p14="http://schemas.microsoft.com/office/powerpoint/2010/main" val="19413497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92E6D-E538-BF67-EBEC-304359864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730F9E-F0A3-F544-01C7-65781A268D5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155247B-FE3F-284A-36A1-2F11AE53BCA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4F430CE-6A52-9185-7C0A-610CE20855F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4F2F056-2027-E3EF-C8DB-B32563E13CC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A53DF78-9CCB-2FF1-35F1-4EF7B6C3DA7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3052865-ED9C-8BD9-76B3-E8ACC4D6A48D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EEE9062-0577-C30A-3488-F7486129AB9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8F2DBBB-024F-ECA7-C6E9-4571AD4FC41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7142DBE-CD19-F4DD-76D0-6669D3E1079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C333B40-CDD3-4DE3-37DB-F5649FE21AF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284B0F-C469-D896-A583-86A0AC4062A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7524A3A-7BE6-AD9D-AE09-048E8CD7A1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E427DEE-290E-D623-4EBC-855D822E9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26CAD18-81C1-1FFC-B6DB-C5D6F2D84843}"/>
              </a:ext>
            </a:extLst>
          </p:cNvPr>
          <p:cNvSpPr txBox="1"/>
          <p:nvPr/>
        </p:nvSpPr>
        <p:spPr>
          <a:xfrm>
            <a:off x="362309" y="44518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 أشير إلى الصورة  وأنتم تقولون الكلمة المناسبة لها. ركبوا الكلمة في جملة.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170473-9914-B6DB-4B5C-7C210278861B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CCF1306-EB77-ED5C-C412-91D71D25F1F8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21111F5B-4A13-C5BD-EB43-68E438EAF122}"/>
              </a:ext>
            </a:extLst>
          </p:cNvPr>
          <p:cNvGrpSpPr/>
          <p:nvPr/>
        </p:nvGrpSpPr>
        <p:grpSpPr>
          <a:xfrm>
            <a:off x="676775" y="1641222"/>
            <a:ext cx="7790451" cy="4493369"/>
            <a:chOff x="676775" y="1641222"/>
            <a:chExt cx="7790451" cy="4493369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A94D3F50-F656-3FDF-AD1D-B72774D00928}"/>
                </a:ext>
              </a:extLst>
            </p:cNvPr>
            <p:cNvGrpSpPr/>
            <p:nvPr/>
          </p:nvGrpSpPr>
          <p:grpSpPr>
            <a:xfrm>
              <a:off x="676775" y="1641222"/>
              <a:ext cx="7790451" cy="4493369"/>
              <a:chOff x="676775" y="1641222"/>
              <a:chExt cx="7790451" cy="4493369"/>
            </a:xfrm>
          </p:grpSpPr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27E230CE-6DAD-B55E-500E-3F884855CB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19791" y="1641222"/>
                <a:ext cx="2347435" cy="2005741"/>
              </a:xfrm>
              <a:prstGeom prst="rect">
                <a:avLst/>
              </a:prstGeom>
            </p:spPr>
          </p:pic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731131FB-6A62-095E-4090-4E9FDA3A84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56734" y="1644138"/>
                <a:ext cx="2347434" cy="2002825"/>
              </a:xfrm>
              <a:prstGeom prst="rect">
                <a:avLst/>
              </a:prstGeom>
            </p:spPr>
          </p:pic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E8F74ED9-E038-84B7-8DF2-C85B806730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9330" y="1683255"/>
                <a:ext cx="2324888" cy="2002825"/>
              </a:xfrm>
              <a:prstGeom prst="rect">
                <a:avLst/>
              </a:prstGeom>
            </p:spPr>
          </p:pic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AD37E18B-3C81-316A-8706-3A2ACC2840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98119" y="4051394"/>
                <a:ext cx="2469107" cy="2083197"/>
              </a:xfrm>
              <a:prstGeom prst="rect">
                <a:avLst/>
              </a:prstGeom>
            </p:spPr>
          </p:pic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E59FABA2-091C-AF65-2704-67F316D333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56735" y="4108178"/>
                <a:ext cx="2347434" cy="2026413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C9332A24-F01F-DACD-2E7F-0C8FEEC61F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6775" y="4131766"/>
                <a:ext cx="2282468" cy="2002825"/>
              </a:xfrm>
              <a:prstGeom prst="rect">
                <a:avLst/>
              </a:prstGeom>
            </p:spPr>
          </p:pic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640C89FD-11D4-74CC-A306-8ADC8242D30E}"/>
                  </a:ext>
                </a:extLst>
              </p:cNvPr>
              <p:cNvSpPr/>
              <p:nvPr/>
            </p:nvSpPr>
            <p:spPr>
              <a:xfrm>
                <a:off x="6213987" y="3293806"/>
                <a:ext cx="2210683" cy="2654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5051E85F-3422-FA9B-4BA1-687B007A8433}"/>
                  </a:ext>
                </a:extLst>
              </p:cNvPr>
              <p:cNvSpPr/>
              <p:nvPr/>
            </p:nvSpPr>
            <p:spPr>
              <a:xfrm>
                <a:off x="3413507" y="3282194"/>
                <a:ext cx="2210683" cy="2991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A9F7208D-448B-D603-6130-DD576CF7D480}"/>
                  </a:ext>
                </a:extLst>
              </p:cNvPr>
              <p:cNvSpPr/>
              <p:nvPr/>
            </p:nvSpPr>
            <p:spPr>
              <a:xfrm>
                <a:off x="833535" y="3315910"/>
                <a:ext cx="2101939" cy="33105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6F923EC1-470B-6ABB-6EA9-D8247E0AC354}"/>
                  </a:ext>
                </a:extLst>
              </p:cNvPr>
              <p:cNvSpPr/>
              <p:nvPr/>
            </p:nvSpPr>
            <p:spPr>
              <a:xfrm>
                <a:off x="724791" y="5702711"/>
                <a:ext cx="2210683" cy="34164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E346C87-3041-73F9-71EF-8807B1D60F11}"/>
                  </a:ext>
                </a:extLst>
              </p:cNvPr>
              <p:cNvSpPr/>
              <p:nvPr/>
            </p:nvSpPr>
            <p:spPr>
              <a:xfrm>
                <a:off x="3413507" y="5702711"/>
                <a:ext cx="2210683" cy="37114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33A2A80-D2ED-7B07-D531-C63FE50B89DC}"/>
                  </a:ext>
                </a:extLst>
              </p:cNvPr>
              <p:cNvSpPr/>
              <p:nvPr/>
            </p:nvSpPr>
            <p:spPr>
              <a:xfrm>
                <a:off x="6239015" y="5702711"/>
                <a:ext cx="2069243" cy="3416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1F148C9-07F7-A5D3-ECFF-88EAC91E3690}"/>
                </a:ext>
              </a:extLst>
            </p:cNvPr>
            <p:cNvSpPr/>
            <p:nvPr/>
          </p:nvSpPr>
          <p:spPr>
            <a:xfrm>
              <a:off x="850608" y="1741793"/>
              <a:ext cx="2101939" cy="331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7F01372-C11D-6A14-6944-FC82ED163766}"/>
                </a:ext>
              </a:extLst>
            </p:cNvPr>
            <p:cNvSpPr/>
            <p:nvPr/>
          </p:nvSpPr>
          <p:spPr>
            <a:xfrm>
              <a:off x="3451031" y="1713367"/>
              <a:ext cx="2101939" cy="331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2A9DA77-4186-FC50-7E7F-B7DC866B1F24}"/>
                </a:ext>
              </a:extLst>
            </p:cNvPr>
            <p:cNvSpPr/>
            <p:nvPr/>
          </p:nvSpPr>
          <p:spPr>
            <a:xfrm>
              <a:off x="6270686" y="1707136"/>
              <a:ext cx="1637163" cy="331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D5EBCC8-63DD-3325-7AEF-CC4A21D93475}"/>
                </a:ext>
              </a:extLst>
            </p:cNvPr>
            <p:cNvSpPr/>
            <p:nvPr/>
          </p:nvSpPr>
          <p:spPr>
            <a:xfrm>
              <a:off x="6414090" y="4131766"/>
              <a:ext cx="1637163" cy="331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A08D931-2A5C-FF93-A94B-55485FA8AC91}"/>
                </a:ext>
              </a:extLst>
            </p:cNvPr>
            <p:cNvSpPr/>
            <p:nvPr/>
          </p:nvSpPr>
          <p:spPr>
            <a:xfrm>
              <a:off x="4119717" y="4194678"/>
              <a:ext cx="685946" cy="331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80C0BA7-E2CD-40E3-893A-A6267CCCF5E3}"/>
                </a:ext>
              </a:extLst>
            </p:cNvPr>
            <p:cNvSpPr/>
            <p:nvPr/>
          </p:nvSpPr>
          <p:spPr>
            <a:xfrm>
              <a:off x="1434668" y="4193328"/>
              <a:ext cx="915242" cy="331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60512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487748" y="1809265"/>
            <a:ext cx="8168503" cy="2923402"/>
            <a:chOff x="487748" y="1809265"/>
            <a:chExt cx="8168503" cy="2923402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487748" y="3409228"/>
              <a:ext cx="816850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 rtl="1"/>
              <a:r>
                <a:rPr lang="ar-MA" sz="44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الاستماع: التوقع والتحقق 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FCB8FF9-531E-1E26-9295-930CC6F837B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1A2906CA-2CDE-5501-849C-AF6AD781EA7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0EFC68BA-DA9A-40B5-B6F1-9449ABB1D69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1AB4B06-7D74-F621-5893-E52014C1AC6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78822BC-6AD5-9ECA-9FC7-306BE10A29A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60F1B1A-4739-6B84-43A6-BCC0E0FA8BD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59A84736-1457-FAD1-2088-0FBB859FEFC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64F03C1-3990-C1B8-DD07-1CC0050CA63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20394" y="358469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الآن  على الحكاية التي سندرسها هذا الأسبوع.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حكايتنا هو :  عاشوراء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9F9EC6EE-C3ED-88D0-2F30-10DF7B567B0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962CB84-2C8A-9A94-0D9D-869128991E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2955" y="1821653"/>
            <a:ext cx="3698090" cy="424485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464FB39-792B-BD7C-BD38-4F827453CABC}"/>
              </a:ext>
            </a:extLst>
          </p:cNvPr>
          <p:cNvSpPr txBox="1"/>
          <p:nvPr/>
        </p:nvSpPr>
        <p:spPr>
          <a:xfrm>
            <a:off x="2998839" y="2814402"/>
            <a:ext cx="2753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عاشوراء</a:t>
            </a:r>
            <a:endParaRPr lang="fr-MA" sz="4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D475615-ABE2-6F8A-9A69-34239FE51BC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61887" y="3583843"/>
            <a:ext cx="2912820" cy="209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A879B0-EFC1-ECE5-8CA3-E0CE17CCEED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21CAE15-9140-5357-5ED1-B677FD82509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9CF66E58-9453-00A0-C6F3-17C5F6A2BCF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5DCCFFBA-2950-474F-C28A-2F0F1953BFB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1BFBA1A-A4A4-45C6-261A-E841C4456D9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4D274AD-ECAA-AC56-A049-343D43BBAAD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3B66C4F-13D0-C835-C072-38B474031EF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C521328E-34B8-3354-EAA3-8B468593685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463FCA3-2447-6FE6-FCF1-CCBF5C8DF44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8D434F-0A8A-A26E-A56E-24220B692F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F6F7A3-EBD5-F744-3061-E0238FC3DF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E782FC-147D-D451-3FA6-0BED62FAB36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1DF15F-89CE-78E0-E47C-B0F66DC5F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5E27A7E-083D-2110-ECB4-10DE69030E59}"/>
              </a:ext>
            </a:extLst>
          </p:cNvPr>
          <p:cNvSpPr txBox="1"/>
          <p:nvPr/>
        </p:nvSpPr>
        <p:spPr>
          <a:xfrm>
            <a:off x="522720" y="4566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العنوان؟ ماذا تعرفون عن يوم عاشوراء؟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08BED76-AEFC-A0AE-AEA8-642D7C6937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3BD1678-240D-54F2-04F0-A9D0B45ADF96}"/>
              </a:ext>
            </a:extLst>
          </p:cNvPr>
          <p:cNvGrpSpPr/>
          <p:nvPr/>
        </p:nvGrpSpPr>
        <p:grpSpPr>
          <a:xfrm>
            <a:off x="2091334" y="3078098"/>
            <a:ext cx="4961331" cy="1241797"/>
            <a:chOff x="3145311" y="2596137"/>
            <a:chExt cx="3008110" cy="1744812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EB89C142-57C5-9086-FA43-6C78FA21942D}"/>
                </a:ext>
              </a:extLst>
            </p:cNvPr>
            <p:cNvSpPr/>
            <p:nvPr/>
          </p:nvSpPr>
          <p:spPr>
            <a:xfrm>
              <a:off x="4961488" y="4302033"/>
              <a:ext cx="173738" cy="5630"/>
            </a:xfrm>
            <a:custGeom>
              <a:avLst/>
              <a:gdLst>
                <a:gd name="connsiteX0" fmla="*/ 105823 w 105822"/>
                <a:gd name="connsiteY0" fmla="*/ 0 h 3429"/>
                <a:gd name="connsiteX1" fmla="*/ 0 w 105822"/>
                <a:gd name="connsiteY1" fmla="*/ 3429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822" h="3429">
                  <a:moveTo>
                    <a:pt x="105823" y="0"/>
                  </a:moveTo>
                  <a:cubicBezTo>
                    <a:pt x="71533" y="1238"/>
                    <a:pt x="36100" y="2381"/>
                    <a:pt x="0" y="3429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BE79920A-9E2F-E468-D6CE-EB12F2ED368D}"/>
                </a:ext>
              </a:extLst>
            </p:cNvPr>
            <p:cNvSpPr/>
            <p:nvPr/>
          </p:nvSpPr>
          <p:spPr>
            <a:xfrm>
              <a:off x="5353534" y="3577365"/>
              <a:ext cx="799887" cy="715285"/>
            </a:xfrm>
            <a:custGeom>
              <a:avLst/>
              <a:gdLst>
                <a:gd name="connsiteX0" fmla="*/ 487204 w 487203"/>
                <a:gd name="connsiteY0" fmla="*/ 0 h 435673"/>
                <a:gd name="connsiteX1" fmla="*/ 393954 w 487203"/>
                <a:gd name="connsiteY1" fmla="*/ 382238 h 435673"/>
                <a:gd name="connsiteX2" fmla="*/ 0 w 487203"/>
                <a:gd name="connsiteY2" fmla="*/ 435673 h 43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203" h="435673">
                  <a:moveTo>
                    <a:pt x="487204" y="0"/>
                  </a:moveTo>
                  <a:cubicBezTo>
                    <a:pt x="477584" y="160687"/>
                    <a:pt x="453295" y="339280"/>
                    <a:pt x="393954" y="382238"/>
                  </a:cubicBezTo>
                  <a:cubicBezTo>
                    <a:pt x="377857" y="393859"/>
                    <a:pt x="344424" y="418147"/>
                    <a:pt x="0" y="435673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3D3028AA-4161-7067-6BF8-7A935D93F231}"/>
                </a:ext>
              </a:extLst>
            </p:cNvPr>
            <p:cNvSpPr/>
            <p:nvPr/>
          </p:nvSpPr>
          <p:spPr>
            <a:xfrm>
              <a:off x="3252714" y="3902168"/>
              <a:ext cx="95392" cy="317766"/>
            </a:xfrm>
            <a:custGeom>
              <a:avLst/>
              <a:gdLst>
                <a:gd name="connsiteX0" fmla="*/ 58103 w 58102"/>
                <a:gd name="connsiteY0" fmla="*/ 193548 h 193548"/>
                <a:gd name="connsiteX1" fmla="*/ 13145 w 58102"/>
                <a:gd name="connsiteY1" fmla="*/ 64770 h 193548"/>
                <a:gd name="connsiteX2" fmla="*/ 0 w 58102"/>
                <a:gd name="connsiteY2" fmla="*/ 0 h 19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2" h="193548">
                  <a:moveTo>
                    <a:pt x="58103" y="193548"/>
                  </a:moveTo>
                  <a:cubicBezTo>
                    <a:pt x="43720" y="170974"/>
                    <a:pt x="28766" y="132779"/>
                    <a:pt x="13145" y="64770"/>
                  </a:cubicBezTo>
                  <a:cubicBezTo>
                    <a:pt x="8573" y="44672"/>
                    <a:pt x="4096" y="22955"/>
                    <a:pt x="0" y="0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9E775CBE-AA22-39CD-9AA4-1F21DD47281B}"/>
                </a:ext>
              </a:extLst>
            </p:cNvPr>
            <p:cNvSpPr/>
            <p:nvPr/>
          </p:nvSpPr>
          <p:spPr>
            <a:xfrm>
              <a:off x="3269864" y="2734008"/>
              <a:ext cx="2817750" cy="1506162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rgbClr val="D6D2C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0CF034E3-9A95-7C8E-6CE5-43DB831A9498}"/>
                </a:ext>
              </a:extLst>
            </p:cNvPr>
            <p:cNvSpPr/>
            <p:nvPr/>
          </p:nvSpPr>
          <p:spPr>
            <a:xfrm>
              <a:off x="3145311" y="2596137"/>
              <a:ext cx="2979380" cy="1744812"/>
            </a:xfrm>
            <a:custGeom>
              <a:avLst/>
              <a:gdLst>
                <a:gd name="connsiteX0" fmla="*/ 21032 w 1814710"/>
                <a:gd name="connsiteY0" fmla="*/ 171222 h 1062747"/>
                <a:gd name="connsiteX1" fmla="*/ 208198 w 1814710"/>
                <a:gd name="connsiteY1" fmla="*/ 1054952 h 1062747"/>
                <a:gd name="connsiteX2" fmla="*/ 1687621 w 1814710"/>
                <a:gd name="connsiteY2" fmla="*/ 907981 h 1062747"/>
                <a:gd name="connsiteX3" fmla="*/ 1792110 w 1814710"/>
                <a:gd name="connsiteY3" fmla="*/ 7487 h 1062747"/>
                <a:gd name="connsiteX4" fmla="*/ 21032 w 1814710"/>
                <a:gd name="connsiteY4" fmla="*/ 171222 h 106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4710" h="1062747">
                  <a:moveTo>
                    <a:pt x="21032" y="171222"/>
                  </a:moveTo>
                  <a:cubicBezTo>
                    <a:pt x="-64598" y="240659"/>
                    <a:pt x="134093" y="1015327"/>
                    <a:pt x="208198" y="1054952"/>
                  </a:cubicBezTo>
                  <a:cubicBezTo>
                    <a:pt x="282207" y="1094671"/>
                    <a:pt x="1597991" y="972941"/>
                    <a:pt x="1687621" y="907981"/>
                  </a:cubicBezTo>
                  <a:cubicBezTo>
                    <a:pt x="1777251" y="843020"/>
                    <a:pt x="1854499" y="47206"/>
                    <a:pt x="1792110" y="7487"/>
                  </a:cubicBezTo>
                  <a:cubicBezTo>
                    <a:pt x="1729817" y="-32232"/>
                    <a:pt x="114567" y="95403"/>
                    <a:pt x="21032" y="171222"/>
                  </a:cubicBezTo>
                  <a:close/>
                </a:path>
              </a:pathLst>
            </a:custGeom>
            <a:noFill/>
            <a:ln w="9332" cap="flat">
              <a:solidFill>
                <a:srgbClr val="1A1A1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806D663-57B7-2599-2B54-05F9D3D4CCF3}"/>
              </a:ext>
            </a:extLst>
          </p:cNvPr>
          <p:cNvSpPr txBox="1"/>
          <p:nvPr/>
        </p:nvSpPr>
        <p:spPr>
          <a:xfrm>
            <a:off x="2473683" y="3283499"/>
            <a:ext cx="4169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عاشوراءُ</a:t>
            </a:r>
          </a:p>
        </p:txBody>
      </p:sp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C6ABA83-61A3-E999-5FC9-5EBBEF1BCDC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8001162-23BF-BFF5-20D7-6E808481604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9EC6BF-5003-619D-5804-FC2F2B4B3E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C3AAEB-C729-B1F1-D998-19E4DA534B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CDF1BD-0B9D-CDAA-0E0F-A37335B1A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9AFCDFA-C559-E5E7-A87A-84AA88F627BB}"/>
              </a:ext>
            </a:extLst>
          </p:cNvPr>
          <p:cNvSpPr txBox="1"/>
          <p:nvPr/>
        </p:nvSpPr>
        <p:spPr>
          <a:xfrm>
            <a:off x="394949" y="5067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العنوان وانظروا إلى الصورة جيدا. ماذا تتوقعون عن مضمون الحكاية؟ عم ستتحدث الحكاية؟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AE9402F-2352-6A54-C3EB-DAFDE74302D9}"/>
              </a:ext>
            </a:extLst>
          </p:cNvPr>
          <p:cNvSpPr txBox="1"/>
          <p:nvPr/>
        </p:nvSpPr>
        <p:spPr>
          <a:xfrm>
            <a:off x="2487233" y="1129143"/>
            <a:ext cx="4169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عاشوراءُ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3D8D73C-C1B9-CFC7-60A4-340E0DF64F4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2B633E0-FD84-470B-6544-FE29B08A5C8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AD8529E-927D-F59A-0EFD-AF641A40495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7404A63-9A4D-EF98-B773-CA930F7A7BD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6257039-962B-5158-1EE9-B3E27664A6A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A80049B-7693-3351-FCB2-8C79FFBD0C8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0A85F1F-9280-F176-77E1-2A774F4241C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F306E63-93F0-AF8B-CE6F-595D5280A75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9815FDBE-0916-0DDA-BF8B-54C607B95C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4460" y="1960140"/>
            <a:ext cx="6279939" cy="457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A2E50-E6DB-3CDB-F3EB-289686B2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C4B114F-7196-4574-D3CB-0102AF41379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C526B1-F00C-FCFA-E162-AC8945D97E7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F733149-DFF5-2632-44F8-2DAE6F08366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08D10D-DC45-CCF2-5798-D61C836D86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C7D6A96-F229-588C-95B5-59392F7320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C498A6D-B019-3007-F0A1-DEC171CC4138}"/>
              </a:ext>
            </a:extLst>
          </p:cNvPr>
          <p:cNvSpPr txBox="1"/>
          <p:nvPr/>
        </p:nvSpPr>
        <p:spPr>
          <a:xfrm>
            <a:off x="380855" y="4867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يقول توقعه لنا؟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1212B1E-2100-83C2-898F-8E4D16AC97D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63ACA5A-CB77-3710-9868-D9C0ACD2AB1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B1BDD18-7AF4-B47F-D1AA-8A9E3D278F2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8CFF78A-C4F3-9CD0-5F4B-395C19F7251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342A898-B888-5814-1658-8D93B45EFCB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6531D42D-99F2-3566-E40D-67905DFBE5F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F0325EE-7F07-0D68-B16E-7E71B780630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36F104E-5166-D19F-BDBA-01B5EE55617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14692F5-F1D9-65B8-942A-8A1973C0A30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E4D1B5D-9D51-5035-5A6F-FDBA2F8CAB97}"/>
              </a:ext>
            </a:extLst>
          </p:cNvPr>
          <p:cNvSpPr txBox="1"/>
          <p:nvPr/>
        </p:nvSpPr>
        <p:spPr>
          <a:xfrm>
            <a:off x="2487233" y="1129143"/>
            <a:ext cx="4169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عاشوراءُ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119977-81C4-BFE8-F589-8BA1CE111B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4460" y="1960140"/>
            <a:ext cx="6279939" cy="457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5000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E26AF-056B-A19B-4AFF-B708BB7431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4A88B-D814-2973-416F-56C470C361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F51739-0B57-4830-4B3F-5C50F43CFD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D8EAA6-B518-45E8-AE58-E5EDFD658D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486FDED-1823-F88E-1C1C-9B222D9FFD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DBAAF-3577-64DF-5D79-B2F9882650C9}"/>
              </a:ext>
            </a:extLst>
          </p:cNvPr>
          <p:cNvSpPr txBox="1"/>
          <p:nvPr/>
        </p:nvSpPr>
        <p:spPr>
          <a:xfrm>
            <a:off x="422071" y="38230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سنستمع الآن للحكاية للتحقق من توقعاتنا. أنصتوا جيدا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انقر على الأيقونة لتسميع الحكاية.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784A162-85A7-7639-58D6-DEE81F7C2E9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3EE185B6-42C1-3076-E780-F97AB222421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769FEC6-3DA5-45CE-9142-13120CCD683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D8E8DA4-E323-A8AD-9169-7142024A1A8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3F354A80-35E5-1446-18A0-8573B8E9E0D7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A669DDA-C318-8B81-8845-EEF98DDA622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09F164DA-FE6A-6069-398A-A8B8111D89D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5B25A8C-37F3-920C-30AA-C3ACA350274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08D1EFD9-8C71-9D24-9E92-BBFCDA1CDBD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241178"/>
            <a:ext cx="2961859" cy="3269971"/>
          </a:xfrm>
          <a:prstGeom prst="rect">
            <a:avLst/>
          </a:prstGeom>
        </p:spPr>
      </p:pic>
      <p:pic>
        <p:nvPicPr>
          <p:cNvPr id="2" name="عاشوراء النص الكامل">
            <a:hlinkClick r:id="" action="ppaction://media"/>
            <a:extLst>
              <a:ext uri="{FF2B5EF4-FFF2-40B4-BE49-F238E27FC236}">
                <a16:creationId xmlns:a16="http://schemas.microsoft.com/office/drawing/2014/main" id="{4AEDC9D0-2B9E-4B4F-6117-41493A1E792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8912" y="5249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4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4C89F-1805-3546-6EA2-E7354D7FC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59A89AC-B839-CD4E-B3CD-9F22814E484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5C7B54-F0DE-0EF6-8C5B-1EF23B53E6D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2EA8138-6B9C-8695-EF24-B0930A7C14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2C22C13-A3CD-982D-A505-9A32E6B474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9C7846A-2F01-E5CD-CEBA-CBB3AB772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47616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0F7680-D365-77B3-F59F-404D78A9FCFD}"/>
              </a:ext>
            </a:extLst>
          </p:cNvPr>
          <p:cNvSpPr txBox="1"/>
          <p:nvPr/>
        </p:nvSpPr>
        <p:spPr>
          <a:xfrm>
            <a:off x="422071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كان توقعه قريبا لمضمون الحكاية؟ 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658BC8B-3A2B-CA63-BE56-ED1E7F6D67C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79FCCD87-AD0C-463A-AA2E-D52D072E51C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9453F42-7E27-0024-8495-2C3DEBE45E0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0838537-834B-8742-82A9-BFC9887CA81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D8F89E1-7810-C70F-5EA9-CD2AA127784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E93420C-2151-3EEC-7AFE-34DC77A2D9B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EE4FEE9-D969-B52D-82FD-366E30149CF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F21E3D3-E948-61F4-51DD-7495D805548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5F8249A-FE58-5B6F-9857-A5457C8D8BC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0FCD05D-1509-69FF-8551-0549118479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4460" y="1470570"/>
            <a:ext cx="6279939" cy="457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01660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38121-E733-A873-041B-2A647A2A3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F4FF0A3-976F-9A01-8083-511BF97E54A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52611B-EE25-7AE0-C1F5-6FD01C3AE01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A4CF826-40AE-2FED-87C1-882D56F06A7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E8DE5C-9B9C-488E-25FE-AD08055D362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2FE00D-F3B4-4415-B29B-CA28143322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BF68CB0-1BE6-07C2-DB07-2D79322B1492}"/>
              </a:ext>
            </a:extLst>
          </p:cNvPr>
          <p:cNvSpPr txBox="1"/>
          <p:nvPr/>
        </p:nvSpPr>
        <p:spPr>
          <a:xfrm>
            <a:off x="422071" y="39105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الاستماع للحكاية. أنصتوا بانتباه، اكتبوا على الألواح كم مرة  تسمعون " الأطفال"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انقر على الأيقونة لتسميع الحكاية.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6A2766-9945-210F-3587-52FFC788157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403614"/>
            <a:ext cx="2961859" cy="3269971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6BDD93F-0C7F-BB26-02F9-2E539CCBB02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760D9BA3-0143-5AB4-3A88-CF55C77289F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D85BBCA-9C69-4E18-455D-1401DB58E5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19DBCFF-049B-37DF-436F-CE22977E080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091E761-2289-06EE-E3B0-FD1D18FF2FCF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9C20CC5-DCDB-696F-2507-720C3B7939E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C45F703-AE61-3E93-37A3-60C6C533F01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50F6DC8-4C69-79DE-8988-633DFFBCBA4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" name="عاشوراء النص الكامل">
            <a:hlinkClick r:id="" action="ppaction://media"/>
            <a:extLst>
              <a:ext uri="{FF2B5EF4-FFF2-40B4-BE49-F238E27FC236}">
                <a16:creationId xmlns:a16="http://schemas.microsoft.com/office/drawing/2014/main" id="{78F5ECE1-1C06-52D8-0C05-5D868132824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8912" y="5249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42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4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26CFA-C73B-BEE1-127A-7A67A82DE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72CC0F8-8F75-9038-0FDA-EDECE217E9D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3F8175D-0613-4A7D-EB45-DE311084650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DC22173-EDF2-7EC4-26F3-D4DB7F52002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FD9B746-E81A-BF2A-F98F-A18F59337FC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33F634-A6FA-141D-5CEB-9F32ACAE6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AF467A4-9B20-B25A-1530-FBE380F8DF1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7315C5E-0A3F-3BA6-3FFA-A1D1D93053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B3932E4-12A9-1B87-1CDA-D8D37AAD2D3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ACDAE48-B659-65DC-3229-2A7499C40D9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70CAD3E-B4D3-4BF0-7C89-1450589C250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F6935AD-441C-16C8-D6BB-46A7344D004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D697700-3DC6-5103-6C47-937DC577FA6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131E158-EAB3-C4EC-3013-565F8896E6A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CA71C9A-6E28-0F8E-F20C-325B1BB5778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9659134-5C67-FDA2-0240-101C1D21D98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42617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0862A-0D7A-DED1-B404-505EFE886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A60AA8-080A-5792-89BA-16A96E4120A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CE92EA-1C97-3DA9-8E34-372B6072ABD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8A32183-2DA5-B1C6-12C0-9D94D8A2BC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90EE93A-C04D-BB03-417D-E9D32E6350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86EA9F-BBB4-007E-5F09-7E568E291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C503304-3BAF-861F-A947-0FEDB01A348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تكررت كلمة" الأطفال" 4 مرات.</a:t>
            </a:r>
          </a:p>
        </p:txBody>
      </p:sp>
      <p:pic>
        <p:nvPicPr>
          <p:cNvPr id="25" name="Image 6">
            <a:extLst>
              <a:ext uri="{FF2B5EF4-FFF2-40B4-BE49-F238E27FC236}">
                <a16:creationId xmlns:a16="http://schemas.microsoft.com/office/drawing/2014/main" id="{E8D70121-088F-147B-AA20-43A46C4435B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B2F1458F-7A96-0E64-1758-13FD0FEF9624}"/>
              </a:ext>
            </a:extLst>
          </p:cNvPr>
          <p:cNvSpPr txBox="1"/>
          <p:nvPr/>
        </p:nvSpPr>
        <p:spPr>
          <a:xfrm>
            <a:off x="3121623" y="2761965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lang="fr-MA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C966673-29A5-BED4-A830-B229E250E8B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DBB12A0-A231-46A7-317A-C9A3F843D94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4CF2A5A-8A1D-0D92-F00F-02259DBAF3A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1E46D16-ED14-4F08-BBBE-83A797B60B0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203D93C-591F-A721-41B1-0760EA59F81D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59C2612-2B39-303B-A01D-C1DDF170B15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86B8583-15BB-B531-7A45-9225CDEC783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823918A-C405-4D79-6CC6-B0C1204DE30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72451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F7D97-145E-20CB-8561-607F482D8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57EE78-6B1A-D7F9-B065-96176E26BC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400CFC-0B1A-DACA-8261-62B9F142F3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A75C21-FC35-B5CA-7D70-7B93F55FC7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CB0B9B-6B1E-8881-CAD7-21A781781B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F5EFAC-6B3C-9E2B-BC75-9D98687A8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F8F5534-24A5-C202-9516-1D8D2DD029A1}"/>
              </a:ext>
            </a:extLst>
          </p:cNvPr>
          <p:cNvSpPr txBox="1"/>
          <p:nvPr/>
        </p:nvSpPr>
        <p:spPr>
          <a:xfrm>
            <a:off x="422071" y="39281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توقعت من خلال الصورة أن الأطفال يحتفلون بيوم عاشوراء؟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20D2841-95B9-A666-9EEB-9754FFA4BE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A91D93-EF7B-4C73-C3AC-177AE2262BC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FCA4850-333F-303C-B86E-32F453139F1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68361DF-0796-29C2-0126-43D7530420F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8B24ECD-D5A1-A408-6B08-6F496B3D96A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2A111E4-5D31-D6F7-450D-4EBD4A6DF10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7280DBD3-B879-F0D1-91B8-9578129ACED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87D20FC-6202-129F-9A83-6CBD47B22A8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0CC545-10EF-CDF0-AF23-195BD78EF49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B61EA02-B281-1EDC-C14A-5DED2ADEE6E7}"/>
              </a:ext>
            </a:extLst>
          </p:cNvPr>
          <p:cNvSpPr/>
          <p:nvPr/>
        </p:nvSpPr>
        <p:spPr>
          <a:xfrm>
            <a:off x="1017581" y="2963184"/>
            <a:ext cx="1071120" cy="816429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نَعَمْ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6D98640-6C0E-62B7-A622-2C835E41C668}"/>
              </a:ext>
            </a:extLst>
          </p:cNvPr>
          <p:cNvSpPr/>
          <p:nvPr/>
        </p:nvSpPr>
        <p:spPr>
          <a:xfrm>
            <a:off x="1017581" y="4103920"/>
            <a:ext cx="1071120" cy="816429"/>
          </a:xfrm>
          <a:prstGeom prst="roundRect">
            <a:avLst/>
          </a:prstGeom>
          <a:solidFill>
            <a:srgbClr val="FF7C8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لا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6AC7001-66D9-666A-F39D-EDB3799F41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5391" y="2761779"/>
            <a:ext cx="3879404" cy="28258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4249706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9B6D3-B281-817E-D2BF-8A8DDB55B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52C221-9D29-C4E8-0D12-A69432B46C9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2E841A-9523-CE3B-3A05-28607B114D7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74D5B1A-10A6-FC24-876E-F1E08B5E2BF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480305-9B07-0679-4055-295DE019D95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AFD0FD9-AC5E-3D36-DA98-00E3464DA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AAF9574-632B-12B6-3880-42A08802E213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33CE01A-27B8-4E86-9E3F-D9AC8D9AF1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BF71AD2-25EC-14CD-26DF-32C7E4205E5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EBC1BCD-31A9-A142-E897-C8E845DD092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CECFC00-D339-156F-D7D6-59A531A6B08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CF255F0-7101-7821-1320-D7158B341EF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CAD5484-2ED9-512F-A331-BEA71C5B58B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F3D1E33-F400-8CDA-F113-ECED3DE18D4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8EDE2D2-FEE7-21F1-4805-010809C076C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5F02611-B1B2-5491-DE51-3E90A3D2F8F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008770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F0F23-B7B2-BD3E-CB03-82F97B95F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2B5EFF-F6F4-847A-0B3B-2BA928CB7C1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FD30689-3284-AC1C-C376-DDF747D5025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79B372F-B4B5-5B38-5A26-82D55022DD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22F730A-4632-0CCB-3842-68E99255B8E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C0B99F7-1763-35A1-E011-624ABDA7E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260203-D599-BE62-BDDD-FB823C6A18A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احتفل أسامة بيوم عاشوراء؟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054CA29-A824-0D52-85C8-2838BC0BFAE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FFED8059-1E46-3259-559E-422074D6F42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D4215D53-9532-7E7B-2804-0F2831A67A4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9263DB74-00FF-B934-558A-0E701CCF74A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E419EE19-E8B3-7FB7-5F33-759094F8343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57CD0FB1-C506-68D9-31FA-AC6326D490D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39C5BEDE-1234-FAD6-B2E6-A001784D422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879D6E19-9FC9-1557-FE5A-C6F80BC5827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A12ED227-3835-0E84-7621-8D833F10231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C46B8EB-3DEC-3007-C76D-CF6CF64AD0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5822" y="1865349"/>
            <a:ext cx="3972355" cy="365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00599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AC5D115-C230-2504-1CFA-40DAA43BB885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الكلمات الزائفة: الدقة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المشتركة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BD4B404-B2F0-51E8-4C46-B8E767038D4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95E3732-2C1B-A342-F8E9-6AB4944BEF9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1833147-CB75-0AA6-67FA-7081C7E2D9F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5CCDB01-9102-2111-47A1-A17822AD2BE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3D28DA7-4548-167D-C2F3-E0E12B7FF2C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1459D12-6A26-56D8-47AA-C03EC906B92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6E4E4D7-397D-2400-0549-4C641D7F46B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C57B1939-9B00-C185-EC95-45FF1AEA382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E7DAC04-CE10-ADAF-6BDC-809FAE5EBDD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687E54F-DA52-EE13-57B8-81DB1AD609C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4DC00E-9345-20A2-9CF2-045AED8C83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952FE3-3DBB-883E-4DD1-0AF97B38D4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CF7CB6-A1A0-4F3B-B095-DC3ECB2A0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31359D-1218-B10C-B62D-AEF55FB533D9}"/>
              </a:ext>
            </a:extLst>
          </p:cNvPr>
          <p:cNvSpPr txBox="1"/>
          <p:nvPr/>
        </p:nvSpPr>
        <p:spPr>
          <a:xfrm>
            <a:off x="422071" y="37142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بدقة.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يستدعي الأستاذ التلاميذ المتعثرين في الدقة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9171D06-DA68-F084-111E-DC687E2825D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81" y="286287"/>
            <a:ext cx="1143377" cy="93760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694F2E-63FF-E9DB-9179-8E9D714F19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584" y="2940683"/>
            <a:ext cx="6300592" cy="182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52548-44A2-3DF0-13F5-8AEC70715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1A2E8B5-593E-DE0D-0F06-1EE099A4699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9516ED1-A0E4-E0A2-A7D5-09CCEC8E0F1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61A86B4-E498-50F5-5C58-6BBF94C4C58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100B49B-196F-F706-1992-B5886DA9FE2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AEEC05B-9369-BBFC-FDD1-C6831F600B8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467B14F-DDA7-63C2-3255-51FF388A277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73CD914-39E2-5F7B-ACE5-159D49F4AC9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0AC6E3FC-3C39-3AFA-73CC-B4EF057FB43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7B01362-D0BC-2DAC-72E7-A54AE1B0547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B05EBE-3E35-EA45-A491-C947DAA1441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18551D5-5DB7-CB32-6E6F-8001C6F5E76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B551D89-1283-10F8-8732-8C9DCA3B0C9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CE2F463-0E00-C166-9719-A74858BA7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FF0F5CC-89B3-7CF9-FF78-F2C0F72DD3F1}"/>
              </a:ext>
            </a:extLst>
          </p:cNvPr>
          <p:cNvSpPr txBox="1"/>
          <p:nvPr/>
        </p:nvSpPr>
        <p:spPr>
          <a:xfrm>
            <a:off x="451339" y="35072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يختار التلميذ إحدى المجموعات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26A0C26-E6FC-AF0E-9694-768F17967F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0BEC868-0EC1-E2FE-DDF7-2BCCDF02F1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88"/>
          <a:stretch/>
        </p:blipFill>
        <p:spPr>
          <a:xfrm>
            <a:off x="3289102" y="3732682"/>
            <a:ext cx="2713704" cy="2143148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A6742E-A1FF-4CE7-86E5-8B2AB9A7B9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7" r="37581"/>
          <a:stretch/>
        </p:blipFill>
        <p:spPr>
          <a:xfrm>
            <a:off x="6128037" y="3732681"/>
            <a:ext cx="2679764" cy="2143149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758A901-192B-6AA5-F72D-737E47F07E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688"/>
          <a:stretch/>
        </p:blipFill>
        <p:spPr>
          <a:xfrm>
            <a:off x="358876" y="3732681"/>
            <a:ext cx="2804995" cy="2114037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9684146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A7257-E460-B987-CA7E-1565CD686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C73390B2-6F07-6692-B2AE-8D9B92445E2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686AFA6-E341-71A1-0E4F-D75F1C5F49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60504FFF-ACF9-A1DC-8798-A1AAD94610BC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F29A5EB5-F1D3-761E-505E-A4FBD49AE004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F31E1BA-9EEF-5326-3ED5-F659DA82602A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6BDEA12B-AB24-D9C0-A2A7-559E3A37BE39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6C92CBEF-2114-1D2D-741F-9B30796ABD1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0D6485F-A226-3D3F-844F-2E12BDAF055B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D7740D-37F9-7987-3CA1-3B344CDE5A5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F795D0DB-DF0C-BE87-DFC2-559F571E5B64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91AE8F6-F838-4B99-CF84-AA65CD6DE04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F9118474-3060-06D4-6255-6ED1B7EB728A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1FAF9A1B-7CC2-EF55-30E5-53ECC2F8438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8406EDD1-24B6-E330-624D-67533EB4BD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707B7E6-C404-F6A5-936B-BEBA762529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48F74D4-590F-64E0-6A79-452785E103DE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F8F5654F-0796-1893-7ACB-7D0D7588931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0378F281-F386-FB06-F75C-610302E393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12DC81D-12A6-3722-0991-8068E55FDB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C211B02E-5398-FEBD-07C6-187085AF286C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93F1480-D7AD-CA4D-8AAB-60A38444AD6D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C6CFF67-E3AA-92B6-CF08-2BB2FE0EE3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F0EBC00B-F953-5A5A-1192-F579719192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8571DA34-4775-3AB8-9267-ABB3FE6DDEC0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A355CBC4-AA64-B92C-741B-65F8D1C0B1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C2AF7EB-C295-972E-A767-AE67B61063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B0627FD5-3628-B72B-2C27-DEF414C623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8DACD359-31F2-ED96-4196-51748F22471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A5745F64-7D91-2EC0-B165-482A82B34A3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B7BEFFFA-FB5B-6C58-2DA2-48FD9A47628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8CDCFB0-5346-CE75-E9D9-10A3A757EF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5745FF0D-FF0B-058F-BD26-A80C6A77DF5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422D75C6-5A28-C454-1797-E4B6D937F7C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1EF6B0C-C850-54E0-5FB5-F28C4DC8040E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39CFD35-8AF5-3408-A7A3-AB502CDF8FD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D45B199-2299-1D16-6269-D8DFFB37E94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47B384A5-AB99-7DEA-E097-BDE61C01113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B2CB6FEC-9B5E-4340-DBDC-44A13F80540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23DF645-FABD-7270-F9CB-FE1C5CF6B001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62C8E14E-8CC4-D400-114A-C494974AE1C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5314761-6348-CCED-0F63-D6385D9729D9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C27E9AC-49B4-A075-4215-22B41A21773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2DE2642B-EC42-3EA8-0D44-B937E6A7AD22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7AF6EE13-BEAC-18F4-38EE-F1924AFA34F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5553DE3A-DCA4-5632-B15A-BADF1D4601A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5B27764F-2485-F1E2-34FF-B7D533965E10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B1013BF8-F43B-E618-95BE-0DD02C8A6AA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D954ACD-D894-D905-99F7-C554A1D8BA1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8117503-8234-A77B-6197-AE4BCBE1999A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90CB719A-7FAF-FFF1-4F67-AEAAA14D4EAA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51DF8A3-A954-BF0A-5BB3-4A0254DFF48F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C6D00374-F94E-680E-72AC-EFC9D2EBE45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2059158-88FD-262F-F70F-E4F7DC00F9C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02A4BDF-F8BF-9538-6D59-0E7E546969A2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AABD64A-ACC7-3012-33C6-7B7DD9E89A10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DE3D68A-2E58-3DDE-474E-8D0797E862A3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50DC755-EADA-F2D4-C9F2-286F6F304D58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6B415EEE-16E8-1F5A-5D53-058826EB2FFE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الكلمات الزائفة: الدقة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E933541-A405-7BED-7C57-0E7749F0BA0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المشتركة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900863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57294-B58E-2342-7E59-F0760F5A5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0C5462-6AD1-B448-665E-3298D34C328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A14999D-6B4E-FC38-F42F-FDD72DE6B0E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FB95D3E7-104C-0640-98F2-1B9556E9ADD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8A299DD-56D9-B389-0B5C-F62A20C51E7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61BAF0D-240A-7C72-20E4-0C6731A1E80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000989E-A03E-89A0-7919-6CAF062AC6C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2D05DF29-41CF-0246-CBE9-3D022CED84C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28F0F79-599D-5E48-066E-03645BBAD75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CD130B5-6688-ABF7-F5A6-A15473ED732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76892D-C49B-653A-AE3F-535A4CFF40B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317AECB-0A7D-A73F-FFD2-17EA1D6E63E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7440171-E391-60E6-E85C-C9DF62A190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7322709-08BE-CCFA-7EB1-F60D6F7924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82A5950-05BC-E361-75F7-65AE7E78BCD0}"/>
              </a:ext>
            </a:extLst>
          </p:cNvPr>
          <p:cNvSpPr txBox="1"/>
          <p:nvPr/>
        </p:nvSpPr>
        <p:spPr>
          <a:xfrm>
            <a:off x="422071" y="35114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قراءة  فقرات باسترسال.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يستدعي الأستاذ التلاميذ المتعثرين في الاسترسال.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6B6B46E-DF57-C411-8C3A-8375BD8B43B0}"/>
              </a:ext>
            </a:extLst>
          </p:cNvPr>
          <p:cNvSpPr/>
          <p:nvPr/>
        </p:nvSpPr>
        <p:spPr>
          <a:xfrm>
            <a:off x="865239" y="2526889"/>
            <a:ext cx="7462684" cy="2772697"/>
          </a:xfrm>
          <a:prstGeom prst="roundRect">
            <a:avLst>
              <a:gd name="adj" fmla="val 19987"/>
            </a:avLst>
          </a:prstGeom>
          <a:solidFill>
            <a:schemeClr val="bg1"/>
          </a:solidFill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E131CD3-0B72-14B0-9278-8388ED10F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0155" y="3085397"/>
            <a:ext cx="3520561" cy="16966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0F33283-3BD9-D76D-FEC6-F716CF74F0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471" y="3085397"/>
            <a:ext cx="3520561" cy="16966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5165488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EABDD-241B-293A-A802-4E6A8C56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2037D9C-4EB9-C858-4EA5-393FA695868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801ED3A-DCC5-E438-6EC9-AB339EA3688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1AA591E-1F33-BFDF-92DC-6BF100831F8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5E63B01-9988-8EBC-901B-1C5ED27F6D1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1B9D7C7-F3F3-5729-2614-286DE94838C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1A0BC6E-EED2-1B52-7F05-186EFCEF572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064257F-4EFA-9D22-3B56-FB51FC0FFFD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6B597649-63D8-A49E-F9A0-367794A2253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992AFDB-F8DE-B079-A10A-2554B3E46F4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A076C6-1A0C-575E-2931-865EBE98072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52C022-A08F-7B9C-77EF-8856AFC2A96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CFF1C1E-9DB1-6FE8-0C35-DEF01BBB0DF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ACD9F66-368C-EF36-9344-BF2878164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08AE03-DB3F-5523-D444-147E877D2534}"/>
              </a:ext>
            </a:extLst>
          </p:cNvPr>
          <p:cNvSpPr txBox="1"/>
          <p:nvPr/>
        </p:nvSpPr>
        <p:spPr>
          <a:xfrm>
            <a:off x="422071" y="42845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أولا.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ينبه الأستاذ إلى الوصل، والوقف على الساكن، وإلى الوقف على  التاء المربوطة هاء ساكنة.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79A9307F-40E0-DD13-49EF-BB34DB1C2E4D}"/>
              </a:ext>
            </a:extLst>
          </p:cNvPr>
          <p:cNvGrpSpPr/>
          <p:nvPr/>
        </p:nvGrpSpPr>
        <p:grpSpPr>
          <a:xfrm>
            <a:off x="312516" y="2280916"/>
            <a:ext cx="8232572" cy="3553120"/>
            <a:chOff x="312516" y="2280916"/>
            <a:chExt cx="8232572" cy="3553120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32DC758-71C5-FD9C-C84A-C1E24242F3BB}"/>
                </a:ext>
              </a:extLst>
            </p:cNvPr>
            <p:cNvSpPr txBox="1"/>
            <p:nvPr/>
          </p:nvSpPr>
          <p:spPr>
            <a:xfrm>
              <a:off x="312516" y="2417716"/>
              <a:ext cx="8232572" cy="34163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جَدّ</a:t>
              </a:r>
              <a:r>
                <a:rPr lang="ar-MA" sz="5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sz="5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سْمُهُ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موحا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.</a:t>
              </a:r>
            </a:p>
            <a:p>
              <a:pPr algn="r" rtl="1"/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مَعْروفٌ وَمَحْبوبٌ فِي كُلِّ </a:t>
              </a:r>
              <a:r>
                <a:rPr lang="ar-MA" sz="5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sz="5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لْقَرْي</a:t>
              </a:r>
              <a:r>
                <a:rPr lang="ar-MA" sz="5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MA" sz="5400" b="1" dirty="0" err="1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ةِ</a:t>
              </a:r>
              <a:r>
                <a:rPr lang="ar-MA" sz="54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  <a:p>
              <a:pPr algn="r" rtl="1"/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نَزُورُهُ فِي كُلِّ عُطْلَ</a:t>
              </a:r>
              <a:r>
                <a:rPr lang="ar-MA" sz="54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ةٍ</a:t>
              </a:r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  <a:p>
              <a:pPr algn="r" rtl="1"/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نَتَحَلَّقُ حَوْلَهُ مَسَاءً لِيَحْكِيَ لَنا حِكاياتِهِ</a:t>
              </a:r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sz="5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لْمُسَلِّي</a:t>
              </a:r>
              <a:r>
                <a:rPr lang="ar-MA" sz="5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MA" sz="5400" b="1" dirty="0" err="1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</a:t>
              </a:r>
              <a:r>
                <a:rPr lang="ar-MA" sz="5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f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92E658A4-39F6-75E4-4C07-92024D6332A7}"/>
                </a:ext>
              </a:extLst>
            </p:cNvPr>
            <p:cNvSpPr/>
            <p:nvPr/>
          </p:nvSpPr>
          <p:spPr>
            <a:xfrm flipH="1">
              <a:off x="7177414" y="2280916"/>
              <a:ext cx="808012" cy="394427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699D6F1F-E354-D116-F7B6-DB9DA49E2F8C}"/>
                </a:ext>
              </a:extLst>
            </p:cNvPr>
            <p:cNvSpPr/>
            <p:nvPr/>
          </p:nvSpPr>
          <p:spPr>
            <a:xfrm flipH="1">
              <a:off x="4183692" y="2976444"/>
              <a:ext cx="565195" cy="45255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268196D9-6C41-300B-020C-1135EAD0D9AC}"/>
                </a:ext>
              </a:extLst>
            </p:cNvPr>
            <p:cNvSpPr/>
            <p:nvPr/>
          </p:nvSpPr>
          <p:spPr>
            <a:xfrm flipH="1">
              <a:off x="2013021" y="4682072"/>
              <a:ext cx="464987" cy="45255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802453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36217-568C-D44E-7CD1-B986F3CD9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FD7EE00-2B55-430B-5529-88CBA9F4F6C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2FE6CC-3373-59F4-C32E-7E0E2CB7C32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0B088DAB-66C7-82BB-3E85-1B3162CE210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43751C9-1020-A1E5-8096-EE52DDC151D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1202117-B38F-4446-AD88-0130A1AB95D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65CDB87-73BF-3584-94E6-AB57236EDCF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439D3A4-6B9C-D225-AD36-A0F76402A89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AB4E680-BBC5-4D0E-891B-EAB7AECBC30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0F53688-0DFF-0F16-379E-53CE0AAA77D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0952D59-AE28-304C-FDF8-9AA2AD14D30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D1A85BE-18C0-929F-DA0B-5EE3810A384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30B3632-5572-23F7-AB32-D01F109AD7E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E64248-9339-9205-65F5-512F90BBC1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434D6FE-1DB4-ED2C-634D-AAD2E1800069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قراءة مشتركة.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7E312F4-2C74-F7A4-2DC2-68678EFEF02E}"/>
              </a:ext>
            </a:extLst>
          </p:cNvPr>
          <p:cNvGrpSpPr/>
          <p:nvPr/>
        </p:nvGrpSpPr>
        <p:grpSpPr>
          <a:xfrm>
            <a:off x="312516" y="2280916"/>
            <a:ext cx="8232572" cy="3553120"/>
            <a:chOff x="312516" y="2280916"/>
            <a:chExt cx="8232572" cy="355312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83CB7846-AB7D-187C-4CFC-E71BFC49E227}"/>
                </a:ext>
              </a:extLst>
            </p:cNvPr>
            <p:cNvSpPr txBox="1"/>
            <p:nvPr/>
          </p:nvSpPr>
          <p:spPr>
            <a:xfrm>
              <a:off x="312516" y="2417716"/>
              <a:ext cx="8232572" cy="34163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جَدّ</a:t>
              </a:r>
              <a:r>
                <a:rPr lang="ar-MA" sz="5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sz="5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سْمُهُ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موحا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.</a:t>
              </a:r>
            </a:p>
            <a:p>
              <a:pPr algn="r" rtl="1"/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مَعْروفٌ وَمَحْبوبٌ فِي كُلِّ </a:t>
              </a:r>
              <a:r>
                <a:rPr lang="ar-MA" sz="5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sz="5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لْقَرْي</a:t>
              </a:r>
              <a:r>
                <a:rPr lang="ar-MA" sz="5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MA" sz="5400" b="1" dirty="0" err="1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ةِ</a:t>
              </a:r>
              <a:r>
                <a:rPr lang="ar-MA" sz="54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  <a:p>
              <a:pPr algn="r" rtl="1"/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نَزُورُهُ فِي كُلِّ عُطْلَ</a:t>
              </a:r>
              <a:r>
                <a:rPr lang="ar-MA" sz="54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ةٍ</a:t>
              </a:r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  <a:p>
              <a:pPr algn="r" rtl="1"/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نَتَحَلَّقُ حَوْلَهُ مَسَاءً لِيَحْكِيَ لَنا حِكاياتِهِ</a:t>
              </a:r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sz="5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لْمُسَلِّي</a:t>
              </a:r>
              <a:r>
                <a:rPr lang="ar-MA" sz="5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MA" sz="5400" b="1" dirty="0" err="1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</a:t>
              </a:r>
              <a:r>
                <a:rPr lang="ar-MA" sz="5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f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64B97F97-CC99-667F-87B3-250E651347BB}"/>
                </a:ext>
              </a:extLst>
            </p:cNvPr>
            <p:cNvSpPr/>
            <p:nvPr/>
          </p:nvSpPr>
          <p:spPr>
            <a:xfrm flipH="1">
              <a:off x="7177414" y="2280916"/>
              <a:ext cx="808012" cy="394427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F0C2961E-DC2B-A7EF-5430-A3095E4B1E85}"/>
                </a:ext>
              </a:extLst>
            </p:cNvPr>
            <p:cNvSpPr/>
            <p:nvPr/>
          </p:nvSpPr>
          <p:spPr>
            <a:xfrm flipH="1">
              <a:off x="4183692" y="2976444"/>
              <a:ext cx="565195" cy="45255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FCE59D5-0CAE-B78A-A6FD-2F7A2192C952}"/>
                </a:ext>
              </a:extLst>
            </p:cNvPr>
            <p:cNvSpPr/>
            <p:nvPr/>
          </p:nvSpPr>
          <p:spPr>
            <a:xfrm flipH="1">
              <a:off x="2013021" y="4682072"/>
              <a:ext cx="464987" cy="45255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054217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E4C90-AD48-7475-BB7F-55D786087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7F713D8-DC02-447D-C1E6-FAF5710B29E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8561CDB-8E69-D769-857F-CF1F2313CDC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38AB16B-2D24-0D2A-CC1B-7943AEE3F80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58691F0-78C2-1796-7613-3742E38DF58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9B43554-6F97-49B6-2BD1-9E5DE74E31A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FB0837D-13C9-CC55-D7BF-00A1DE9FA89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B504984-C19D-F0EF-76B9-1478F65063D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278A22B-24CB-6FF2-8099-BAF13E5B8D0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4B89832-87D0-0C93-0AF8-58EF4C3B2AD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7FA07D-EF91-8D41-D8F9-AF17CDA177E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3854489-D894-437F-DC45-250E71ACDCC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6DB8D9-3DBA-173E-03F7-FCBF9BCA5A5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686CC49-C5FF-0EF0-A1E7-14D5D9C6F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F3750E2-49DE-6E5F-EE38-16BD43EE126F}"/>
              </a:ext>
            </a:extLst>
          </p:cNvPr>
          <p:cNvSpPr txBox="1"/>
          <p:nvPr/>
        </p:nvSpPr>
        <p:spPr>
          <a:xfrm>
            <a:off x="422071" y="428456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B6F91C5-2773-E2FF-78EB-0AF115DBB19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6D95C23-AFE2-14E1-4D1C-B9B0828C0FCF}"/>
              </a:ext>
            </a:extLst>
          </p:cNvPr>
          <p:cNvGrpSpPr/>
          <p:nvPr/>
        </p:nvGrpSpPr>
        <p:grpSpPr>
          <a:xfrm>
            <a:off x="312516" y="2280916"/>
            <a:ext cx="8232572" cy="3553120"/>
            <a:chOff x="312516" y="2280916"/>
            <a:chExt cx="8232572" cy="3553120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944BA4F-8D52-371F-AA7F-2179E52E6D68}"/>
                </a:ext>
              </a:extLst>
            </p:cNvPr>
            <p:cNvSpPr txBox="1"/>
            <p:nvPr/>
          </p:nvSpPr>
          <p:spPr>
            <a:xfrm>
              <a:off x="312516" y="2417716"/>
              <a:ext cx="8232572" cy="34163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جَدّ</a:t>
              </a:r>
              <a:r>
                <a:rPr lang="ar-MA" sz="5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sz="5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سْمُهُ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موحا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.</a:t>
              </a:r>
            </a:p>
            <a:p>
              <a:pPr algn="r" rtl="1"/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مَعْروفٌ وَمَحْبوبٌ فِي كُلِّ </a:t>
              </a:r>
              <a:r>
                <a:rPr lang="ar-MA" sz="5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sz="5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لْقَرْي</a:t>
              </a:r>
              <a:r>
                <a:rPr lang="ar-MA" sz="5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MA" sz="5400" b="1" dirty="0" err="1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ةِ</a:t>
              </a:r>
              <a:r>
                <a:rPr lang="ar-MA" sz="54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  <a:p>
              <a:pPr algn="r" rtl="1"/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نَزُورُهُ فِي كُلِّ عُطْلَ</a:t>
              </a:r>
              <a:r>
                <a:rPr lang="ar-MA" sz="54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ةٍ</a:t>
              </a:r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  <a:p>
              <a:pPr algn="r" rtl="1"/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نَتَحَلَّقُ حَوْلَهُ مَسَاءً لِيَحْكِيَ لَنا حِكاياتِهِ</a:t>
              </a:r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sz="5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لْمُسَلِّي</a:t>
              </a:r>
              <a:r>
                <a:rPr lang="ar-MA" sz="5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MA" sz="5400" b="1" dirty="0" err="1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</a:t>
              </a:r>
              <a:r>
                <a:rPr lang="ar-MA" sz="54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f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4B93679B-EF6C-F230-FD1A-3207C770BF12}"/>
                </a:ext>
              </a:extLst>
            </p:cNvPr>
            <p:cNvSpPr/>
            <p:nvPr/>
          </p:nvSpPr>
          <p:spPr>
            <a:xfrm flipH="1">
              <a:off x="7177414" y="2280916"/>
              <a:ext cx="808012" cy="394427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44DCEEDD-4426-0D1D-97D6-06A5A09B34A7}"/>
                </a:ext>
              </a:extLst>
            </p:cNvPr>
            <p:cNvSpPr/>
            <p:nvPr/>
          </p:nvSpPr>
          <p:spPr>
            <a:xfrm flipH="1">
              <a:off x="4183692" y="2976444"/>
              <a:ext cx="565195" cy="45255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6A63581D-BAE1-1137-93ED-F3B3F516E019}"/>
                </a:ext>
              </a:extLst>
            </p:cNvPr>
            <p:cNvSpPr/>
            <p:nvPr/>
          </p:nvSpPr>
          <p:spPr>
            <a:xfrm flipH="1">
              <a:off x="2013021" y="4682072"/>
              <a:ext cx="464987" cy="45255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874887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807D1-CA57-718E-2F51-7B494EC8F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12F051F-F5AC-96FE-CD61-6AA197E8DB0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9339F16-1F76-3B5B-75E7-5C5196BB8DB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7500B2C-D817-D635-9511-CD5C0806452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E019246-4BA8-B955-745B-101A9BE4FA4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7B7546D-2C50-F755-1DF3-681BAE1FE1C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285EF8D-CFE4-EFAB-A787-3E5F4A619800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E2E2CD6-8D65-1CBC-E8D8-B1400A11D95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1E41004C-B2A2-B576-FC6F-6C6DD01F060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D206ABA-505F-4DF2-50AE-A8AD3CBEBB8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A27087-6B1C-D4CD-ACEA-BA92DEB26A0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97264-6AF0-443E-3B94-A74ED9B4C27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5CF82E2-6275-7AA0-661D-9F32FA3E3DA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F5E9A0D-FB5E-8EB7-CBCD-EAF33FBB4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47A0BCB-5B83-FB91-D43C-1F652A768678}"/>
              </a:ext>
            </a:extLst>
          </p:cNvPr>
          <p:cNvSpPr txBox="1"/>
          <p:nvPr/>
        </p:nvSpPr>
        <p:spPr>
          <a:xfrm>
            <a:off x="422071" y="428456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أولا.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ينبه الأستاذ إلى الوصل، والوقف على الساكن، وإلى الوقف على  التاء المربوطة هاء ساكنة.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A91B1C6-F19C-473C-D293-F4E94A2C56A5}"/>
              </a:ext>
            </a:extLst>
          </p:cNvPr>
          <p:cNvGrpSpPr/>
          <p:nvPr/>
        </p:nvGrpSpPr>
        <p:grpSpPr>
          <a:xfrm>
            <a:off x="0" y="2112992"/>
            <a:ext cx="8264013" cy="3939540"/>
            <a:chOff x="0" y="2112992"/>
            <a:chExt cx="8264013" cy="3939540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6A1A5B9-0852-EFCD-52A9-6AE6769C0B54}"/>
                </a:ext>
              </a:extLst>
            </p:cNvPr>
            <p:cNvSpPr txBox="1"/>
            <p:nvPr/>
          </p:nvSpPr>
          <p:spPr>
            <a:xfrm>
              <a:off x="0" y="2112992"/>
              <a:ext cx="8264013" cy="39395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lnSpc>
                  <a:spcPts val="7500"/>
                </a:lnSpc>
              </a:pP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بَيْتِنا قِطٌّ لَطي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ٌ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وَهُوَ دَوْماً نَظي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ٌ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r" rtl="1">
                <a:lnSpc>
                  <a:spcPts val="7500"/>
                </a:lnSpc>
              </a:pP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يُحِبُّ أَنْ أُداعِبَ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وَأَنْ أَكونَ صاحِبَ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  <a:p>
              <a:pPr algn="r" rtl="1">
                <a:lnSpc>
                  <a:spcPts val="7500"/>
                </a:lnSpc>
              </a:pP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يُطارِدُ </a:t>
              </a:r>
              <a:r>
                <a:rPr lang="ar-MA" sz="5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sz="5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لْعَناكِ</a:t>
              </a:r>
              <a:r>
                <a:rPr lang="ar-MA" sz="5400" b="1" dirty="0" err="1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ar-MA" sz="5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وَيَأْكُلُ </a:t>
              </a:r>
              <a:r>
                <a:rPr lang="ar-MA" sz="5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sz="5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لْجَنادِ</a:t>
              </a:r>
              <a:r>
                <a:rPr lang="ar-MA" sz="5400" b="1" dirty="0" err="1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ar-MA" sz="5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  <a:p>
              <a:pPr algn="r" rtl="1">
                <a:lnSpc>
                  <a:spcPts val="7500"/>
                </a:lnSpc>
              </a:pP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أَنا أَيْضاً أُحِبُّهُ لِأَنَّهُ مُشاغِ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ٌ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f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C54A5B1A-6ACC-8665-CE24-FE68EACE0DB7}"/>
                </a:ext>
              </a:extLst>
            </p:cNvPr>
            <p:cNvSpPr/>
            <p:nvPr/>
          </p:nvSpPr>
          <p:spPr>
            <a:xfrm flipH="1">
              <a:off x="6856774" y="3985396"/>
              <a:ext cx="464987" cy="332380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7B40308A-BA00-4BC4-085A-6E7B9F7DE042}"/>
                </a:ext>
              </a:extLst>
            </p:cNvPr>
            <p:cNvSpPr/>
            <p:nvPr/>
          </p:nvSpPr>
          <p:spPr>
            <a:xfrm flipH="1">
              <a:off x="4049403" y="4029237"/>
              <a:ext cx="464987" cy="332380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784954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7D387-D80A-7929-0926-FB98C293E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E367E3F-CAD2-AFDB-F00B-5F1CAEE5E35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DC96233-BA26-692D-CC2C-B524F585E1E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B6F3EE76-59A3-4C04-3CF8-D7E236D924A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DF0FC44B-38E8-7166-D5F9-F205556AE21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9678DF9-8161-BEA4-2983-986F426F178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B7ADE6F-9F85-A756-DED8-9F4560469AC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4FCBF84-2111-677B-D32D-81E041D4ED3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78BBBCC-0770-8663-B922-8F265138712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A39B7AC-E3CD-CA34-300D-3130B8A1B20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53F8963-EAC2-A87D-671D-6782224AD5C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1BDF4A4-8157-25BD-E2FD-9CC7693528D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94E6351-3C2D-DC2D-1EE4-EA57759FFDE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A2ED337-953A-EC9D-C266-46451B159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D0568E5-AE89-1516-39C2-4431FF9FA499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قراءة مشتركة.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DB028-4DF9-4D3A-3F7C-23875A79AC5E}"/>
              </a:ext>
            </a:extLst>
          </p:cNvPr>
          <p:cNvGrpSpPr/>
          <p:nvPr/>
        </p:nvGrpSpPr>
        <p:grpSpPr>
          <a:xfrm>
            <a:off x="0" y="2112992"/>
            <a:ext cx="8264013" cy="3939540"/>
            <a:chOff x="0" y="2112992"/>
            <a:chExt cx="8264013" cy="393954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52ABE462-76F2-A68C-DFD5-4B035697E03A}"/>
                </a:ext>
              </a:extLst>
            </p:cNvPr>
            <p:cNvSpPr txBox="1"/>
            <p:nvPr/>
          </p:nvSpPr>
          <p:spPr>
            <a:xfrm>
              <a:off x="0" y="2112992"/>
              <a:ext cx="8264013" cy="39395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lnSpc>
                  <a:spcPts val="7500"/>
                </a:lnSpc>
              </a:pP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بَيْتِنا قِطٌّ لَطي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ٌ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وَهُوَ دَوْماً نَظي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ٌ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r" rtl="1">
                <a:lnSpc>
                  <a:spcPts val="7500"/>
                </a:lnSpc>
              </a:pP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يُحِبُّ أَنْ أُداعِبَ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وَأَنْ أَكونَ صاحِبَ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  <a:p>
              <a:pPr algn="r" rtl="1">
                <a:lnSpc>
                  <a:spcPts val="7500"/>
                </a:lnSpc>
              </a:pP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يُطارِدُ </a:t>
              </a:r>
              <a:r>
                <a:rPr lang="ar-MA" sz="5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sz="5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لْعَناكِ</a:t>
              </a:r>
              <a:r>
                <a:rPr lang="ar-MA" sz="5400" b="1" dirty="0" err="1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ar-MA" sz="5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وَيَأْكُلُ </a:t>
              </a:r>
              <a:r>
                <a:rPr lang="ar-MA" sz="5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sz="5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لْجَنادِ</a:t>
              </a:r>
              <a:r>
                <a:rPr lang="ar-MA" sz="5400" b="1" dirty="0" err="1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ar-MA" sz="5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  <a:p>
              <a:pPr algn="r" rtl="1">
                <a:lnSpc>
                  <a:spcPts val="7500"/>
                </a:lnSpc>
              </a:pP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أَنا أَيْضاً أُحِبُّهُ لِأَنَّهُ مُشاغِ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ٌ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f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7BD4E68C-3548-1BD7-B4C1-E15108B3EE82}"/>
                </a:ext>
              </a:extLst>
            </p:cNvPr>
            <p:cNvSpPr/>
            <p:nvPr/>
          </p:nvSpPr>
          <p:spPr>
            <a:xfrm flipH="1">
              <a:off x="6856774" y="3985396"/>
              <a:ext cx="464987" cy="332380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8E9D8825-75C4-3B55-D719-AAD920F01CD6}"/>
                </a:ext>
              </a:extLst>
            </p:cNvPr>
            <p:cNvSpPr/>
            <p:nvPr/>
          </p:nvSpPr>
          <p:spPr>
            <a:xfrm flipH="1">
              <a:off x="4049403" y="4029237"/>
              <a:ext cx="464987" cy="332380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408984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01054-8E0F-3DA5-C36C-7694A9C32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EB05D6-63F1-6C5C-F728-0B57DD86C99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9A748FA-07A2-7FA4-A6A0-9C976931AB0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B619C47-4811-A0CD-3A6F-C7F385AD6C5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53D0479-FDE5-F414-4C35-851C8F24091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8FABE60-BF3E-D7FF-C8CF-2DF6BDE4898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5584DF9-1B2E-0F79-6CE1-EE3D936A8B7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637CF2F6-7ACA-109C-1C18-D540510301A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EE15100-447D-2FF3-4E0E-512BB6A60BD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ED635C2-C933-26F3-C71A-CF0AD209560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232EEE-4BCB-27F3-55F8-63332668F92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B6C3FCC-21A1-9D29-B1A7-A8175268D76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A3BD06B-9EFE-334F-168D-1487435129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283E4D0-BC9D-C503-4AED-E8E4367D4B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BE712E3-F92A-3C03-E708-CDCF1872E21B}"/>
              </a:ext>
            </a:extLst>
          </p:cNvPr>
          <p:cNvSpPr txBox="1"/>
          <p:nvPr/>
        </p:nvSpPr>
        <p:spPr>
          <a:xfrm>
            <a:off x="422071" y="428456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25DE02F-594E-8EEC-7957-CDEDFA19F71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C7F0444-8EA9-5CBD-658B-9E024B823816}"/>
              </a:ext>
            </a:extLst>
          </p:cNvPr>
          <p:cNvGrpSpPr/>
          <p:nvPr/>
        </p:nvGrpSpPr>
        <p:grpSpPr>
          <a:xfrm>
            <a:off x="0" y="2112992"/>
            <a:ext cx="8264013" cy="3939540"/>
            <a:chOff x="0" y="2112992"/>
            <a:chExt cx="8264013" cy="3939540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5D6CC64-C220-3969-8FB3-AD1A4AF0F622}"/>
                </a:ext>
              </a:extLst>
            </p:cNvPr>
            <p:cNvSpPr txBox="1"/>
            <p:nvPr/>
          </p:nvSpPr>
          <p:spPr>
            <a:xfrm>
              <a:off x="0" y="2112992"/>
              <a:ext cx="8264013" cy="39395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lnSpc>
                  <a:spcPts val="7500"/>
                </a:lnSpc>
              </a:pP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بَيْتِنا قِطٌّ لَطي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ٌ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وَهُوَ دَوْماً نَظي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ٌ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r" rtl="1">
                <a:lnSpc>
                  <a:spcPts val="7500"/>
                </a:lnSpc>
              </a:pP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يُحِبُّ أَنْ أُداعِبَ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وَأَنْ أَكونَ صاحِبَ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  <a:p>
              <a:pPr algn="r" rtl="1">
                <a:lnSpc>
                  <a:spcPts val="7500"/>
                </a:lnSpc>
              </a:pP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يُطارِدُ </a:t>
              </a:r>
              <a:r>
                <a:rPr lang="ar-MA" sz="5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sz="5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لْعَناكِ</a:t>
              </a:r>
              <a:r>
                <a:rPr lang="ar-MA" sz="5400" b="1" dirty="0" err="1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ar-MA" sz="5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وَيَأْكُلُ </a:t>
              </a:r>
              <a:r>
                <a:rPr lang="ar-MA" sz="5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sz="5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لْجَنادِ</a:t>
              </a:r>
              <a:r>
                <a:rPr lang="ar-MA" sz="5400" b="1" dirty="0" err="1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ar-MA" sz="5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  <a:p>
              <a:pPr algn="r" rtl="1">
                <a:lnSpc>
                  <a:spcPts val="7500"/>
                </a:lnSpc>
              </a:pP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أَنا أَيْضاً أُحِبُّهُ لِأَنَّهُ مُشاغِ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ar-MA" sz="5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ٌ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f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12538CBE-3BEC-C2F8-B326-ED7DC9A3895E}"/>
                </a:ext>
              </a:extLst>
            </p:cNvPr>
            <p:cNvSpPr/>
            <p:nvPr/>
          </p:nvSpPr>
          <p:spPr>
            <a:xfrm flipH="1">
              <a:off x="6856774" y="3985396"/>
              <a:ext cx="464987" cy="332380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49224CDF-DEFF-AB57-9FD6-82CC13AE9E7B}"/>
                </a:ext>
              </a:extLst>
            </p:cNvPr>
            <p:cNvSpPr/>
            <p:nvPr/>
          </p:nvSpPr>
          <p:spPr>
            <a:xfrm flipH="1">
              <a:off x="4049403" y="4029237"/>
              <a:ext cx="464987" cy="332380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778850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83A33D-C174-F176-4113-8F9F9E393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3D134D8-7370-D3DD-64DB-2D98792D24D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8FEAB6E1-0AB2-D633-1F02-52EBDF08620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FAD25DAF-9783-5849-8334-4CBE9D7765C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511EB51A-1412-3526-CFB5-D52412650F3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643EF7A2-0D37-ACE0-FDD8-EB29C9EB7922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AEC622F7-2317-6134-8E4E-5DD293857D3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91D2155F-2344-9231-945F-C9AA2493DF1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6E70FFA6-B903-2BF3-3155-0B27ED7D1FA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EC6A3-5986-2DCC-383E-479034F1228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529A86-E1F3-781E-11A2-EE64010EF6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8EB288-19A1-4E7B-AF49-425437CD3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1BA03D-D095-F7DD-3A8E-F2F1E6E6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EBC6AB-71F2-E47E-07AE-FEC7AFD48EFF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بكلمات المعجم التي درسناها اليوم؟ من يركبها في جمل؟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ED7C03F-90F9-72A8-7F62-41BCE8ABD30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17126"/>
            <a:ext cx="1262762" cy="842255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E11DB073-9AD3-5B91-A4D0-2CCDAF5D4B12}"/>
              </a:ext>
            </a:extLst>
          </p:cNvPr>
          <p:cNvGrpSpPr/>
          <p:nvPr/>
        </p:nvGrpSpPr>
        <p:grpSpPr>
          <a:xfrm>
            <a:off x="676775" y="1641222"/>
            <a:ext cx="7790451" cy="4493369"/>
            <a:chOff x="676775" y="1641222"/>
            <a:chExt cx="7790451" cy="4493369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712E5F1B-6AF9-AA51-1FB7-654DC00BD4CE}"/>
                </a:ext>
              </a:extLst>
            </p:cNvPr>
            <p:cNvGrpSpPr/>
            <p:nvPr/>
          </p:nvGrpSpPr>
          <p:grpSpPr>
            <a:xfrm>
              <a:off x="676775" y="1641222"/>
              <a:ext cx="7790451" cy="4493369"/>
              <a:chOff x="676775" y="1641222"/>
              <a:chExt cx="7790451" cy="4493369"/>
            </a:xfrm>
          </p:grpSpPr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5F5A9DE9-5A6C-A8E8-85BD-42A61CB46E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19791" y="1641222"/>
                <a:ext cx="2347435" cy="2005741"/>
              </a:xfrm>
              <a:prstGeom prst="rect">
                <a:avLst/>
              </a:prstGeom>
            </p:spPr>
          </p:pic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E1C3AE38-B7D8-1E13-6F1F-64F0B4481C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56734" y="1644138"/>
                <a:ext cx="2347434" cy="2002825"/>
              </a:xfrm>
              <a:prstGeom prst="rect">
                <a:avLst/>
              </a:prstGeom>
            </p:spPr>
          </p:pic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B6A0A474-2BC4-8E3C-C45A-3A5DBE0192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9330" y="1683255"/>
                <a:ext cx="2324888" cy="2002825"/>
              </a:xfrm>
              <a:prstGeom prst="rect">
                <a:avLst/>
              </a:prstGeom>
            </p:spPr>
          </p:pic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462AE9CF-E28C-67DD-E3BC-BADC0881B9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98119" y="4051394"/>
                <a:ext cx="2469107" cy="2083197"/>
              </a:xfrm>
              <a:prstGeom prst="rect">
                <a:avLst/>
              </a:prstGeom>
            </p:spPr>
          </p:pic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2C27B3B6-3114-6CBD-E2AD-E0F013B2AB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56735" y="4108178"/>
                <a:ext cx="2347434" cy="2026413"/>
              </a:xfrm>
              <a:prstGeom prst="rect">
                <a:avLst/>
              </a:prstGeom>
            </p:spPr>
          </p:pic>
          <p:pic>
            <p:nvPicPr>
              <p:cNvPr id="41" name="Image 40">
                <a:extLst>
                  <a:ext uri="{FF2B5EF4-FFF2-40B4-BE49-F238E27FC236}">
                    <a16:creationId xmlns:a16="http://schemas.microsoft.com/office/drawing/2014/main" id="{5767845D-BFB3-69EB-7F3B-5904EF9C70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6775" y="4131766"/>
                <a:ext cx="2282468" cy="2002825"/>
              </a:xfrm>
              <a:prstGeom prst="rect">
                <a:avLst/>
              </a:prstGeom>
            </p:spPr>
          </p:pic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48B6688C-EC18-4543-98CB-BFC276583A1A}"/>
                  </a:ext>
                </a:extLst>
              </p:cNvPr>
              <p:cNvSpPr/>
              <p:nvPr/>
            </p:nvSpPr>
            <p:spPr>
              <a:xfrm>
                <a:off x="6213987" y="3293806"/>
                <a:ext cx="2210683" cy="2654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068503EF-9D42-3AA3-C62D-D160FC6E263A}"/>
                  </a:ext>
                </a:extLst>
              </p:cNvPr>
              <p:cNvSpPr/>
              <p:nvPr/>
            </p:nvSpPr>
            <p:spPr>
              <a:xfrm>
                <a:off x="3413507" y="3282194"/>
                <a:ext cx="2210683" cy="2991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DBA09AB-5322-6B43-C312-8AB1EFA95775}"/>
                  </a:ext>
                </a:extLst>
              </p:cNvPr>
              <p:cNvSpPr/>
              <p:nvPr/>
            </p:nvSpPr>
            <p:spPr>
              <a:xfrm>
                <a:off x="833535" y="3315910"/>
                <a:ext cx="2101939" cy="33105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FDFC167C-1698-5A54-66FD-74368C088814}"/>
                  </a:ext>
                </a:extLst>
              </p:cNvPr>
              <p:cNvSpPr/>
              <p:nvPr/>
            </p:nvSpPr>
            <p:spPr>
              <a:xfrm>
                <a:off x="724791" y="5702711"/>
                <a:ext cx="2210683" cy="34164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9C3B12D-00F8-84E6-AFF7-8F6C65C4F194}"/>
                  </a:ext>
                </a:extLst>
              </p:cNvPr>
              <p:cNvSpPr/>
              <p:nvPr/>
            </p:nvSpPr>
            <p:spPr>
              <a:xfrm>
                <a:off x="3413507" y="5702711"/>
                <a:ext cx="2210683" cy="37114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3F6EDCB2-9FA7-6705-60CF-92D3E7137AB6}"/>
                  </a:ext>
                </a:extLst>
              </p:cNvPr>
              <p:cNvSpPr/>
              <p:nvPr/>
            </p:nvSpPr>
            <p:spPr>
              <a:xfrm>
                <a:off x="6239015" y="5702711"/>
                <a:ext cx="2069243" cy="3416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8A02B5D-BFD6-C044-7856-1787C36F9297}"/>
                </a:ext>
              </a:extLst>
            </p:cNvPr>
            <p:cNvSpPr/>
            <p:nvPr/>
          </p:nvSpPr>
          <p:spPr>
            <a:xfrm>
              <a:off x="850608" y="1741793"/>
              <a:ext cx="2101939" cy="331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236C88C-F5C2-E79C-04D3-04C03C458FDA}"/>
                </a:ext>
              </a:extLst>
            </p:cNvPr>
            <p:cNvSpPr/>
            <p:nvPr/>
          </p:nvSpPr>
          <p:spPr>
            <a:xfrm>
              <a:off x="3451031" y="1713367"/>
              <a:ext cx="2101939" cy="331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FE0EF78-0F84-E5C2-1920-E7D49B9E983C}"/>
                </a:ext>
              </a:extLst>
            </p:cNvPr>
            <p:cNvSpPr/>
            <p:nvPr/>
          </p:nvSpPr>
          <p:spPr>
            <a:xfrm>
              <a:off x="6270686" y="1707136"/>
              <a:ext cx="1637163" cy="331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3198FCA-0515-77D9-EB25-81CF7279B4AB}"/>
                </a:ext>
              </a:extLst>
            </p:cNvPr>
            <p:cNvSpPr/>
            <p:nvPr/>
          </p:nvSpPr>
          <p:spPr>
            <a:xfrm>
              <a:off x="6414090" y="4131766"/>
              <a:ext cx="1637163" cy="331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D167B9D-F0CE-12D2-D8ED-E9512C06FCD5}"/>
                </a:ext>
              </a:extLst>
            </p:cNvPr>
            <p:cNvSpPr/>
            <p:nvPr/>
          </p:nvSpPr>
          <p:spPr>
            <a:xfrm>
              <a:off x="4119717" y="4194678"/>
              <a:ext cx="685946" cy="331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24A3C89-3485-2F88-621B-96FD31164FE7}"/>
                </a:ext>
              </a:extLst>
            </p:cNvPr>
            <p:cNvSpPr/>
            <p:nvPr/>
          </p:nvSpPr>
          <p:spPr>
            <a:xfrm>
              <a:off x="1434668" y="4193328"/>
              <a:ext cx="915242" cy="331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4A5A6-A1B3-D497-0D86-F78C18F3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E4C6E99-6E13-1AED-9756-781DDCB14EA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9996D6CC-0C89-0444-48D7-BD86361E4B2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378B3B30-69F6-292B-5EDD-7D6FCFFF55F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B54C2C00-445C-85DF-E568-06CA40DEC20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A6CA8E29-E669-AB0E-C71C-3DAA1E9FCA8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178FCAA9-245A-179C-C8E5-22512F7E43F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5CC02171-F0C5-BAED-98A0-B398C5008BB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50603200-1672-6454-A1A2-1FE97542F4B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F2CB31E5-6DFC-CD66-E1BD-6C56AEC2BB3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3F55B0-728B-8168-DA23-7A58E099534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DC3715-34CD-8A2F-AD77-1A01EEB5867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FA26F0C-13B0-2B82-66CF-B41AB724C1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1400C3F-C21C-5D1C-DB8F-D314262E8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916A24-2753-E2EB-2549-351513A8DF63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على حكاية جديدة. ما هو عنوانها؟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1992686-DFF0-F872-AF58-F4330727DD5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17126"/>
            <a:ext cx="1262762" cy="84225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E19B02E-9C90-C56F-F727-4BF82E7960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5097" y="1577708"/>
            <a:ext cx="6279939" cy="457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9332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60EAD19-873C-2B4E-FF92-18BD12E99C8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06EA2C8E-E37E-C1C1-F78E-60FBBCEEDD1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36B2A4B-EC3D-E15B-5F25-35D640F051F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40B0804-0C07-B0B6-3DB3-53F0EBCEA9B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8094ACBB-2AA1-4D2E-0F0E-3DD96328956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BE93705E-A701-0268-D03F-093DF7A38D5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0F02248-F7EA-5588-C007-8207EF0CBB7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0798B8DF-E972-6537-A05B-CE84ED36E7F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269854"/>
            <a:ext cx="777864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المنزل، اقرؤوا نص عاشوراء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 36 </a:t>
            </a:r>
          </a:p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في النص عن الكلمات البصرية التي قرأتم وضعوا سطرا تحتها,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EA6CE7E-B7AE-9643-1686-B4FC11FED2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49" y="1429170"/>
            <a:ext cx="4046031" cy="50207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267FB2F-74D5-524F-BF9C-83DB4EAA6D38}"/>
              </a:ext>
            </a:extLst>
          </p:cNvPr>
          <p:cNvSpPr txBox="1"/>
          <p:nvPr/>
        </p:nvSpPr>
        <p:spPr>
          <a:xfrm>
            <a:off x="4817084" y="2856118"/>
            <a:ext cx="36337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أَنْقُلُ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ﭐلْكَلِماتِ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ﭐلْبَصَرِيَّةَ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دَفْتَري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وَأَضَعُ تَحْتَها سَطْراً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ﭐلنَّصِّ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E0CDE5-58C7-35AA-756C-933025A7AD32}"/>
              </a:ext>
            </a:extLst>
          </p:cNvPr>
          <p:cNvSpPr/>
          <p:nvPr/>
        </p:nvSpPr>
        <p:spPr>
          <a:xfrm>
            <a:off x="422072" y="5624054"/>
            <a:ext cx="4395012" cy="43261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CD5FD371-0EDB-6AB4-29E1-A76EA483DFF3}"/>
              </a:ext>
            </a:extLst>
          </p:cNvPr>
          <p:cNvSpPr/>
          <p:nvPr/>
        </p:nvSpPr>
        <p:spPr>
          <a:xfrm>
            <a:off x="4739148" y="2749378"/>
            <a:ext cx="3833303" cy="2196248"/>
          </a:xfrm>
          <a:prstGeom prst="wedgeRoundRectCallout">
            <a:avLst>
              <a:gd name="adj1" fmla="val -49916"/>
              <a:gd name="adj2" fmla="val 80408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D89FF-D79A-7C47-43AB-1BB2C210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ED7BA6-BC3B-77E9-B1CF-9D9E055923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EE739DA-AC51-B55D-6C9F-4E466FAEBCC8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AA6530CF-7270-B17A-181F-493C7EC2505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5EE7E6C-0B08-547C-3154-463CF6084EC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D475C3F-4266-33D3-3D5A-3CC4786FBBC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6782882-858A-7AB5-56F6-7303862CA07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FD686B6-97F0-EF6D-A143-62E3A5155CE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FA7336F-D599-84A0-300E-398187182DA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E496083-300E-5559-C467-4B06E4A0B21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0EFAA3-7B5D-6B3E-E64E-F9DC4ED18B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BB1598-15BF-A5EA-3D35-88B77F7A28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2FAB4E-13C4-A595-16EE-F614F175B5D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71D1DA-4ADD-0CA7-6B01-D0B6886C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50A721-EDB8-C053-85E9-9CE16EB9D5B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بجائزة البطل هم: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F36760C-C471-81BF-4101-7983EEF0CB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2357" y="2092829"/>
            <a:ext cx="1879270" cy="3019015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944AAF32-8296-8F71-5D7F-15E036E6E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99777" y="4360581"/>
            <a:ext cx="487363" cy="48736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517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4B2AAB4-BCA8-1479-F838-2B9BCB24E12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2325EB8-058B-6BF4-885A-3430BCD0AF1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21D7467-1DEA-DA29-F7E1-7FD0D7730B4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146CF4C-8482-C9DD-0A35-A658036A41D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1E40775-8348-E324-8F29-229FF5D662E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64F6CBB-0512-0434-0558-DD931EF8323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AB3FCF1-5FC1-120A-7122-71F04994B8E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3CCEF60-1F8C-D798-EE92-F6BE344AE72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4542485" y="5787540"/>
            <a:ext cx="64327" cy="74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 defTabSz="914378">
              <a:buClr>
                <a:srgbClr val="000000"/>
              </a:buClr>
              <a:buSzPts val="1800"/>
              <a:defRPr/>
            </a:pPr>
            <a:endParaRPr sz="210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90890" y="5686164"/>
            <a:ext cx="2098713" cy="276799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150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90890" y="895037"/>
            <a:ext cx="84167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685800" rtl="1">
              <a:defRPr/>
            </a:pP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3606057" y="3209709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608291" y="2119384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24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3872439" y="2165733"/>
            <a:ext cx="10097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4448187" y="3953786"/>
            <a:ext cx="4893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693" y="2829771"/>
            <a:ext cx="3031819" cy="303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12433</TotalTime>
  <Words>3484</Words>
  <Application>Microsoft Office PowerPoint</Application>
  <PresentationFormat>Affichage à l'écran (4:3)</PresentationFormat>
  <Paragraphs>827</Paragraphs>
  <Slides>95</Slides>
  <Notes>4</Notes>
  <HiddenSlides>0</HiddenSlides>
  <MMClips>4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95</vt:i4>
      </vt:variant>
    </vt:vector>
  </HeadingPairs>
  <TitlesOfParts>
    <vt:vector size="106" baseType="lpstr">
      <vt:lpstr>Dosis</vt:lpstr>
      <vt:lpstr>Calibri Light</vt:lpstr>
      <vt:lpstr>A Massir Ballpoint</vt:lpstr>
      <vt:lpstr>Roboto</vt:lpstr>
      <vt:lpstr>Air Strip Arabic</vt:lpstr>
      <vt:lpstr>Arial</vt:lpstr>
      <vt:lpstr>Calibri</vt:lpstr>
      <vt:lpstr>Microsoft Uighur</vt:lpstr>
      <vt:lpstr>Traditional Arabic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AIT ADDI FATIMA</cp:lastModifiedBy>
  <cp:revision>80</cp:revision>
  <dcterms:created xsi:type="dcterms:W3CDTF">2023-09-20T21:35:22Z</dcterms:created>
  <dcterms:modified xsi:type="dcterms:W3CDTF">2025-01-14T23:33:31Z</dcterms:modified>
</cp:coreProperties>
</file>