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9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109"/>
  </p:notesMasterIdLst>
  <p:sldIdLst>
    <p:sldId id="2134804866" r:id="rId3"/>
    <p:sldId id="2134804867" r:id="rId4"/>
    <p:sldId id="2134806249" r:id="rId5"/>
    <p:sldId id="2134806438" r:id="rId6"/>
    <p:sldId id="2134806534" r:id="rId7"/>
    <p:sldId id="2134804869" r:id="rId8"/>
    <p:sldId id="2134806126" r:id="rId9"/>
    <p:sldId id="2134806127" r:id="rId10"/>
    <p:sldId id="2134806128" r:id="rId11"/>
    <p:sldId id="2134806887" r:id="rId12"/>
    <p:sldId id="2134806888" r:id="rId13"/>
    <p:sldId id="2134806224" r:id="rId14"/>
    <p:sldId id="2134806226" r:id="rId15"/>
    <p:sldId id="2134806141" r:id="rId16"/>
    <p:sldId id="2134806901" r:id="rId17"/>
    <p:sldId id="2134806179" r:id="rId18"/>
    <p:sldId id="2134806947" r:id="rId19"/>
    <p:sldId id="2134806826" r:id="rId20"/>
    <p:sldId id="2134806900" r:id="rId21"/>
    <p:sldId id="2134806539" r:id="rId22"/>
    <p:sldId id="2134806904" r:id="rId23"/>
    <p:sldId id="2134806903" r:id="rId24"/>
    <p:sldId id="2134806541" r:id="rId25"/>
    <p:sldId id="2134806522" r:id="rId26"/>
    <p:sldId id="2134806543" r:id="rId27"/>
    <p:sldId id="2134806544" r:id="rId28"/>
    <p:sldId id="2134806542" r:id="rId29"/>
    <p:sldId id="2134806547" r:id="rId30"/>
    <p:sldId id="2134806548" r:id="rId31"/>
    <p:sldId id="2134806550" r:id="rId32"/>
    <p:sldId id="2134806551" r:id="rId33"/>
    <p:sldId id="2134806552" r:id="rId34"/>
    <p:sldId id="2134806554" r:id="rId35"/>
    <p:sldId id="2134806555" r:id="rId36"/>
    <p:sldId id="2134806556" r:id="rId37"/>
    <p:sldId id="2134806558" r:id="rId38"/>
    <p:sldId id="2134806320" r:id="rId39"/>
    <p:sldId id="2134806300" r:id="rId40"/>
    <p:sldId id="2134806402" r:id="rId41"/>
    <p:sldId id="2134806894" r:id="rId42"/>
    <p:sldId id="2134806906" r:id="rId43"/>
    <p:sldId id="2134806931" r:id="rId44"/>
    <p:sldId id="2134806932" r:id="rId45"/>
    <p:sldId id="2134806173" r:id="rId46"/>
    <p:sldId id="2134806507" r:id="rId47"/>
    <p:sldId id="2134806908" r:id="rId48"/>
    <p:sldId id="2134806909" r:id="rId49"/>
    <p:sldId id="2134808446" r:id="rId50"/>
    <p:sldId id="2134808436" r:id="rId51"/>
    <p:sldId id="2134806147" r:id="rId52"/>
    <p:sldId id="2134808444" r:id="rId53"/>
    <p:sldId id="2134806403" r:id="rId54"/>
    <p:sldId id="2134808433" r:id="rId55"/>
    <p:sldId id="2134806448" r:id="rId56"/>
    <p:sldId id="2134806516" r:id="rId57"/>
    <p:sldId id="2134808434" r:id="rId58"/>
    <p:sldId id="2134808435" r:id="rId59"/>
    <p:sldId id="2134808465" r:id="rId60"/>
    <p:sldId id="2134806537" r:id="rId61"/>
    <p:sldId id="2134806146" r:id="rId62"/>
    <p:sldId id="2134806934" r:id="rId63"/>
    <p:sldId id="2134806324" r:id="rId64"/>
    <p:sldId id="2134806935" r:id="rId65"/>
    <p:sldId id="2134806574" r:id="rId66"/>
    <p:sldId id="2134806936" r:id="rId67"/>
    <p:sldId id="2134806937" r:id="rId68"/>
    <p:sldId id="2134806938" r:id="rId69"/>
    <p:sldId id="2134808445" r:id="rId70"/>
    <p:sldId id="2134806940" r:id="rId71"/>
    <p:sldId id="2134808451" r:id="rId72"/>
    <p:sldId id="2134808447" r:id="rId73"/>
    <p:sldId id="2134806577" r:id="rId74"/>
    <p:sldId id="2134806939" r:id="rId75"/>
    <p:sldId id="2134808449" r:id="rId76"/>
    <p:sldId id="2134808448" r:id="rId77"/>
    <p:sldId id="2134808450" r:id="rId78"/>
    <p:sldId id="2134808460" r:id="rId79"/>
    <p:sldId id="2134808461" r:id="rId80"/>
    <p:sldId id="2134808462" r:id="rId81"/>
    <p:sldId id="2134808463" r:id="rId82"/>
    <p:sldId id="2134808464" r:id="rId83"/>
    <p:sldId id="2134806942" r:id="rId84"/>
    <p:sldId id="2134806943" r:id="rId85"/>
    <p:sldId id="2134806944" r:id="rId86"/>
    <p:sldId id="2134808453" r:id="rId87"/>
    <p:sldId id="2134808454" r:id="rId88"/>
    <p:sldId id="2134808455" r:id="rId89"/>
    <p:sldId id="2134806945" r:id="rId90"/>
    <p:sldId id="2134806946" r:id="rId91"/>
    <p:sldId id="2134808456" r:id="rId92"/>
    <p:sldId id="2134808457" r:id="rId93"/>
    <p:sldId id="2134808458" r:id="rId94"/>
    <p:sldId id="2134806136" r:id="rId95"/>
    <p:sldId id="2134808439" r:id="rId96"/>
    <p:sldId id="2134806583" r:id="rId97"/>
    <p:sldId id="2134806383" r:id="rId98"/>
    <p:sldId id="2134808459" r:id="rId99"/>
    <p:sldId id="2134806160" r:id="rId100"/>
    <p:sldId id="2134806532" r:id="rId101"/>
    <p:sldId id="2134806896" r:id="rId102"/>
    <p:sldId id="2134808440" r:id="rId103"/>
    <p:sldId id="2134806149" r:id="rId104"/>
    <p:sldId id="2134808442" r:id="rId105"/>
    <p:sldId id="2134808452" r:id="rId106"/>
    <p:sldId id="2134808443" r:id="rId107"/>
    <p:sldId id="2147482339" r:id="rId108"/>
  </p:sldIdLst>
  <p:sldSz cx="9144000" cy="6858000" type="screen4x3"/>
  <p:notesSz cx="6858000" cy="9144000"/>
  <p:embeddedFontLst>
    <p:embeddedFont>
      <p:font typeface="Air Strip Arabic" panose="020B0604020202020204" charset="-78"/>
      <p:regular r:id="rId110"/>
    </p:embeddedFont>
    <p:embeddedFont>
      <p:font typeface="Dosis" pitchFamily="2" charset="0"/>
      <p:regular r:id="rId111"/>
      <p:bold r:id="rId112"/>
    </p:embeddedFont>
    <p:embeddedFont>
      <p:font typeface="Microsoft Uighur" panose="02000000000000000000" pitchFamily="2" charset="-78"/>
      <p:regular r:id="rId113"/>
      <p:bold r:id="rId114"/>
    </p:embeddedFont>
    <p:embeddedFont>
      <p:font typeface="Montserrat" panose="00000500000000000000" pitchFamily="2" charset="0"/>
      <p:regular r:id="rId115"/>
      <p:bold r:id="rId116"/>
      <p:italic r:id="rId117"/>
      <p:boldItalic r:id="rId118"/>
    </p:embeddedFont>
    <p:embeddedFont>
      <p:font typeface="Roboto" panose="02000000000000000000" pitchFamily="2" charset="0"/>
      <p:regular r:id="rId119"/>
      <p:bold r:id="rId120"/>
      <p:italic r:id="rId121"/>
      <p:boldItalic r:id="rId122"/>
    </p:embeddedFont>
    <p:embeddedFont>
      <p:font typeface="Traditional Arabic" panose="02020603050405020304" pitchFamily="18" charset="-78"/>
      <p:regular r:id="rId123"/>
      <p:bold r:id="rId1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161C"/>
    <a:srgbClr val="E3001B"/>
    <a:srgbClr val="1F4E79"/>
    <a:srgbClr val="FF7C80"/>
    <a:srgbClr val="4C7B38"/>
    <a:srgbClr val="7EA43E"/>
    <a:srgbClr val="FEEACD"/>
    <a:srgbClr val="FDB159"/>
    <a:srgbClr val="44A9C4"/>
    <a:srgbClr val="3B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56" d="100"/>
          <a:sy n="56" d="100"/>
        </p:scale>
        <p:origin x="13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font" Target="fonts/font8.fntdata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font" Target="fonts/font3.fntdata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font" Target="fonts/font14.fntdata"/><Relationship Id="rId128" Type="http://schemas.openxmlformats.org/officeDocument/2006/relationships/tableStyles" Target="tableStyle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font" Target="fonts/font4.fntdata"/><Relationship Id="rId118" Type="http://schemas.openxmlformats.org/officeDocument/2006/relationships/font" Target="fonts/font9.fntdata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font" Target="fonts/font15.fntdata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font" Target="fonts/font5.fntdata"/><Relationship Id="rId119" Type="http://schemas.openxmlformats.org/officeDocument/2006/relationships/font" Target="fonts/font10.fntdata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font" Target="fonts/font11.fntdata"/><Relationship Id="rId125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font" Target="fonts/font1.fntdata"/><Relationship Id="rId115" Type="http://schemas.openxmlformats.org/officeDocument/2006/relationships/font" Target="fonts/font6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font" Target="fonts/font12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font" Target="fonts/font2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676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58155-2768-83BB-74FA-67EB4EFBE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B68385-4737-106C-FEF6-DBD0A8CAF7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0743E71-0369-36A2-3552-EB43CC638A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0D9206-A04F-BC2E-E10F-A3500D197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928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86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687948" y="6559139"/>
            <a:ext cx="1768104" cy="151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8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8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30030" y="184064"/>
            <a:ext cx="401723" cy="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6572111"/>
            <a:ext cx="2389200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70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2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4947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svg"/><Relationship Id="rId7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10" Type="http://schemas.openxmlformats.org/officeDocument/2006/relationships/image" Target="../media/image18.sv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svg"/><Relationship Id="rId12" Type="http://schemas.openxmlformats.org/officeDocument/2006/relationships/image" Target="../media/image2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11" Type="http://schemas.openxmlformats.org/officeDocument/2006/relationships/image" Target="../media/image24.pn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9.sv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media1.mp3"/><Relationship Id="rId7" Type="http://schemas.openxmlformats.org/officeDocument/2006/relationships/image" Target="../media/image44.png"/><Relationship Id="rId2" Type="http://schemas.microsoft.com/office/2007/relationships/media" Target="../media/media1.mp3"/><Relationship Id="rId1" Type="http://schemas.openxmlformats.org/officeDocument/2006/relationships/tags" Target="../tags/tag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53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53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53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53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53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4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44.png"/><Relationship Id="rId4" Type="http://schemas.openxmlformats.org/officeDocument/2006/relationships/image" Target="../media/image29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44.png"/><Relationship Id="rId4" Type="http://schemas.openxmlformats.org/officeDocument/2006/relationships/image" Target="../media/image29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44.png"/><Relationship Id="rId4" Type="http://schemas.openxmlformats.org/officeDocument/2006/relationships/image" Target="../media/image29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29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44.png"/><Relationship Id="rId4" Type="http://schemas.openxmlformats.org/officeDocument/2006/relationships/image" Target="../media/image29.sv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8.pn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29.svg"/><Relationship Id="rId9" Type="http://schemas.openxmlformats.org/officeDocument/2006/relationships/image" Target="../media/image4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6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62.png"/><Relationship Id="rId4" Type="http://schemas.openxmlformats.org/officeDocument/2006/relationships/image" Target="../media/image6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6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6.png"/><Relationship Id="rId4" Type="http://schemas.openxmlformats.org/officeDocument/2006/relationships/image" Target="../media/image59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29.sv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8.png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72.png"/><Relationship Id="rId5" Type="http://schemas.openxmlformats.org/officeDocument/2006/relationships/image" Target="../media/image59.png"/><Relationship Id="rId4" Type="http://schemas.openxmlformats.org/officeDocument/2006/relationships/image" Target="../media/image29.svg"/><Relationship Id="rId9" Type="http://schemas.openxmlformats.org/officeDocument/2006/relationships/image" Target="../media/image4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6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6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75.png"/><Relationship Id="rId4" Type="http://schemas.openxmlformats.org/officeDocument/2006/relationships/image" Target="../media/image6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7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5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44.png"/><Relationship Id="rId4" Type="http://schemas.openxmlformats.org/officeDocument/2006/relationships/image" Target="../media/image29.sv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44.png"/><Relationship Id="rId4" Type="http://schemas.openxmlformats.org/officeDocument/2006/relationships/image" Target="../media/image29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44.png"/><Relationship Id="rId4" Type="http://schemas.openxmlformats.org/officeDocument/2006/relationships/image" Target="../media/image29.sv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44.png"/><Relationship Id="rId4" Type="http://schemas.openxmlformats.org/officeDocument/2006/relationships/image" Target="../media/image29.sv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4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43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2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gif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29.sv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3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أنا وأصدقائي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3" y="116072"/>
            <a:ext cx="8518967" cy="6615299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126629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36" y="401827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الثاني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 ومعلوماتية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28" y="3552818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D15FF73-461A-3E8D-A8AE-A2E9D1CF9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77581"/>
              </p:ext>
            </p:extLst>
          </p:nvPr>
        </p:nvGraphicFramePr>
        <p:xfrm>
          <a:off x="487385" y="1481902"/>
          <a:ext cx="8160774" cy="455785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السادس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الخامس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الرابع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الثالث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الثاني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المعجم 30</a:t>
                      </a:r>
                      <a:r>
                        <a:rPr lang="ar-MA" sz="1400" dirty="0">
                          <a:effectLst/>
                        </a:rPr>
                        <a:t>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الإثرائية 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ح1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الأول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7"/>
            <a:ext cx="8027800" cy="2114206"/>
            <a:chOff x="645917" y="5152424"/>
            <a:chExt cx="8027800" cy="135730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323983"/>
              <a:chOff x="5061957" y="1523505"/>
              <a:chExt cx="2520379" cy="1323983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8996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رحلة إلى عالم الحيوان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التعبير عن الرأي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303632"/>
              <a:chOff x="4273703" y="1521621"/>
              <a:chExt cx="2520380" cy="1303632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88849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335071"/>
              <a:chOff x="3476661" y="1490181"/>
              <a:chExt cx="2520380" cy="13350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20"/>
                <a:ext cx="2520380" cy="910732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صورة باستعمال جملة اسمية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7304" y="3898758"/>
            <a:ext cx="6371400" cy="1870095"/>
            <a:chOff x="2544014" y="4099856"/>
            <a:chExt cx="6371400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6"/>
              <a:ext cx="6178249" cy="1870095"/>
              <a:chOff x="2478873" y="5129550"/>
              <a:chExt cx="6178249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التعبير عن الرأي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109297"/>
                <a:chOff x="5309617" y="1467308"/>
                <a:chExt cx="190839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الاسمية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17973" y="5021468"/>
              <a:ext cx="229744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تعاونَ – رافقَ – دعمَ  </a:t>
              </a:r>
            </a:p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أَجّلَ – مغامرة - تضامنَ</a:t>
              </a:r>
              <a:endParaRPr lang="f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7708" y="3959805"/>
            <a:ext cx="2297441" cy="1809048"/>
            <a:chOff x="3388780" y="5335118"/>
            <a:chExt cx="2297441" cy="130187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81827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8780" y="6044841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صديقي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455563" y="1808841"/>
            <a:ext cx="2297441" cy="124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رحلة إلى عالم الحيوان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063896"/>
              <a:ext cx="4322710" cy="56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91797" y="2213602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 – استراتيجية الفهم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1" y="5233708"/>
            <a:ext cx="5813511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59484" y="5585688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الــ المنطوقة و الـ  غير المنطوقة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4827" y="2130792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 (رحلة إلى عالم الحيوان): 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البنية السردية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+ لعب الأدوار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45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بنية الحكاية ولعب الأدوار  من الوضعية التواصلية للنص(التعبير عن الرأي) 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استراتيجية  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استخراج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معلومات صريحة في النص (من؟   أين؟ 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1410892" y="4687296"/>
            <a:ext cx="598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التمييز بين ال المنطوقة وغير </a:t>
            </a:r>
            <a:r>
              <a:rPr lang="ar-MA" sz="2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المنطوقةو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كتابة كلمات </a:t>
            </a:r>
            <a:r>
              <a:rPr lang="ar-MA" sz="2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مملاة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تبدأ بها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B2AA-3D43-E94A-BD71-06D0A8EE1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4A4FDE8-8D2E-DEAD-71EA-D5F4EB41785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3010BD5-1706-C915-4DDD-9A94CA496AB0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5881E1-435D-7A19-B772-97BE53B1D3F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FB4406D2-F068-45A2-C164-F372EC67701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EC6C0F17-AC1E-A701-7E71-54D64FCB2DE5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309C8A7A-BD84-4479-7C18-342AF264052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الطلاقة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A1B7CE-5261-0D21-8D7A-F5BBB318F9B6}"/>
              </a:ext>
            </a:extLst>
          </p:cNvPr>
          <p:cNvSpPr txBox="1"/>
          <p:nvPr/>
        </p:nvSpPr>
        <p:spPr>
          <a:xfrm>
            <a:off x="405665" y="900900"/>
            <a:ext cx="8355780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اعتماد سجل الطلاقة (النموذج أسفله)  لتتبع طلاقة المتعلمين خلال حصص الطلاقة. 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استنساخ سجل الطلاقة وفق النموذج أسفله.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إعداد بطاقات صغيرة تحمل أسماء المتعلمين.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وضع البطاقات داخل علبة للسحب. 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تخصيص علبة ثانية لوضع  البطاقات المسحوبة.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تسجيل أسماء المتعلمين في السجل وتاريخ التمرير، يتم تمرير 5 متعلمين خلال حصة الطلاقة   باعتماد السحب.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اعتماد المعايير والمؤشرات الموجودة في السجل لتقييم طلاقة المتعلمين.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المتعلمون الذين حققوا درجة </a:t>
            </a:r>
            <a:r>
              <a:rPr kumimoji="0" lang="f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   </a:t>
            </a: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الدقة والاسترسال على نجمة الطلاقة في نهاية كل حصة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07859AF-523D-AD31-4DA2-C6366F12F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541" y="5231353"/>
            <a:ext cx="4922947" cy="6629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4D91ED-19CB-8BAE-C06B-0E5387403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996" y="4971604"/>
            <a:ext cx="1226926" cy="12497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C8246E-4A77-E3EE-2BB9-E49CEFE790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8481" y="3778611"/>
            <a:ext cx="5380195" cy="14814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FE080F-98C8-C9BB-5EAE-3042461E16A4}"/>
              </a:ext>
            </a:extLst>
          </p:cNvPr>
          <p:cNvSpPr txBox="1"/>
          <p:nvPr/>
        </p:nvSpPr>
        <p:spPr>
          <a:xfrm>
            <a:off x="724487" y="6066651"/>
            <a:ext cx="5889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ملاحظة: يطلب طبع سجل الطلاقة من إدارة المؤسسة.</a:t>
            </a:r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5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66C9-F400-DC80-EA5C-FF4038F7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0AA40F-D909-3261-1835-02BCFC4F1FE3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918FA0-8AB8-F577-C2EA-4950475E93F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B651A9-AF31-E24D-8E79-D08EBF2D6D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E7F24B-F942-ED2C-5ED6-A36B3E6238A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77A3A77E-5D47-9D08-86CF-164B7C670E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FE08F4F-1934-80B6-FE4B-9421F8448C7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التحفيز الدراسي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770FC7-5102-8B71-5009-35781021F121}"/>
              </a:ext>
            </a:extLst>
          </p:cNvPr>
          <p:cNvSpPr txBox="1"/>
          <p:nvPr/>
        </p:nvSpPr>
        <p:spPr>
          <a:xfrm>
            <a:off x="405665" y="900900"/>
            <a:ext cx="82904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لأجل تحفيز المتعلمين على التحصيل الدراسي والتحلي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الفضلى، يتم اعتماد نظام تحفير يرتكز على ما يلي: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المتعلم(ة) على تقدير "بطل(ة) الحصة" إذا حقق </a:t>
            </a: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الشروط التالية مجتمعة: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التفوق في أحد المكونات الدراسية.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الانضباط وفق ما يلي: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 على شهادة التميز إذا توج بطلا للحصة 5 مرات.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32FE89-1377-DD35-507D-8F4C8ADD6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52" y="3947879"/>
            <a:ext cx="570242" cy="580867"/>
          </a:xfrm>
          <a:prstGeom prst="rect">
            <a:avLst/>
          </a:prstGeom>
        </p:spPr>
      </p:pic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15FC4054-5F17-F3AA-D68B-11474997A34A}"/>
              </a:ext>
            </a:extLst>
          </p:cNvPr>
          <p:cNvSpPr/>
          <p:nvPr/>
        </p:nvSpPr>
        <p:spPr>
          <a:xfrm>
            <a:off x="2713389" y="2887347"/>
            <a:ext cx="459848" cy="27019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72239A-7B24-47DB-61A1-B9D38EBF7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744" y="2069805"/>
            <a:ext cx="570242" cy="580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879EA-6CE8-B7F3-D5DC-391072DE2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700" y="1483567"/>
            <a:ext cx="470419" cy="75572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D39B7-F674-84D4-00C4-ABD325D2ED02}"/>
              </a:ext>
            </a:extLst>
          </p:cNvPr>
          <p:cNvGrpSpPr/>
          <p:nvPr/>
        </p:nvGrpSpPr>
        <p:grpSpPr>
          <a:xfrm>
            <a:off x="591586" y="4887253"/>
            <a:ext cx="2180282" cy="615077"/>
            <a:chOff x="625110" y="5658387"/>
            <a:chExt cx="2180282" cy="61507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508EE13-0C40-6957-E756-4785ECEF3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110" y="5666666"/>
              <a:ext cx="361577" cy="5808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BABCE4B-9C70-8568-37E0-1EC4AC72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7357" y="5666666"/>
              <a:ext cx="361577" cy="5808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B183DC-5D7B-7371-778F-DA8D708C4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082" y="5666666"/>
              <a:ext cx="377718" cy="6067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772D7E-2CEE-E65E-C074-7F8CB4CA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72948" y="5666668"/>
              <a:ext cx="377718" cy="6067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8F1F87-0E81-C876-7472-A9FCA910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3814" y="5658387"/>
              <a:ext cx="361578" cy="580869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6AB58D0-582A-2F1C-238B-C24B7EFAD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621" y="5699832"/>
            <a:ext cx="984837" cy="686159"/>
          </a:xfrm>
          <a:prstGeom prst="rect">
            <a:avLst/>
          </a:prstGeom>
        </p:spPr>
      </p:pic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6AE2ACE4-BF10-D96D-074B-CC63B7DCFBBE}"/>
              </a:ext>
            </a:extLst>
          </p:cNvPr>
          <p:cNvSpPr/>
          <p:nvPr/>
        </p:nvSpPr>
        <p:spPr>
          <a:xfrm rot="16200000">
            <a:off x="1646273" y="4616832"/>
            <a:ext cx="77723" cy="2088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2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ABD1E73-EC1A-651B-8D4A-3BF555FAF7A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51857A8-7074-073B-68B9-741EF7AAAE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7E4A6F33-FD5B-D496-ABDA-030738671B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9F31FD1-7156-C0C0-4C86-D70C042801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6033F0F-C838-DD72-4FC1-75E73925591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1E451F1-19F5-7B56-06B7-5282716A618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D1D4389-A68F-F078-F1E4-C6CAEB5FF87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8A9DE1-9BF2-271C-68FA-FA7974BDD2D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C67A44-AECE-0ADE-E5EE-20BF7A0B538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37FD12-65E8-F6A8-B3C2-83137CC70424}"/>
              </a:ext>
            </a:extLst>
          </p:cNvPr>
          <p:cNvGrpSpPr/>
          <p:nvPr/>
        </p:nvGrpSpPr>
        <p:grpSpPr>
          <a:xfrm>
            <a:off x="312517" y="398834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DE326E-26C0-AF93-E46C-4CDE7A254F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A530AD-9F76-032E-0E26-C0DE64A28E5E}"/>
                </a:ext>
              </a:extLst>
            </p:cNvPr>
            <p:cNvSpPr/>
            <p:nvPr/>
          </p:nvSpPr>
          <p:spPr>
            <a:xfrm>
              <a:off x="329910" y="330438"/>
              <a:ext cx="8496000" cy="1059509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5CFBD5-99E2-E924-1951-A8EAC9149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B9D7C7-5468-A79B-1EB5-7FCF52051D3F}"/>
              </a:ext>
            </a:extLst>
          </p:cNvPr>
          <p:cNvSpPr txBox="1"/>
          <p:nvPr/>
        </p:nvSpPr>
        <p:spPr>
          <a:xfrm>
            <a:off x="362309" y="55292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يذكر الأستاذ شروط منح نجمات التميز.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1202C9D-27CC-2649-811E-B3E42A512DE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21929F-BAE7-3DB6-159C-5BBF80B56C7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C54FEA-B327-83FC-67BB-64210870F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962379" y="2240176"/>
            <a:ext cx="1716570" cy="1642572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B0E437EC-0BC3-CA12-AC60-DBA665F9048B}"/>
              </a:ext>
            </a:extLst>
          </p:cNvPr>
          <p:cNvSpPr txBox="1"/>
          <p:nvPr/>
        </p:nvSpPr>
        <p:spPr>
          <a:xfrm>
            <a:off x="2260344" y="1687316"/>
            <a:ext cx="672739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8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93AFDCD-BCF6-9DD2-315D-8C44CEF5B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262" y="3257852"/>
            <a:ext cx="2501631" cy="1476631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8B7A7317-8A48-F5A0-2996-42921C75FC3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F06A89F1-8810-C310-5558-893A858A17F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5FC33EE-EC06-2E51-8E18-93493AB4857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93ECCB4-D782-04C0-C6C3-551562C326A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776D4B5-9B54-0380-BDF2-E7F9FB1D9F8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655CEE64-05E6-7A33-2E8C-E4DD4A32BDE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5844B184-01E1-211F-D68D-0DE4094A20A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0FE2835-D0D2-CD3F-E88B-09E40726F0B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D2EC7FB-5D8A-6390-41B1-CD705E9A1E8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57E8DA-74AB-0F90-C9B5-C5C2093079B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464AE81-B837-F37A-B55B-0D9C1DEA22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8747626-3D73-DBAE-7A17-A59DAE682E7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8AABF6E-7A11-0339-CF25-B34A4ED62E8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CE46F74-3C49-37EB-9C91-12BC54BD752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898D2B7-668B-7457-C424-1BB1309045B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8AD4589-C23F-B40F-F01A-AC47FD0ABA6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65A45C8-C838-6D0B-563D-84358D3F5E6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2A268EC-4C5C-773F-9342-B93D549CC93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6DCD81-3CD6-EA76-52C2-A309DC8D687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95C86BE-F1E0-FD92-4848-4A6563AC2BE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A516993-E618-B78B-592B-A611191BFF9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58F753E-B498-3451-7C4E-B62E80A799B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71E1887-D1B7-EA5D-1FD5-3DA9AE78EB1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119BE0A-EC12-A467-D6CC-5C423B204EC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ED37394-FDBF-B48E-909F-794941BBCE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79"/>
          <a:stretch/>
        </p:blipFill>
        <p:spPr>
          <a:xfrm>
            <a:off x="2701979" y="2307105"/>
            <a:ext cx="3954670" cy="2875973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3B17F6FC-C63F-4E18-21B9-11DC0A7E9DD5}"/>
              </a:ext>
            </a:extLst>
          </p:cNvPr>
          <p:cNvSpPr/>
          <p:nvPr/>
        </p:nvSpPr>
        <p:spPr>
          <a:xfrm>
            <a:off x="3934310" y="3248373"/>
            <a:ext cx="1423210" cy="9541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اَلْمَنْزِلُ</a:t>
            </a:r>
            <a:endParaRPr lang="fr-M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6BBEA-8C0E-BEF1-22C7-8AC0FAEB1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FA680DC-A5CB-8892-91FB-D8B2B2B333F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AF0915F-EEEF-CA7D-6350-05F7D0784E8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E867CCF-B0B9-BEEB-2262-C12679D98BB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6F731C4F-9E78-C3DA-9D74-21FB852E3D0C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5157416-41DB-F649-87A7-B01DA73DADB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7142697F-1C2F-E252-61EF-13A28589A36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218C214-844D-2A5B-17F7-1217C2337F0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D55A520D-581B-F66A-2560-C2E4EBE21E1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C74976-CB48-371F-06CA-3C8C468D3625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582440F2-443A-7A56-CB7D-CECCE1841F4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102D755-7EA3-70B0-AAF1-B3A104C78C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2221210-E04C-FF62-EFD7-4D5CD6095F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576A692-58D4-90A9-68BE-418C307DD96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9AA2F665-A6C5-EE16-DDB1-83FA8F5CA7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61113FBD-3141-9C84-9B50-6F4739376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756DC0CB-4FB5-59B1-CD2D-77372FC5AFF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6EEB972-B4C8-78FC-6CAA-4010EC209B3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3B1733C3-D0BF-A409-33E7-CFCAC5426B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DA733A7-3E8A-A4DF-8261-6103014C1C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99226113-7A21-91C8-B11E-D3DFD9BCC2E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D32DE47-005D-6630-0877-42D77502620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A152BA5-88F4-7328-BBE2-A9B6B01FE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145B16D-DE01-9DB4-8ABB-B096F6047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EF7DF043-A2AC-947A-CE8A-0F8FA911557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A9C3F5C-89FE-F8D4-23B3-A6AA7F2B32B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D7264E7-87BC-B86F-39C6-9539A12EB6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EA7FEA5-DE6C-39C4-949F-861BDB636C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8644814-0D69-4935-D9E1-2999D9D10BC6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1F0F2C3-3003-78A0-6518-4CFEFFA6AFD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2562023-F68F-753F-EDB4-3AC99C29167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B0B3C5-848D-F55E-166C-F96AA4F2C404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30E27FEF-6BDF-E7D0-E24F-E878EECAEC5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B7E939F-520B-3B7E-98D2-4164BC7935E2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0E15C75-9248-68CB-F5E7-D0D7B71B7B7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79B3FDF-FB97-F166-6159-80F37DA6C1F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753B387-9D02-BD84-4619-54D98FCF1A1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157A5898-FC92-7EF7-A32B-23EABDB512E2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3E69365-B59F-21CF-121D-384D0B00B7F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663D919-9005-D4F6-E32F-45B2D25C0533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3EB9F38-308A-42B2-0FAD-5EE0B8D5043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CAFC75EA-12D4-95BC-B884-6F72204B4AF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EDAA65D-FF01-1B87-E7B2-2263AA104D6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90FF4144-8A18-DF90-9DB1-72D0C2914C80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A5C2461-125A-8647-6D9D-A3E8A3E7BD24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19D6AAF-F017-CD14-9DE8-1C3CED49709B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57CA7D5-84FB-467F-121A-83BCB881825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568C8FBE-0975-3F06-065D-B8F0C0EE67F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DA620F86-81E7-0389-06BC-3667F9AD7B18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B0EF4A-9C63-4C38-A6E4-0CC25B93E41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DC9A5F0-115A-EFE7-2841-F99925F29B1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0F98DCC-15DE-03A0-0EA1-100B0B446EC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9F23466-FBCB-D8B0-EF7A-9E441F52413D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C47D70B-8DE2-9363-BDB6-B9FF88EFBF0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C0AFE41-50C1-8915-BF4E-FBFC46C090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1282818-8EA5-FA08-08AD-72692468A14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6814EC90-3A55-F80E-9C6D-D960ED8000E9}"/>
              </a:ext>
            </a:extLst>
          </p:cNvPr>
          <p:cNvGrpSpPr/>
          <p:nvPr/>
        </p:nvGrpSpPr>
        <p:grpSpPr>
          <a:xfrm>
            <a:off x="487749" y="1809265"/>
            <a:ext cx="8168503" cy="2412431"/>
            <a:chOff x="487749" y="1809265"/>
            <a:chExt cx="8168503" cy="2412431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B6FB289-BB1A-0691-4EA7-5AD14764DB4F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050505E1-B623-A08A-65BE-5FF4AA201130}"/>
                </a:ext>
              </a:extLst>
            </p:cNvPr>
            <p:cNvSpPr txBox="1"/>
            <p:nvPr/>
          </p:nvSpPr>
          <p:spPr>
            <a:xfrm>
              <a:off x="487749" y="3390699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1FA236D-BF35-ECB4-758D-007AEA9AEC11}"/>
              </a:ext>
            </a:extLst>
          </p:cNvPr>
          <p:cNvSpPr txBox="1"/>
          <p:nvPr/>
        </p:nvSpPr>
        <p:spPr>
          <a:xfrm>
            <a:off x="487748" y="4339244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813632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6CE6F421-E6E8-E550-E47E-AD9E30DFD4B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53FECE0C-773B-9BB8-0AE9-C410FD3E5F1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A3BF32E-F1CA-276E-29C0-3A5BC65EB1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52BBBA5-58AF-9644-6D21-7E92033CAC9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58C4966-5068-2BA6-B098-7F503AF30C4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2BC5B9E5-E284-3102-1DC8-94CD30961F1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7980D81-39C6-5708-04E4-D9817A591FD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178CC567-C818-2287-F596-6E48B494E6F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64125" y="37322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دقيقة واحدة لجماعة الفصل من أجل قراءة صامتة للفقرة.</a:t>
            </a:r>
            <a:endParaRPr kumimoji="0" lang="f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تبدأ عملية السحب. (يتم سحب اسم التلميذ الثاني بعد إنهاء الأول للقراءة وهكذا...)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C696342-1B41-B1FD-C430-CBBFCBC72EB2}"/>
              </a:ext>
            </a:extLst>
          </p:cNvPr>
          <p:cNvGrpSpPr/>
          <p:nvPr/>
        </p:nvGrpSpPr>
        <p:grpSpPr>
          <a:xfrm>
            <a:off x="586793" y="444286"/>
            <a:ext cx="625769" cy="765681"/>
            <a:chOff x="1242630" y="4677668"/>
            <a:chExt cx="625769" cy="765681"/>
          </a:xfrm>
        </p:grpSpPr>
        <p:grpSp>
          <p:nvGrpSpPr>
            <p:cNvPr id="29" name="Graphique 2">
              <a:extLst>
                <a:ext uri="{FF2B5EF4-FFF2-40B4-BE49-F238E27FC236}">
                  <a16:creationId xmlns:a16="http://schemas.microsoft.com/office/drawing/2014/main" id="{B0FEBB7B-BFDA-B1A0-E0F5-600E9BF254EA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2" name="Graphique 2">
                <a:extLst>
                  <a:ext uri="{FF2B5EF4-FFF2-40B4-BE49-F238E27FC236}">
                    <a16:creationId xmlns:a16="http://schemas.microsoft.com/office/drawing/2014/main" id="{50A3B246-348C-5889-2214-FCB329BE9369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59" name="Graphique 2">
                  <a:extLst>
                    <a:ext uri="{FF2B5EF4-FFF2-40B4-BE49-F238E27FC236}">
                      <a16:creationId xmlns:a16="http://schemas.microsoft.com/office/drawing/2014/main" id="{595945C6-1965-BA27-4E22-4CD493795D5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68" name="Graphique 2">
                    <a:extLst>
                      <a:ext uri="{FF2B5EF4-FFF2-40B4-BE49-F238E27FC236}">
                        <a16:creationId xmlns:a16="http://schemas.microsoft.com/office/drawing/2014/main" id="{D19016B6-A3BA-E332-EAE3-D04F6CD72426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72" name="Forme libre : forme 71">
                      <a:extLst>
                        <a:ext uri="{FF2B5EF4-FFF2-40B4-BE49-F238E27FC236}">
                          <a16:creationId xmlns:a16="http://schemas.microsoft.com/office/drawing/2014/main" id="{64B565C5-45B3-DD8A-C555-DAC6822878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" name="Forme libre : forme 72">
                      <a:extLst>
                        <a:ext uri="{FF2B5EF4-FFF2-40B4-BE49-F238E27FC236}">
                          <a16:creationId xmlns:a16="http://schemas.microsoft.com/office/drawing/2014/main" id="{32598602-642D-3899-C400-9A93D5F6B7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4" name="Forme libre : forme 73">
                      <a:extLst>
                        <a:ext uri="{FF2B5EF4-FFF2-40B4-BE49-F238E27FC236}">
                          <a16:creationId xmlns:a16="http://schemas.microsoft.com/office/drawing/2014/main" id="{A0F4EA86-EAE3-FA39-9EA8-CB2F8002732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69" name="Graphique 2">
                    <a:extLst>
                      <a:ext uri="{FF2B5EF4-FFF2-40B4-BE49-F238E27FC236}">
                        <a16:creationId xmlns:a16="http://schemas.microsoft.com/office/drawing/2014/main" id="{66DAE663-9D6E-3D10-6D33-33EC972CB5C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70" name="Forme libre : forme 69">
                      <a:extLst>
                        <a:ext uri="{FF2B5EF4-FFF2-40B4-BE49-F238E27FC236}">
                          <a16:creationId xmlns:a16="http://schemas.microsoft.com/office/drawing/2014/main" id="{8ABB0C29-EEB7-9EC9-B903-415944D55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1" name="Forme libre : forme 70">
                      <a:extLst>
                        <a:ext uri="{FF2B5EF4-FFF2-40B4-BE49-F238E27FC236}">
                          <a16:creationId xmlns:a16="http://schemas.microsoft.com/office/drawing/2014/main" id="{AD3FF101-467A-8328-F5BD-F7E1A9E7EE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60" name="Graphique 2">
                  <a:extLst>
                    <a:ext uri="{FF2B5EF4-FFF2-40B4-BE49-F238E27FC236}">
                      <a16:creationId xmlns:a16="http://schemas.microsoft.com/office/drawing/2014/main" id="{B7B7F1D5-207B-F53D-ED21-B2738386543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61" name="Graphique 2">
                    <a:extLst>
                      <a:ext uri="{FF2B5EF4-FFF2-40B4-BE49-F238E27FC236}">
                        <a16:creationId xmlns:a16="http://schemas.microsoft.com/office/drawing/2014/main" id="{7B79DF4F-40D7-831A-9F35-4B7036943910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65" name="Forme libre : forme 64">
                      <a:extLst>
                        <a:ext uri="{FF2B5EF4-FFF2-40B4-BE49-F238E27FC236}">
                          <a16:creationId xmlns:a16="http://schemas.microsoft.com/office/drawing/2014/main" id="{0BB98EDA-4E5D-48A9-BB9E-26A60AB159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6" name="Forme libre : forme 65">
                      <a:extLst>
                        <a:ext uri="{FF2B5EF4-FFF2-40B4-BE49-F238E27FC236}">
                          <a16:creationId xmlns:a16="http://schemas.microsoft.com/office/drawing/2014/main" id="{8EA3FB98-566F-90C9-BDC6-10CE037D31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7" name="Forme libre : forme 66">
                      <a:extLst>
                        <a:ext uri="{FF2B5EF4-FFF2-40B4-BE49-F238E27FC236}">
                          <a16:creationId xmlns:a16="http://schemas.microsoft.com/office/drawing/2014/main" id="{222987FA-9144-1D5A-27C6-58D8CC488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62" name="Graphique 2">
                    <a:extLst>
                      <a:ext uri="{FF2B5EF4-FFF2-40B4-BE49-F238E27FC236}">
                        <a16:creationId xmlns:a16="http://schemas.microsoft.com/office/drawing/2014/main" id="{521F1DE0-EE5B-FA11-31C0-9D61EC781AAA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63" name="Forme libre : forme 62">
                      <a:extLst>
                        <a:ext uri="{FF2B5EF4-FFF2-40B4-BE49-F238E27FC236}">
                          <a16:creationId xmlns:a16="http://schemas.microsoft.com/office/drawing/2014/main" id="{F0C48626-EA88-170F-581C-F9CA3402D0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4" name="Forme libre : forme 63">
                      <a:extLst>
                        <a:ext uri="{FF2B5EF4-FFF2-40B4-BE49-F238E27FC236}">
                          <a16:creationId xmlns:a16="http://schemas.microsoft.com/office/drawing/2014/main" id="{53BFFB39-7D54-7C8B-769E-18F6C5EA08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33" name="Graphique 2">
                <a:extLst>
                  <a:ext uri="{FF2B5EF4-FFF2-40B4-BE49-F238E27FC236}">
                    <a16:creationId xmlns:a16="http://schemas.microsoft.com/office/drawing/2014/main" id="{FFE37DD4-C2C3-C39B-5916-D98C8B18FF1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53" name="Graphique 2">
                  <a:extLst>
                    <a:ext uri="{FF2B5EF4-FFF2-40B4-BE49-F238E27FC236}">
                      <a16:creationId xmlns:a16="http://schemas.microsoft.com/office/drawing/2014/main" id="{08207E48-D13A-5FB8-8003-2D09A81EF7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57" name="Forme libre : forme 56">
                    <a:extLst>
                      <a:ext uri="{FF2B5EF4-FFF2-40B4-BE49-F238E27FC236}">
                        <a16:creationId xmlns:a16="http://schemas.microsoft.com/office/drawing/2014/main" id="{F5A2616E-1856-F15C-7B7F-8EF534CF73BB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8" name="Forme libre : forme 57">
                    <a:extLst>
                      <a:ext uri="{FF2B5EF4-FFF2-40B4-BE49-F238E27FC236}">
                        <a16:creationId xmlns:a16="http://schemas.microsoft.com/office/drawing/2014/main" id="{79F26A39-EC41-D1CA-1B60-00BCB4866A43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4" name="Graphique 2">
                  <a:extLst>
                    <a:ext uri="{FF2B5EF4-FFF2-40B4-BE49-F238E27FC236}">
                      <a16:creationId xmlns:a16="http://schemas.microsoft.com/office/drawing/2014/main" id="{F0D8EEC7-0CF5-F10A-0F18-FC45EB624B9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55" name="Forme libre : forme 54">
                    <a:extLst>
                      <a:ext uri="{FF2B5EF4-FFF2-40B4-BE49-F238E27FC236}">
                        <a16:creationId xmlns:a16="http://schemas.microsoft.com/office/drawing/2014/main" id="{70E29C1F-6CB0-ED81-A3D0-0EA50400D189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38BE7C89-7F88-3658-E39D-FCC4B8B3B35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37651D32-5ED6-9264-5EB4-67F6C9BEBB0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4BFE24C0-B466-EB4A-5E13-841EA261EEA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755B3C63-7DA3-CE09-1C03-AD1DB2883EF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DC5CBC05-4243-E414-9F4E-7C15C3746F6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FF6DA0DC-3590-7C84-44FD-985A4C44209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39" name="Graphique 2">
                <a:extLst>
                  <a:ext uri="{FF2B5EF4-FFF2-40B4-BE49-F238E27FC236}">
                    <a16:creationId xmlns:a16="http://schemas.microsoft.com/office/drawing/2014/main" id="{A0451C6D-19E7-74FA-6209-F9CA32357CBD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259C521F-730F-D856-C982-B085D227CB4B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87FF0B30-E947-CD1F-0CEF-97F5CB6789BD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6AAE358C-8610-40AD-DEEA-6360DFCE00B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57DA471E-6316-F3E3-B9FE-BF845CFAFAD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40" name="Graphique 2">
                <a:extLst>
                  <a:ext uri="{FF2B5EF4-FFF2-40B4-BE49-F238E27FC236}">
                    <a16:creationId xmlns:a16="http://schemas.microsoft.com/office/drawing/2014/main" id="{33C7745C-8BED-695A-F129-FDA10BC44FC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DA37781C-1B81-85C9-7AEE-1297CC2814AF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125BBB56-7E0C-BC65-3AE9-5C9163EBFBD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B1C60761-9281-D8CA-6E68-A5F63C84D6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940F570D-E52D-99CE-D30E-BCC6D29E157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6D64962D-20FC-9409-4133-0881E063449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4CAB02FE-E1FA-A3A6-1E87-7279D7CED050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C676BC14-6264-FF0C-429A-7ED6FBDDE8B3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03CCFD56-AFD2-804D-71FC-C7FE0FA8BFC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8FA3FB3-8F95-4FD1-BCEE-B79336BF6C8C}"/>
                </a:ext>
              </a:extLst>
            </p:cNvPr>
            <p:cNvSpPr txBox="1"/>
            <p:nvPr/>
          </p:nvSpPr>
          <p:spPr>
            <a:xfrm>
              <a:off x="1333249" y="4709449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FC3FFDB3-1793-A8D9-133F-2DD24E6860DE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232790EE-12CD-6B6C-0235-90689D63224A}"/>
              </a:ext>
            </a:extLst>
          </p:cNvPr>
          <p:cNvGrpSpPr/>
          <p:nvPr/>
        </p:nvGrpSpPr>
        <p:grpSpPr>
          <a:xfrm>
            <a:off x="414454" y="3791727"/>
            <a:ext cx="8384457" cy="2794451"/>
            <a:chOff x="414454" y="3791727"/>
            <a:chExt cx="8384457" cy="2794451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248DC47-7C71-ED96-CB49-7BDA562B5068}"/>
                </a:ext>
              </a:extLst>
            </p:cNvPr>
            <p:cNvGrpSpPr/>
            <p:nvPr/>
          </p:nvGrpSpPr>
          <p:grpSpPr>
            <a:xfrm>
              <a:off x="414454" y="3791727"/>
              <a:ext cx="8384457" cy="2794451"/>
              <a:chOff x="225668" y="4234445"/>
              <a:chExt cx="8384457" cy="2794451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75F1DAB-D118-9932-A739-A67138280ED6}"/>
                  </a:ext>
                </a:extLst>
              </p:cNvPr>
              <p:cNvSpPr txBox="1"/>
              <p:nvPr/>
            </p:nvSpPr>
            <p:spPr>
              <a:xfrm>
                <a:off x="225668" y="4354140"/>
                <a:ext cx="8384457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رافق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عُمَرُ عائِلَتَهُ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في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خَرْجَةٍ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إِلَى </a:t>
                </a:r>
                <a:r>
                  <a:rPr lang="ar-SA" sz="3200" b="1" kern="100" dirty="0" err="1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SA" sz="32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مِهْرَجا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نِ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وَفِي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طَريقِهِ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مْ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وَجَدوا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طِفلاً تائِها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عَنْ أَهْلِ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هِ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اِحْتَضَنَهُ عُمَ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رُ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</a:t>
                </a:r>
                <a:r>
                  <a:rPr lang="ar-SA" sz="32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وَت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َ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عاوَنوا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جَميعاً عَلى إرْجاعِهِ لِأُسْرَتِ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هِ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فَرِحَ </a:t>
                </a:r>
                <a:r>
                  <a:rPr lang="ar-SA" sz="3200" b="1" kern="100" dirty="0" err="1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ٱل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طِّفْلُ </a:t>
                </a:r>
                <a:r>
                  <a:rPr lang="ar-MA" sz="3200" b="1" kern="100" dirty="0" err="1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32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لْمِسْكي</a:t>
                </a:r>
                <a:r>
                  <a:rPr lang="ar-MA" sz="3200" b="1" kern="100" dirty="0" err="1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نُ</a:t>
                </a:r>
                <a:r>
                  <a:rPr lang="ar-MA" sz="3200" b="1" kern="1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وَعانَقَ عُمَرَ بِقُوَّ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ةٍ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 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شُكراً لَه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ُ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عَلَى دَعْمِهِ وَتَضَامُنِ</a:t>
                </a:r>
                <a:r>
                  <a:rPr lang="ar-S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ه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ِ</a:t>
                </a:r>
                <a:endParaRPr lang="ar-MA" sz="11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3D6EC9C7-F216-8DF9-5988-00E391FF3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2546158" y="4234445"/>
                <a:ext cx="942055" cy="1303345"/>
              </a:xfrm>
              <a:prstGeom prst="rect">
                <a:avLst/>
              </a:prstGeom>
            </p:spPr>
          </p:pic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183E2CE3-03AD-490E-221C-B3D580A0434C}"/>
                  </a:ext>
                </a:extLst>
              </p:cNvPr>
              <p:cNvSpPr/>
              <p:nvPr/>
            </p:nvSpPr>
            <p:spPr>
              <a:xfrm>
                <a:off x="4552462" y="6300865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9269AE62-2C6A-5477-5446-38C1039B47AC}"/>
                  </a:ext>
                </a:extLst>
              </p:cNvPr>
              <p:cNvSpPr/>
              <p:nvPr/>
            </p:nvSpPr>
            <p:spPr>
              <a:xfrm>
                <a:off x="4507088" y="4842289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CF648C99-49BF-EE12-07EA-2CF6FABBFB9F}"/>
                  </a:ext>
                </a:extLst>
              </p:cNvPr>
              <p:cNvSpPr/>
              <p:nvPr/>
            </p:nvSpPr>
            <p:spPr>
              <a:xfrm>
                <a:off x="3440227" y="5551419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E1A9856-CD0E-3A3A-CCCA-68C4C825CB7F}"/>
                  </a:ext>
                </a:extLst>
              </p:cNvPr>
              <p:cNvSpPr/>
              <p:nvPr/>
            </p:nvSpPr>
            <p:spPr>
              <a:xfrm>
                <a:off x="232593" y="4800320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3936B490-5FD1-39FF-859C-1D9DD50F20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7002208" y="5725551"/>
                <a:ext cx="942055" cy="1303345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2D336412-BE4A-9862-5265-64204FE522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6649194" y="4979504"/>
                <a:ext cx="942055" cy="1303345"/>
              </a:xfrm>
              <a:prstGeom prst="rect">
                <a:avLst/>
              </a:prstGeom>
            </p:spPr>
          </p:pic>
        </p:grp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12786FDD-93CD-3644-0B5D-4B086FB33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782662" y="4515014"/>
              <a:ext cx="942055" cy="1303345"/>
            </a:xfrm>
            <a:prstGeom prst="rect">
              <a:avLst/>
            </a:prstGeom>
          </p:spPr>
        </p:pic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D08D3E61-44C5-1BE3-492C-3F20AC3845C9}"/>
                </a:ext>
              </a:extLst>
            </p:cNvPr>
            <p:cNvSpPr/>
            <p:nvPr/>
          </p:nvSpPr>
          <p:spPr>
            <a:xfrm flipH="1">
              <a:off x="5552996" y="3987765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6AE57782-0185-7830-E231-5768C44D192F}"/>
                </a:ext>
              </a:extLst>
            </p:cNvPr>
            <p:cNvSpPr/>
            <p:nvPr/>
          </p:nvSpPr>
          <p:spPr>
            <a:xfrm flipH="1">
              <a:off x="2796808" y="4780048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B0E8C35C-9E3A-D720-2E9E-14D4093E2ED0}"/>
                </a:ext>
              </a:extLst>
            </p:cNvPr>
            <p:cNvSpPr/>
            <p:nvPr/>
          </p:nvSpPr>
          <p:spPr>
            <a:xfrm flipH="1">
              <a:off x="2184214" y="4780048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92111AF3-5AAB-54FC-2119-6BD13390CF6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E4FF0FFC-A490-FB00-BAF1-49D2A1E38A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9793A839-0BB4-29D9-5281-40E036EA602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D1A54AF2-B20E-96FB-8F74-BA1B44F724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5BA19F47-A596-E91A-E38D-ED5B90EF0A1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92" name="Rectangle : coins arrondis 91">
                <a:extLst>
                  <a:ext uri="{FF2B5EF4-FFF2-40B4-BE49-F238E27FC236}">
                    <a16:creationId xmlns:a16="http://schemas.microsoft.com/office/drawing/2014/main" id="{86627945-1269-70A2-DCAB-48AC1E1E600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93" name="Rectangle : coins arrondis 92">
                <a:extLst>
                  <a:ext uri="{FF2B5EF4-FFF2-40B4-BE49-F238E27FC236}">
                    <a16:creationId xmlns:a16="http://schemas.microsoft.com/office/drawing/2014/main" id="{C3C60BFB-A0CE-ECC9-C3A0-314109EE31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88" name="Rectangle : coins arrondis 87">
              <a:extLst>
                <a:ext uri="{FF2B5EF4-FFF2-40B4-BE49-F238E27FC236}">
                  <a16:creationId xmlns:a16="http://schemas.microsoft.com/office/drawing/2014/main" id="{89C5F57A-37DC-80E1-13C9-0E14A0B1333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FF613A-16FC-F7F7-C18E-1AFC5A72756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94909B0-141E-C807-46B7-977DF186F3E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A14B7C9-9358-888D-17C3-54C0C89FF32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65C1C9C-1243-4D95-7BBA-8CC1E52A780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642DB6C-9AF8-9395-EFE5-B9907EC021C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73891A7-512B-FAFA-89EF-408EFDE6D10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1B8C09A-5524-DF12-81D4-10060612831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C7D4F78-323E-C6EC-9DB2-535102529C8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3850D61-B936-A6DA-D7ED-42D6E0754E74}"/>
              </a:ext>
            </a:extLst>
          </p:cNvPr>
          <p:cNvGrpSpPr/>
          <p:nvPr/>
        </p:nvGrpSpPr>
        <p:grpSpPr>
          <a:xfrm>
            <a:off x="414454" y="3791727"/>
            <a:ext cx="8384457" cy="2794451"/>
            <a:chOff x="414454" y="3791727"/>
            <a:chExt cx="8384457" cy="2794451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60DB2C20-BB3F-9D1A-A3D7-EDFC05DB4A14}"/>
                </a:ext>
              </a:extLst>
            </p:cNvPr>
            <p:cNvGrpSpPr/>
            <p:nvPr/>
          </p:nvGrpSpPr>
          <p:grpSpPr>
            <a:xfrm>
              <a:off x="414454" y="3791727"/>
              <a:ext cx="8384457" cy="2794451"/>
              <a:chOff x="225668" y="4234445"/>
              <a:chExt cx="8384457" cy="2794451"/>
            </a:xfrm>
          </p:grpSpPr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7C8EB0C4-64E0-BA97-8F56-A9FAD463A678}"/>
                  </a:ext>
                </a:extLst>
              </p:cNvPr>
              <p:cNvSpPr txBox="1"/>
              <p:nvPr/>
            </p:nvSpPr>
            <p:spPr>
              <a:xfrm>
                <a:off x="225668" y="4354140"/>
                <a:ext cx="8384457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رافق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عُمَرُ عائِلَتَهُ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في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خَرْجَةٍ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إِلَى </a:t>
                </a:r>
                <a:r>
                  <a:rPr lang="ar-SA" sz="3200" b="1" kern="100" dirty="0" err="1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SA" sz="32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مِهْرَجا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نِ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وَفِي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طَريقِهِ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مْ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وَجَدوا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طِفلاً تائِها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عَنْ أَهْلِ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هِ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اِحْتَضَنَهُ عُمَ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رُ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</a:t>
                </a:r>
                <a:r>
                  <a:rPr lang="ar-SA" sz="32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وَت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َ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عاوَنوا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جَميعاً عَلى إرْجاعِهِ لِأُسْرَتِ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هِ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فَرِحَ </a:t>
                </a:r>
                <a:r>
                  <a:rPr lang="ar-SA" sz="3200" b="1" kern="100" dirty="0" err="1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ٱل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طِّفْلُ </a:t>
                </a:r>
                <a:r>
                  <a:rPr lang="ar-MA" sz="3200" b="1" kern="100" dirty="0" err="1">
                    <a:solidFill>
                      <a:schemeClr val="bg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32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لْمِسْكي</a:t>
                </a:r>
                <a:r>
                  <a:rPr lang="ar-MA" sz="3200" b="1" kern="100" dirty="0" err="1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نُ</a:t>
                </a:r>
                <a:r>
                  <a:rPr lang="ar-MA" sz="3200" b="1" kern="1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وَعانَقَ عُمَرَ بِقُوَّ</a:t>
                </a:r>
                <a:r>
                  <a:rPr lang="ar-M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ةٍ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 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شُكراً لَه</a:t>
                </a:r>
                <a:r>
                  <a:rPr lang="ar-M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ُ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عَلَى دَعْمِهِ وَتَضَامُنِ</a:t>
                </a:r>
                <a:r>
                  <a:rPr lang="ar-SA" sz="32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ه</a:t>
                </a:r>
                <a:r>
                  <a:rPr lang="ar-SA" sz="32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ِ</a:t>
                </a:r>
                <a:endParaRPr lang="ar-MA" sz="11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05A82A3F-C12C-B8DF-E8D8-05EA9B8946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2546158" y="4234445"/>
                <a:ext cx="942055" cy="1303345"/>
              </a:xfrm>
              <a:prstGeom prst="rect">
                <a:avLst/>
              </a:prstGeom>
            </p:spPr>
          </p:pic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8F06F07E-3F75-9597-9CDC-8F0CCA5E9903}"/>
                  </a:ext>
                </a:extLst>
              </p:cNvPr>
              <p:cNvSpPr/>
              <p:nvPr/>
            </p:nvSpPr>
            <p:spPr>
              <a:xfrm>
                <a:off x="4552462" y="6300865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43E2B0B2-6CF1-0AFE-2E4E-550BB95977B6}"/>
                  </a:ext>
                </a:extLst>
              </p:cNvPr>
              <p:cNvSpPr/>
              <p:nvPr/>
            </p:nvSpPr>
            <p:spPr>
              <a:xfrm>
                <a:off x="4507088" y="4842289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C1063E87-A458-2137-406C-A611BEC7DDFB}"/>
                  </a:ext>
                </a:extLst>
              </p:cNvPr>
              <p:cNvSpPr/>
              <p:nvPr/>
            </p:nvSpPr>
            <p:spPr>
              <a:xfrm>
                <a:off x="3440227" y="5551419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Ellipse 44">
                <a:extLst>
                  <a:ext uri="{FF2B5EF4-FFF2-40B4-BE49-F238E27FC236}">
                    <a16:creationId xmlns:a16="http://schemas.microsoft.com/office/drawing/2014/main" id="{B39BACF0-BFE6-1C2F-DEB0-7F18788D6ED7}"/>
                  </a:ext>
                </a:extLst>
              </p:cNvPr>
              <p:cNvSpPr/>
              <p:nvPr/>
            </p:nvSpPr>
            <p:spPr>
              <a:xfrm>
                <a:off x="232593" y="4800320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46" name="Image 45">
                <a:extLst>
                  <a:ext uri="{FF2B5EF4-FFF2-40B4-BE49-F238E27FC236}">
                    <a16:creationId xmlns:a16="http://schemas.microsoft.com/office/drawing/2014/main" id="{967F504C-9007-50A3-198C-484FFFD67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7002208" y="5725551"/>
                <a:ext cx="942055" cy="1303345"/>
              </a:xfrm>
              <a:prstGeom prst="rect">
                <a:avLst/>
              </a:prstGeom>
            </p:spPr>
          </p:pic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AC498266-E80F-DDF6-B02C-55A5DD8CB8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6649194" y="4979504"/>
                <a:ext cx="942055" cy="1303345"/>
              </a:xfrm>
              <a:prstGeom prst="rect">
                <a:avLst/>
              </a:prstGeom>
            </p:spPr>
          </p:pic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DEC26015-AA4C-3D16-6BC7-F96C23DF0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782662" y="4515014"/>
              <a:ext cx="942055" cy="1303345"/>
            </a:xfrm>
            <a:prstGeom prst="rect">
              <a:avLst/>
            </a:prstGeom>
          </p:spPr>
        </p:pic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7187E07C-57E0-4D47-CAB5-6F9AD0A6D55A}"/>
                </a:ext>
              </a:extLst>
            </p:cNvPr>
            <p:cNvSpPr/>
            <p:nvPr/>
          </p:nvSpPr>
          <p:spPr>
            <a:xfrm flipH="1">
              <a:off x="5552996" y="3987765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651844A1-E20E-AF53-5D2C-2EC9C0F092F6}"/>
                </a:ext>
              </a:extLst>
            </p:cNvPr>
            <p:cNvSpPr/>
            <p:nvPr/>
          </p:nvSpPr>
          <p:spPr>
            <a:xfrm flipH="1">
              <a:off x="2796808" y="4780048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B76327C3-2CDF-B85F-75CC-05B362086A53}"/>
                </a:ext>
              </a:extLst>
            </p:cNvPr>
            <p:cNvSpPr/>
            <p:nvPr/>
          </p:nvSpPr>
          <p:spPr>
            <a:xfrm flipH="1">
              <a:off x="2184214" y="4780048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50877" y="1809265"/>
            <a:ext cx="8168503" cy="2388870"/>
            <a:chOff x="450877" y="1809265"/>
            <a:chExt cx="8168503" cy="238887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50877" y="3490249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8" y="4142514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374BCF-4F6D-9F0D-E44B-443F22E2060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F1F2534-BC4E-4806-3078-819404E1CE1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D44EFF5-ED7B-F268-B303-21F2692D28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A10D1FC-F2BD-0E48-B285-1DDC51B7BD6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BEC794B-E479-B351-899D-8877EF2A096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5AC9884-4E19-5181-5C60-6DBC62A8992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C7BDB9B-F0B6-9257-2D4B-31B2ED00937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6319D9C-F121-3BB4-592A-E6DBCA1BDC2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41504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 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اقتران لام الـ بالسكون عند نطقها، وعدمه عندما لا تنطق.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157" y="4423520"/>
            <a:ext cx="306356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5472822" y="2471016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5400" b="1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صَقْرٌ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1550205" y="2489018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صَّقْرُ</a:t>
            </a:r>
            <a:endParaRPr lang="ar-MA" sz="5400" b="1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5472822" y="4562390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مُغامَرَةٌ</a:t>
            </a: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FD628E80-12E5-36F0-6D3C-828FB3E7DDDC}"/>
              </a:ext>
            </a:extLst>
          </p:cNvPr>
          <p:cNvSpPr/>
          <p:nvPr/>
        </p:nvSpPr>
        <p:spPr>
          <a:xfrm>
            <a:off x="1565269" y="4562390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لْـ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مُغامَرَةُ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5882623-EEF0-A28A-EE0C-DD5FA4F7581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0E5E4FA-76D1-433A-95C2-0F9BC6FF740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33DF233-619D-2088-E72E-017CBB8DBC6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CDFA08-F8E8-6591-17F7-273C8DAF5A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39C1D76-D16D-1B87-18CC-C42E39EA116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4735999-41A9-EC2E-FFD3-B1A55280434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D26D741-2B12-A956-0CCD-A753E66FC4E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CDF082D-0F28-1124-DFEC-EE9ADB865A3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 تشكل وتنطق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802400"/>
            <a:ext cx="333365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صَقْرٌ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6AC214-B0F8-4303-7478-0DB2DA6FBF6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FD18E37-FBD2-3671-6525-3559F21BD2B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E5604211-55DC-B8C5-6256-5D12F8B9AFD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6AD5D3B-419A-FF06-721B-1E42CCDB082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6A4CB91-6223-C07E-C93E-9A0AD16A47F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D347202-AD0E-91D2-4B9B-5576C34668E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2B4E371-CFC8-6A31-9DCE-4B825B6FC5D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25457DF-69C7-E76F-E8DC-53266AA67DB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F9BFDE8-7189-9322-80CE-9FDFFE5823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8925DD-1536-B459-FE97-C444D7837F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52E2A6A-3242-75E8-43C8-55AF2138E5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15C7DA-0467-7C62-A8A3-288603A0B0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0FE951E-CF04-E7DB-FB5A-E5858C6B8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969477-6CFA-304A-299D-D5C4FB19F63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59BB8C7-8595-70CE-2C92-5C4B70EADF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3F1843C-43B6-1005-9ACF-955218F7FA0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97A3725-84F8-DEF1-24E7-AC0D7D85297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11667ED-1A7B-388D-E09D-694F33E0571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6E8D587-24E9-04AB-FC22-C4F923AE707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00BEEF8-5DA1-295C-C3B8-AA506F42F36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3B97CEE-81C0-9DB2-647D-06591C05A06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63A9BAF-C441-6988-D550-D4CB690EF83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9BAACB-E894-6538-1FD6-CC42C03246E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019" y="2619910"/>
            <a:ext cx="3174301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3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صَقْرٌ</a:t>
            </a:r>
            <a:endParaRPr lang="fr-FR" altLang="fr-FR" sz="16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AF4235C-88A0-957B-467C-CC404C66076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83ADDE9-0F83-7383-09E5-EB5246FD4BB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9EA0D6D-E38C-5329-6AC7-C6097C1BD60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F3C50BA-C37E-8DE9-32FC-918B13DA50E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90A224A-900B-76AF-E737-F11C5F5B9DC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D55FBA5-1B06-D011-6039-FD008B6209C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3B7D6B5-FC6B-2E21-2729-E3DEB772983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72262BF-124E-5BA8-E59F-12A6E5EBFB8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70322A-2733-81DC-52C0-09F72F539E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93902E-BCCB-CC85-8620-DBF5172075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52D33-AB95-1582-A829-451259514C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1ED0BB-C3A1-4877-006E-C7E7700FF11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C33006-AE27-DEB0-7B5D-DCDDA3D37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DF52AF-4B5C-D722-C069-C50AA641BDE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لا تشكل لا تنطق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87D0931-CCBD-BD1B-CDBE-EAC204A9E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733" y="2915528"/>
            <a:ext cx="3822534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115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صَّقْرُ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1442A33-2908-27D7-BFF7-7AEC75129C1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B03370A-883A-3965-C1AD-35EE63CAB5F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054E8B3-3F12-A7D6-4D0B-806BCF6C97E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B13FD83-2D40-1885-C4CA-5FAEC22A52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21809DF-CBFB-6D09-321A-AE40BA08913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E276F3B-CDC5-5872-1C07-BA392D3BAD2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B924A7-7B32-9BF9-CD9C-A51B6421349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83811F8-C570-C2C6-7271-ADE40E1A5B7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8A61854-863C-A90C-E7EC-574E76954BC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FEB821-3091-D015-8D4B-B84D1B324F7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B5EB22-42BD-D84D-2540-A7E5AA3E643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E04A97-A186-95F1-908D-ABCF5744C9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347FFC-40FD-9C79-D69E-84C454BAE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3535C-44EB-6077-F4E7-67A4F1D1A7D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55FE48C-23C6-FF71-0BD8-69A645A6D6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91EC71A-9F48-AC0C-485A-B434B59E936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DA24206-3A5F-3FFC-F7E3-E643CB78CD4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8E8931A-21D4-CA77-DFF7-B2E5A0F049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FFC9888-D23F-64B9-BC09-2F5E99DA9DD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438DE32-5C13-A478-8DE2-1ED3065F3CD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9894590-1201-DC7E-F3C3-634AC8D114F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CDF7D0E-DC83-B27E-44A4-217F73CC687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C0CD8F9-9CFA-5CDF-0746-73F6A259AC5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0316" y="2802400"/>
            <a:ext cx="286950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اَلصَّقْرُ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C861DB2-3A57-201C-CB4A-F06DD508394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1CCAA55-2EC8-BAEF-9DA2-8B00C4D64F9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C95567E-3A00-A675-5CBF-9EAB15E189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E37AA72-76BF-58E9-DF9E-CE791F43AB5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A36FAF-56CF-BE4C-CC47-DCB6ACEB70E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B261F49-E6C4-7DE1-CC45-A7FD6837CE5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0C3E35C-8ED6-E238-02C2-EF4A8A3B957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FBFA281-4B29-CE2F-7EC1-BF79A7D3611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D104E24-B7BF-2FA0-0CCC-E4B28AA461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AD62C3-4C67-8F35-8A11-CE2E8657F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C779DA-38A4-5D6F-39B2-A2547AE4ED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F42EA8-41A6-0CE2-C7D6-53D03568DC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D22339-6E66-E916-9E4D-A81E479B7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54854-084E-4456-BF7C-5975D822878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 تشكل وتنطق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592A46E6-5FD0-BA28-ECBA-E1DD51F48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189" y="2802400"/>
            <a:ext cx="311775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AC3C32E-1E94-D503-BD6C-F5F29BBE27E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ACD04CD-2948-DF91-B4C1-72D85761E02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69D05E9E-25F4-CF9F-5796-597F9702779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0EAF0B5-D010-7927-FA95-479D57CD39B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46A2952-2DE3-546E-71B8-4C0EE59D726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2F2B907-7301-8D33-C61E-B1816C8636D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22DC4B3-C113-6513-54E6-E1920B41F7B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0BC1938-009D-7CD5-08CC-3EC9CFD88F8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C83A5E4-97DB-F590-BB06-A386EDA723E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83DF25-3251-DA7D-CC13-4AE1F38694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B69F7C-7173-F1B6-B710-E9852E75B78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446AB5-7317-D1AA-C409-BC3D58CFC67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4F145C-D760-6C36-D0B5-AA4D2913F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F8D5F2-77F4-C79A-5048-DAEE4D5A68D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4D57AB2-5426-5185-E252-CF231E8E09E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B8C2F1A-CE14-F210-08ED-42CDBABB92B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BBA022D-E19D-4789-B174-5F522F611B1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5A7DF87-4087-F8C2-134D-B0192543B26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B7448FD-1292-60ED-C4BD-21AFE3376AA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E62B555-873B-00DC-830A-DF70E9B3289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224373-28E5-A399-6D6C-46095597B45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1CA29F9-50D9-D0C4-7F8C-CBAB460273C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7795D7C-6F89-5D3D-F04C-29DCD24583C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CA977AE-6A78-5422-C6DD-84BC355C3C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D29C24-69A1-58B7-7B9F-35923BAB1FD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2E7091-B623-00C0-3706-1A71CBB45C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FCB483-69FA-A3B3-1C3C-2A6C596D13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9B2617-CD63-61A0-D18D-34E890B09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B47435-8191-6F08-ABBF-0E260E1A566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719022A-2B25-BF77-235F-7BAF9C6A76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3022" y="1665558"/>
            <a:ext cx="5300678" cy="389086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0985" y="2733573"/>
            <a:ext cx="370475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مُغامَرَةٌ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73FC7F1-C973-9332-422D-D0F054A8265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14EB64B-70EF-D075-2E00-1DE8FD39CA5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DEAB283-7CA4-CA4A-693F-CDA11DA8498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AD4A9DE-4D5D-1098-73BB-466673FADED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2D3179C-9236-ABEB-6C89-FE1FC6062F4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96559B-0DE8-F841-6463-E9573F166A0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AB386E2-03C9-4FF0-5527-C166509764F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0424270-2B51-3F20-0E11-648A374526C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7998-581B-5307-E4F3-46758908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C348F5A-959F-33F8-7A82-990425605BD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2C41FB-F864-DF3B-9D50-2628CB90522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722462-AF29-C158-EF88-83B86F91AE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F95580-1B4B-2C0A-1E39-9E39347C9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954BA15-ED5E-A300-0D04-8AD1730E6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595FD7-0511-0B26-6C3C-96EA05F710F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لا تشكل لا تنطق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2A7DCE1-2BBD-6930-5221-DCA7C78A0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371" y="2802400"/>
            <a:ext cx="3810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115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لْـ</a:t>
            </a: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مُغامَرَةُ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55BB86B-0930-D758-B264-B73B10AF2CC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E29FAE4-0E6A-F1B3-E5F6-538D51B3E6D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0109764-668F-7871-E053-11E89321BEF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577391F-7647-B3DD-4CB6-75D75897D1A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1D70311-D62A-A0FD-9A2F-43E04111355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94F5249-5C85-CAC2-2BAB-8F61FC7057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5DE456B-A4D7-9BD6-2FA2-18F79EC40DD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A762AED-8289-A1D0-1F35-D920843A566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31097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3078B-5972-5469-E453-5F11129A8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0A79987-D7C4-E78E-09C6-25961E17221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A1716A-8ACE-FA11-9C8D-D6F0363151B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E3BE7-2EC5-4F4C-5312-BB9122117B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D3256A-6EB1-2D86-1B7D-FD30F5BB35F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E30C53-8CE7-CAFE-629E-E9C2A771F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1168E4-646E-9153-A74B-A0ED58CBD3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3A72C79-218B-3438-68D1-03ADEC5A9B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83DA8F-E130-1029-351B-24AEF6351B9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02D2BC8-E881-220C-17C6-3A656934C84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CAF32C7-1909-A1C8-4B4A-9FCCD335812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C821B43-7CCB-A294-2AEE-ABB0CFC35D8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94657A7-B25A-31C7-763F-C0976E0598A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351C131-ABB1-09CF-4D18-AFAB028F64C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D185003-914F-D517-83FC-39E41CA7515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6A08A1A-B8E8-9158-2AF9-410D13D571D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805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DE815-EB44-8CBE-5C8F-0EAFAEA5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1CCDFA9-E96D-35FA-BCD0-9E00E9EE5C6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67D2A7-3E13-70A8-2DD2-37F7056A27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F7D01-6122-DD26-2A81-06543C78AB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DBBB62-53B7-88F3-BE69-79349768D7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39F2EA-930A-40FD-BD25-9319EBBF6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AD5DF3-2FC7-9326-CC76-FDA49B7C5A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C8AFF3F-28AC-8165-22EC-542F376B1D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4426" y="1655852"/>
            <a:ext cx="5599142" cy="410994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C1E1E69-0260-DE96-CCE8-A24187AAC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522" y="2779801"/>
            <a:ext cx="343295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اَلْـمُغامَرَةُ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2EFAFF3-5AD1-5842-D12A-3D8DFC9E5EA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2DA1ED3-9C0A-9F27-4ABC-8B0549138B0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D40DFAB-2899-AF97-ED02-F5F2E4AB603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9AE6192-0263-1B83-0DB4-B48BA86F527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9635080-C5D6-3662-0C0D-0B453D3890D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FE2541E-0DDB-C9A5-2766-73AB5579D9E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F12B6ED-98F0-E236-A56F-6939C9915CF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22D7AAA-9DD1-AB66-86F9-DF975907B3B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7740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FBD5799B-BC17-7AE3-01E9-8542B0E6C608}"/>
              </a:ext>
            </a:extLst>
          </p:cNvPr>
          <p:cNvSpPr/>
          <p:nvPr/>
        </p:nvSpPr>
        <p:spPr>
          <a:xfrm>
            <a:off x="5472822" y="2471016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رَقْصٌ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2319653F-EC71-7C92-3BFF-80A8E6C680F8}"/>
              </a:ext>
            </a:extLst>
          </p:cNvPr>
          <p:cNvSpPr/>
          <p:nvPr/>
        </p:nvSpPr>
        <p:spPr>
          <a:xfrm>
            <a:off x="1550205" y="2489018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اَلرَّقْصُ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6B83D618-8DAC-4568-70C1-5B33840A2731}"/>
              </a:ext>
            </a:extLst>
          </p:cNvPr>
          <p:cNvSpPr/>
          <p:nvPr/>
        </p:nvSpPr>
        <p:spPr>
          <a:xfrm>
            <a:off x="5472822" y="4562390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مُغايَرَةٌ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1E1D5625-5CF5-B578-8057-F5F8F7DADE35}"/>
              </a:ext>
            </a:extLst>
          </p:cNvPr>
          <p:cNvSpPr/>
          <p:nvPr/>
        </p:nvSpPr>
        <p:spPr>
          <a:xfrm>
            <a:off x="1565269" y="4562390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اَلْـمُغايَرَةُ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1EA89CF-D0D7-D63E-7FF7-9FFCFBE8E14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1D106842-EF39-D184-5C86-744E7EB55EA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3363C11-B612-3E2A-F7FF-64961FA2331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FB301A1-4931-AAB7-B014-C9A4886ECBE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B2841475-840A-AD2E-6A6F-F651622A88A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9F45B65A-2FB3-C7DB-7FD7-FE0AE63229E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57664D7-9A3F-B66B-7093-581D796ACC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BE5D487-68A6-487F-24A2-E0EF41E897F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266536" cy="3403359"/>
            <a:chOff x="487748" y="1809265"/>
            <a:chExt cx="8266536" cy="340335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البنية السردية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627849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لعب الأدوار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8923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ستستمعون للحكاية وسأطرح عليكم أسئلة حول أحداثها.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AA75774-53E7-FA39-47EB-7D9AAB550EF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803475A-91A1-FE6C-B60C-2FAB0AB5CF7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6223D7C-8B9C-A0F0-9C7F-8C20E99F4F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AD12EEB-58D1-F932-440B-D89C4F7F076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E1DEAB8-B5EF-7437-DD5C-670EC61E5B9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4E30A78-5B43-32BB-6DD0-B1CAFB9968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558AB5A-679F-C18D-0417-8B98B0B3BC4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5F1FA14-4311-00C6-99B2-4ACCD780C95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7E10469E-DD65-850C-3476-ACFECB68E5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pic>
        <p:nvPicPr>
          <p:cNvPr id="11" name="رحلة الى عالم الحيوان2-[AudioTrimmer.com]">
            <a:hlinkClick r:id="" action="ppaction://media"/>
            <a:extLst>
              <a:ext uri="{FF2B5EF4-FFF2-40B4-BE49-F238E27FC236}">
                <a16:creationId xmlns:a16="http://schemas.microsoft.com/office/drawing/2014/main" id="{22533EB2-E875-F757-AD33-38B134A10B9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5223" y="493265"/>
            <a:ext cx="576122" cy="5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البداية؟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325B003-29C5-638F-2E67-6B353E66043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DEA4DE5-6A8E-900B-185B-14E8B9F11BC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4AAFD12-B519-5DCE-4C6F-E6335B64B1E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473F006-0C5C-72FC-E642-8DE8642B926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E09173F-6A76-FE8F-55A3-A53B5AEFE9C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69FFC54-6A81-2F5F-8B49-D42F36EEDF0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63A8D04-1C7D-71D5-DBB0-36718D0371B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549D2EF-C271-8EF3-0076-64904CBA4D0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78C034F-0AFD-3F91-0342-21E37A68F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69A051-7475-2121-7F8E-34054C6D4D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021621-8BF1-2BF4-6B68-0607DDA786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C9AF05-DCB9-0A5B-AB01-C28D610383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9ED7B8-C3E0-FBAB-5EAE-15D2574588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55C358-605E-A907-5B75-1F58A9581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0E220B-65B8-B7AD-5CAB-FC4F9ABE201F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 ذكرت المعلمة التلاميذ بموعد الرحلة إلى حديقة الحيوانات.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657AD0-F305-BFB8-7490-13FF1C3FA47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B993421-C1FD-DB2C-3723-37D4DE1B2C0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7EE705C-E9F3-BC61-0925-6D30BBE3AD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F1233C3-AE38-9867-E778-79163E7F28D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8DC38FE-A92E-AD48-9F05-E83AAF25907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42F4BD3-03FA-3607-BB88-88E4076B2AA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21E5DF2-2C37-6202-552D-EED91757EA9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B3CC8B4-CFA9-5C82-988B-AD52E4C0681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B7CF020-C057-140A-1493-E1C21546C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364" y="1795801"/>
            <a:ext cx="5568851" cy="398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1746987-876F-F861-6E0F-6D53256590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0DAF0D-E90B-3056-B7C9-9B88B66D13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F2331F-30D1-0615-BCF5-F27E349B2F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626D95-F61C-B19B-2829-0203FEB7F5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27CFB3-F0ED-D6A4-34BF-8B8496F8A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E075CC-196F-6A33-D6FD-A7217B921CC4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المشكلة التي وقعت صباح يوم الخميس؟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6996ED-CC4C-D6D6-B3A1-9035E674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FE1D52-8B09-12BF-6FA1-9ECE6C49C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4E8910-7D1C-107D-C544-AE4914B9F07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38FCA1E-615A-686E-C6C1-11941F654D9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EA827E8-A607-617D-34A3-5D4522D301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EA2A242-6AD3-CA97-FAEF-B18D7C82989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1D52170-FDB2-A906-FBB6-C2AB0C537DA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4CB3F01-249C-118E-1715-34581FE475D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2CFEF87-A862-2E80-4180-E1A8195D970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AF3AB8D-8264-8A22-0F62-0198A918BCF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19E82D-360E-9D5A-5847-7375F03D8F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0AC507-F3AB-09A1-A9E8-C8A7DCD0004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56B821-C50F-4556-2CDB-D8FB17F4CD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20AD05-3E0F-B9AE-D476-EE92AA7224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D9D265-134B-6B4F-2CCB-94EFE047E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A8C594-9205-C9B1-283E-804532D0632B}"/>
              </a:ext>
            </a:extLst>
          </p:cNvPr>
          <p:cNvSpPr txBox="1"/>
          <p:nvPr/>
        </p:nvSpPr>
        <p:spPr>
          <a:xfrm>
            <a:off x="380855" y="35017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صباح الخميس تعرض إياد لحادث أمام باب المدرسة.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3B44B3A-50C0-C98C-FE38-674DD7F14F5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3A09541-D326-EB4F-4C86-18574F5E222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6D057DD-3C2D-F190-4879-81C0911CDFD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07F6CDF-9F6A-8DF8-C993-1569788BE94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CA0CE69-3294-EC47-6813-C260C9A82B3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4BBB4BA-2781-CB6D-EA2A-26ECBC016A8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2C011BB-7605-BD46-C3F2-A4593F9F1B7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02727EA-A61E-7706-7EA9-D3084A5335B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52000EA-E754-547B-0550-3A611F9CA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0237" y="1904625"/>
            <a:ext cx="4830815" cy="358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AFCDFA-C559-E5E7-A87A-84AA88F627BB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أصدقاء إياد بعد أن أصيب بالحادث؟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15874E-51E4-9641-FF97-2012792FA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1212B1E-2100-83C2-898F-8E4D16AC97D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2A74A186-1CBC-790A-EA7A-B55D4EC047C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257E88-6F51-A387-F6FC-39A4D49A98D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CE8366D-44C2-ADE1-46F2-FF6C519A64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6A189FB-9B84-A2A6-BB15-940F7E9CBAF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4EB83A3-39A2-1274-4829-8971DF1D6A8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DC5A361-A6E6-14C4-E31E-59B4871BD83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AE451DE-DAEE-28FA-FFED-6E037607F63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23FED04-4F91-9764-2282-56F3944AF2D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تشاور الأصدقاء وقرروا تأجيل الرحلة.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88C6DDE-BF41-3C8B-AD01-9195D8EBE8B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2D014C2-2E18-B34A-6622-2980298DCBC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78EB213-BD75-D594-8AD7-2B119EC1383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E130BEE-ACB6-E28F-AC9B-2E330906E18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FBAEA5E-679B-89F3-A70B-EDC056B6267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5D88813-F58E-EEAA-8AAF-2CD8F8723A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2FACA2C-8CAB-8851-578E-C317B7649CC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67C5D23-A71A-86E5-D890-48AE832B801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8F4BF45F-97F8-5F14-6C23-2F87FB1D6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213" y="1943051"/>
            <a:ext cx="4638892" cy="378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F94B1C5-DC5C-D46F-AF78-1761C0A37C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1F55457-496D-1874-867F-8511193B819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214155-5B77-22C5-D6B3-541205FCF36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824CF8-A7DC-4586-FA3A-4EB7188A88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7F3573-4529-4581-3D4C-AAE53F9C9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D1DADE-8D29-E513-C524-D986924B2A2D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الأطفال في نهاية الحكاية؟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434AC3-DE7F-CBC2-2104-B8F2FE4D7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427B11-30FB-AD75-408A-2A0669BCFBF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5FA381-5951-261F-B065-D3076740B74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360B9A9-1343-720A-C05D-59FA8AE5A01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14690E8-D85C-6C7B-B8EB-B9D36D13E5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E0A4A4D-7C06-49CC-89F7-870B8182601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CCBA832-C52F-DF0D-F483-A64B7670A37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8FBA1D6-C5CD-38FF-0B0E-5ED7CEC7ABB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BBD581A-54F6-D34F-B701-3838CAF7383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41FDBDB-6E23-32C4-B97F-C8CAB548A92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D8D04BF-6DBC-36A5-20A2-638F22453EE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EFA0B4-50E5-B665-E23F-68C5B9637FD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7BFF51-9BEE-39AD-D64E-E07B0D3781B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CBB56D2-3A49-C0B2-5012-606D52E59F7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4FDB5EF-B8CC-07CD-3180-4BF8455AA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199E7E-EE7E-D8B1-173B-16252B33F852}"/>
              </a:ext>
            </a:extLst>
          </p:cNvPr>
          <p:cNvSpPr txBox="1"/>
          <p:nvPr/>
        </p:nvSpPr>
        <p:spPr>
          <a:xfrm>
            <a:off x="380855" y="3293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الحكاية، ذهب الأصدقاء لزيارة إياد في بيته.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EA877C4-0B44-EB2E-2C15-8CC1D07FF25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8E01CCA-B05E-951D-2FF3-22ABB26EF9E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A3E96AE-AD9E-8CFC-8E21-0F5EF1FF957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C9608E0-0B76-3106-8478-D28168B3DC4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3F50B02-FB54-9E8E-ABDD-66DDD22E7B2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7117D4C-17D7-05EF-8DA0-1C2018DB928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34032DA-EE89-5DC3-7660-8237B88BF43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597CEF-3598-D4C1-C3D3-67C42E79461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32BADE2F-4C60-CC57-8B5F-8EC84CF49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893" y="1747445"/>
            <a:ext cx="6087620" cy="420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8B7B0-C0DE-A6FA-C6EA-E991F83B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7B34F12-70A8-77A4-B637-B507B7ED6DA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7F742C-6509-0143-B99E-CA19F2C74BC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CAAD2A-8E04-320D-3401-5FDEE7E3E3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18580F-FC4E-A802-ECE1-F9D83C462B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7F085F-EBC4-390B-8070-C8690EB92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3F42EB-BDAB-D214-A407-2F277572A387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7CCAF1D3-FF48-64BE-D699-AABE828E5D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0A411C-80DD-2294-BE24-194959A07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6D964E-3263-07F2-7D55-706B8CF528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168EED-0C06-5A3F-F8E7-A8479A937DD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C264AB-9DDC-A8C2-8A73-8C6F457B6CB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E151BC5-D262-D5D3-D218-41D388A907A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388FA01-72F3-4187-10E2-075BF07F461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6F81B57-9E89-2DFE-4E3E-E3B35906251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2D90C28-E000-F8B6-DECD-1FF59CFB331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651CD8A-55B4-5424-9C0F-4E607E5D07E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7F14586-5340-5FBA-7612-DC4C94BB6E3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0CAC9C0-5343-C6A5-F6C9-7ACE5346475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59506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186A-85D3-7A08-87DC-A337F484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F86B604-94D3-1216-952C-B66D23B1C28E}"/>
              </a:ext>
            </a:extLst>
          </p:cNvPr>
          <p:cNvSpPr/>
          <p:nvPr/>
        </p:nvSpPr>
        <p:spPr>
          <a:xfrm>
            <a:off x="0" y="-8964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297C39-ABE4-E437-628A-2471379F9AC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FA4F6D-7F8A-5DE6-4455-FB3220D32B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938E23-E4E4-E7D7-3BAC-3F9C5182026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E32365F-940A-D7FB-4F28-A5D6C9A5E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F04780-59FF-B62F-F2C7-B645645DF50F}"/>
              </a:ext>
            </a:extLst>
          </p:cNvPr>
          <p:cNvSpPr txBox="1"/>
          <p:nvPr/>
        </p:nvSpPr>
        <p:spPr>
          <a:xfrm>
            <a:off x="394948" y="35739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الحرف المناسب لـ :  حدث البداية – المشكلة التي وقعت – الحل الذي تم اقتراحه – حدث النهاية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إنجاز النشاط والتصحيح  بتدرج.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68F7467-61FF-9F54-4092-DFD9C5A6C4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4A16AE-8086-1072-E591-B085DF39F76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4058DD8-3321-F171-2C3F-09650933DFD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88B0993-933B-82D3-1A44-4FD48A51F1C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EF6867C-6EED-529B-478F-2A9A678AB9C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0FCA196-63BF-60CA-25EC-7C568BDB4E8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800D02A-C025-BF71-27D7-BEE0D4FBC60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A3A1717-B904-E77B-27F1-E6189DC8996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36D5E3E-8A4E-7C93-EDA7-326052896F0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4552E21-D750-18BC-F7A0-CE8EE71A4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666" y="1216321"/>
            <a:ext cx="7371927" cy="5254305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CB0B83AA-35B2-034D-993A-F0D985E57808}"/>
              </a:ext>
            </a:extLst>
          </p:cNvPr>
          <p:cNvSpPr/>
          <p:nvPr/>
        </p:nvSpPr>
        <p:spPr>
          <a:xfrm>
            <a:off x="6322142" y="6135329"/>
            <a:ext cx="196645" cy="265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8DA098-1A0F-2E81-0BB6-8AFB797D7E20}"/>
              </a:ext>
            </a:extLst>
          </p:cNvPr>
          <p:cNvSpPr txBox="1"/>
          <p:nvPr/>
        </p:nvSpPr>
        <p:spPr>
          <a:xfrm>
            <a:off x="6189405" y="3192850"/>
            <a:ext cx="521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د</a:t>
            </a:r>
            <a:endParaRPr lang="fr-MA" sz="24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08CFB4-B334-84A4-E1AB-93F06C256461}"/>
              </a:ext>
            </a:extLst>
          </p:cNvPr>
          <p:cNvSpPr txBox="1"/>
          <p:nvPr/>
        </p:nvSpPr>
        <p:spPr>
          <a:xfrm>
            <a:off x="2202421" y="3069740"/>
            <a:ext cx="521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/>
              <a:t>ب</a:t>
            </a:r>
            <a:endParaRPr lang="fr-MA" sz="24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EE614CD-6BA6-7669-8147-CF50CD874A8D}"/>
              </a:ext>
            </a:extLst>
          </p:cNvPr>
          <p:cNvSpPr txBox="1"/>
          <p:nvPr/>
        </p:nvSpPr>
        <p:spPr>
          <a:xfrm>
            <a:off x="6130413" y="5978239"/>
            <a:ext cx="521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/>
              <a:t>ت</a:t>
            </a:r>
            <a:endParaRPr lang="fr-MA" sz="24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44CDA8-3F69-B090-73A6-CE4F334D7D76}"/>
              </a:ext>
            </a:extLst>
          </p:cNvPr>
          <p:cNvSpPr txBox="1"/>
          <p:nvPr/>
        </p:nvSpPr>
        <p:spPr>
          <a:xfrm>
            <a:off x="2153262" y="6027399"/>
            <a:ext cx="52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/>
              <a:t>ف</a:t>
            </a:r>
            <a:endParaRPr lang="fr-MA" sz="2400" b="1" dirty="0"/>
          </a:p>
        </p:txBody>
      </p:sp>
    </p:spTree>
    <p:extLst>
      <p:ext uri="{BB962C8B-B14F-4D97-AF65-F5344CB8AC3E}">
        <p14:creationId xmlns:p14="http://schemas.microsoft.com/office/powerpoint/2010/main" val="728671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3823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أحداث الحكاية من البداية إلى النهاية.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138DCF1-3FC4-9F5A-07FD-8B25CC75BB9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97C721A-DF94-3492-D165-914C3F85863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F682BA5-9739-FEF0-9F22-D9DC73556C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2B6B933-873F-4B47-7E6A-E5C649C6BAD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287CA4E-8E09-8665-71BF-03B95E532E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929251E-7390-E2CA-4AC8-99AB807C6D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B76BD92-9F95-A9B0-D7E4-D112CE84473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A54F2B-C274-8CC6-3A9E-9472D62100E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F1D66F0-A59D-3BE2-1D19-7E0CCDB9A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6115" y="4522582"/>
            <a:ext cx="2140946" cy="16590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2DF5529-1F4F-2549-1E22-AADD66CF26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978" y="1651196"/>
            <a:ext cx="2017127" cy="16237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4B7157-8F22-687F-5C48-2118EEC41D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3010" y="4529285"/>
            <a:ext cx="2233456" cy="1802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5CC47E3-DADE-239B-A7CF-E9748CB380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3023" y="1656332"/>
            <a:ext cx="1994466" cy="15156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834C97B-CE03-3B49-F38B-BF86BB31503F}"/>
              </a:ext>
            </a:extLst>
          </p:cNvPr>
          <p:cNvSpPr/>
          <p:nvPr/>
        </p:nvSpPr>
        <p:spPr>
          <a:xfrm>
            <a:off x="1091381" y="3637312"/>
            <a:ext cx="7453707" cy="426649"/>
          </a:xfrm>
          <a:prstGeom prst="roundRect">
            <a:avLst>
              <a:gd name="adj" fmla="val 37408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FAADB882-11D7-7063-3298-B066345BA66B}"/>
              </a:ext>
            </a:extLst>
          </p:cNvPr>
          <p:cNvSpPr/>
          <p:nvPr/>
        </p:nvSpPr>
        <p:spPr>
          <a:xfrm rot="16200000">
            <a:off x="633013" y="3569697"/>
            <a:ext cx="702541" cy="555414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761F2D7-5EDF-B746-D685-066A2C7E7A7D}"/>
              </a:ext>
            </a:extLst>
          </p:cNvPr>
          <p:cNvGrpSpPr/>
          <p:nvPr/>
        </p:nvGrpSpPr>
        <p:grpSpPr>
          <a:xfrm>
            <a:off x="7031596" y="3129721"/>
            <a:ext cx="265471" cy="761799"/>
            <a:chOff x="1767565" y="1569991"/>
            <a:chExt cx="265471" cy="761799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0908EFA-1B6A-EDC0-A9F4-1EF3C9E5A119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ED98926-EB07-0F19-1084-C2DCFCE88B08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A5664F0-E433-983D-2FD0-F9F081F15013}"/>
              </a:ext>
            </a:extLst>
          </p:cNvPr>
          <p:cNvGrpSpPr/>
          <p:nvPr/>
        </p:nvGrpSpPr>
        <p:grpSpPr>
          <a:xfrm flipV="1">
            <a:off x="5550746" y="3782610"/>
            <a:ext cx="265471" cy="791298"/>
            <a:chOff x="1767565" y="1540492"/>
            <a:chExt cx="265471" cy="791298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6969999-0A2E-A6EF-5CC5-C044A25575D4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B033BC8-C2AD-AE5D-01CA-CAF8C59C9364}"/>
                </a:ext>
              </a:extLst>
            </p:cNvPr>
            <p:cNvSpPr/>
            <p:nvPr/>
          </p:nvSpPr>
          <p:spPr>
            <a:xfrm rot="16200000">
              <a:off x="1600221" y="1794317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9BA8998-B48E-3D62-ACE4-C6A030DBB0A0}"/>
              </a:ext>
            </a:extLst>
          </p:cNvPr>
          <p:cNvGrpSpPr/>
          <p:nvPr/>
        </p:nvGrpSpPr>
        <p:grpSpPr>
          <a:xfrm>
            <a:off x="3961549" y="3166482"/>
            <a:ext cx="265471" cy="761799"/>
            <a:chOff x="1767565" y="1569991"/>
            <a:chExt cx="265471" cy="761799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C6765EC-7562-2B42-7D2E-D1671A162BE8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A600497-00D6-5EA9-CEF1-6D55A10BD540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3DDED48-477E-05DD-A6C8-07771E1ABF91}"/>
              </a:ext>
            </a:extLst>
          </p:cNvPr>
          <p:cNvGrpSpPr/>
          <p:nvPr/>
        </p:nvGrpSpPr>
        <p:grpSpPr>
          <a:xfrm flipV="1">
            <a:off x="2446054" y="3773266"/>
            <a:ext cx="265471" cy="761799"/>
            <a:chOff x="1767565" y="1569991"/>
            <a:chExt cx="265471" cy="761799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4E84E64-4553-BDF7-2E73-ED4BBF4F0ED0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19DC2FB7-7223-6057-81AD-09F9E5E345B7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43E40-157D-607E-69C0-95214F37F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D243CA7-59D6-9B01-1013-DD459B0E863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C0DB21E-F136-2C8D-3C89-9A9695F5CC5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CB796E5-B90D-DA8E-2B03-8523F8738A43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23CE67A-E24D-8DC9-43E1-9E8EF8547D3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7CC621F-9E3E-29C1-FE99-CF6123E2613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2C015EB-43CC-CE7B-6508-BA949D29F7D4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E0FDCD0-7564-1DBF-3976-E9D7B519BDC3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D14FAE-290B-CDF7-555D-6F0176CA2D8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17D9C1CE-AC41-C062-F028-71A4DDC0CF6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DE47BD3E-856C-CE4F-F08B-A0210A3133C6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D4D335FA-C80B-BFC1-F8B9-FE81318AD0D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EDC42A5E-A9DB-0E8C-109F-111A1C8CD58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6BD2D4-EB55-BB4C-CDD5-08E63676A0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462594E-4D84-8378-48EA-886FF69843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ADD0132-5D33-FBAA-ED4A-6DCEE0B4DC2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9B96CE5-55A7-DA14-736E-B5D376960C5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F269438-66AE-AF88-0270-C2127328C9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C9B88CA-D3C7-EC13-3C86-EBC4A2950C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009CD4E-A603-0349-A4D3-D9A1164765C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C055EE69-BF5F-294A-E66D-BE7ABE479A07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78D581F4-5471-DA05-04C2-76709694C5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E847FB9-E002-A425-0B3A-B97395C96B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2AD800ED-89B9-121F-193A-967D5F83B931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B849A25E-795D-E9EC-C423-04ADAECF9630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C607B3E9-CA8A-B2A6-0C19-AFDB30DE6B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64D3A4D-D6AD-ABFB-E482-91B4A6B4C2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B273B05B-CF7D-C1DB-7D20-C74E53D0DBC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6F10F29F-A4F2-0161-3135-4744C573A1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4849671F-AB30-E456-22FD-6D83E35D19B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F76003B-AA1D-9CFD-D880-1AEB4E1B230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2D19E2AE-5884-3E4D-40AC-5FB800F13C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FE4C4EC-3FF0-09CE-95A6-050AF523E8C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DBE8192A-E010-1CE6-C51E-2465C2E50A9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04C96DF-CA2E-66E0-6314-566D2BDAB05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58F89BED-6389-798E-F2ED-30603758F0C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16FE2181-5BE0-25A9-EE8B-EDB4CBC3667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78C2E53-C42F-44F8-4EDC-A650008F8D1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A0EC8E00-A7D4-EA67-F379-CF38BEDF3B06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1C16EBC-304C-1260-DB66-2AFEA19083E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A9BCBED-A242-DC37-066E-48A493394E0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89C58B6-68B6-0F4E-6EE0-F138FEC6B762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1FA0682-C0B3-2C8F-2BD3-958F6ABAB89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529D138-8CDF-D833-72D4-5F4BA8675391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A0E446E-CE08-576D-BC28-51229DE051A9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ADE4389-E160-09BA-9BA4-3A29F63308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B98BA5E-F60C-3676-33F1-874606BB9CC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1B673BE-B079-D779-14CC-2A6CDB5A560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632BD714-52CB-3742-71AC-A166B7F6346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2217D08-CC0F-C34A-61FD-2E09704E54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29AF0404-28EF-32A1-6FDD-E631A5E0B59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93BB192-E432-EA36-A8D5-96948EEBBD9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CF37BDF0-9464-2311-87E9-2FB80A6155D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DF4235A-7BB3-0426-536E-29417733B0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3D8F21D2-D56B-9169-3014-ED9BA5CF7BC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1D26A9-A7BF-D0DF-D01D-BA4E2C89EBCE}"/>
              </a:ext>
            </a:extLst>
          </p:cNvPr>
          <p:cNvGrpSpPr/>
          <p:nvPr/>
        </p:nvGrpSpPr>
        <p:grpSpPr>
          <a:xfrm>
            <a:off x="487748" y="1809265"/>
            <a:ext cx="8168503" cy="3580573"/>
            <a:chOff x="487748" y="1809265"/>
            <a:chExt cx="8168503" cy="358057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15B90FD-6108-AD02-EE69-5C02D0C1D5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FF866CE0-DF9C-42B7-704A-EE6BE6EDE10A}"/>
                </a:ext>
              </a:extLst>
            </p:cNvPr>
            <p:cNvSpPr txBox="1"/>
            <p:nvPr/>
          </p:nvSpPr>
          <p:spPr>
            <a:xfrm>
              <a:off x="487748" y="2840784"/>
              <a:ext cx="81685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البنية السردية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BF37550A-FF84-CFAF-6A3D-1603A96F0432}"/>
                </a:ext>
              </a:extLst>
            </p:cNvPr>
            <p:cNvSpPr txBox="1"/>
            <p:nvPr/>
          </p:nvSpPr>
          <p:spPr>
            <a:xfrm>
              <a:off x="487748" y="4374175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لعب الأدوار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49CBC60-875B-EF71-CCDA-E285DD7AF6E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56925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ستلعبون الحوار الذي دار بين أصدقاء إياد حول تأجيل الرحلة.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39F7EA8-D179-EB0C-69E3-58C305CD0E7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37F6FDD-60C9-44B0-284B-6AE65EF9B01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9BA08F4-DDB9-8704-CAA1-A5AF001C3AE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8221680-293B-823C-2394-5F5812B562E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21113DB-5F63-ED8B-67C4-9D9028AF1B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0488A6B-AFE4-5789-0F5F-915BCEA3476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B1FD5A6-823F-9152-2D25-73F685BD720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7C06C5E-F71D-EDAA-F78E-5FEC7FDF276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أولا الحوار.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الحوار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86DF143-1B58-FA97-43B3-4F3E390310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7671" y="2107285"/>
            <a:ext cx="5363856" cy="4140208"/>
          </a:xfrm>
          <a:prstGeom prst="rect">
            <a:avLst/>
          </a:prstGeom>
        </p:spPr>
      </p:pic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D4F565B-B725-6B04-AE64-F48ACC81A27A}"/>
              </a:ext>
            </a:extLst>
          </p:cNvPr>
          <p:cNvSpPr/>
          <p:nvPr/>
        </p:nvSpPr>
        <p:spPr>
          <a:xfrm>
            <a:off x="5997681" y="1445428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EDC0C61D-CB24-D62A-DCE4-A5F988301502}"/>
              </a:ext>
            </a:extLst>
          </p:cNvPr>
          <p:cNvSpPr/>
          <p:nvPr/>
        </p:nvSpPr>
        <p:spPr>
          <a:xfrm flipH="1">
            <a:off x="540182" y="1569804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BC399F-B073-4A13-DA72-52706BCBB1F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13E9AF6-C17D-5D4B-F616-BA2FFEC43F6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1DA2ADF-2E0A-10A2-49DB-C5D47D499C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FEEF286-E5D8-67AD-1E93-A108797BC49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A25FDE9-5068-02B7-6236-AA579D82D44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669F77F4-4995-CB7F-14E1-CC84245E097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40C80A2-5737-5679-398E-002CE8AD767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E2C35BD-5293-437B-D6E4-D16FDBFB0F1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23" name="التسجيل الصوتي_المستوى_2_المرحلة_2_الأسبوع_1_الحوار">
            <a:hlinkClick r:id="" action="ppaction://media"/>
            <a:extLst>
              <a:ext uri="{FF2B5EF4-FFF2-40B4-BE49-F238E27FC236}">
                <a16:creationId xmlns:a16="http://schemas.microsoft.com/office/drawing/2014/main" id="{28CAB8CE-B490-355E-3D86-2D58667A5B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8368" y="5417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3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3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22071" y="40048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لما قالته فرح في البداية؟ ما هي العبارة التي استعملت؟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604601-27DB-222F-95C3-96D36E18349A}"/>
              </a:ext>
            </a:extLst>
          </p:cNvPr>
          <p:cNvSpPr/>
          <p:nvPr/>
        </p:nvSpPr>
        <p:spPr>
          <a:xfrm>
            <a:off x="1597655" y="2818033"/>
            <a:ext cx="2841523" cy="1564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D08CFA7-C710-32F1-734A-07C679D762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7671" y="2107285"/>
            <a:ext cx="5363856" cy="4140208"/>
          </a:xfrm>
          <a:prstGeom prst="rect">
            <a:avLst/>
          </a:prstGeom>
        </p:spPr>
      </p:pic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494DA9E0-B0BA-4805-4637-7F1BB851AB9A}"/>
              </a:ext>
            </a:extLst>
          </p:cNvPr>
          <p:cNvSpPr/>
          <p:nvPr/>
        </p:nvSpPr>
        <p:spPr>
          <a:xfrm flipH="1">
            <a:off x="540182" y="1569804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A46DCDC-C11E-C9AA-1886-CAC1C784FE02}"/>
              </a:ext>
            </a:extLst>
          </p:cNvPr>
          <p:cNvSpPr txBox="1"/>
          <p:nvPr/>
        </p:nvSpPr>
        <p:spPr>
          <a:xfrm>
            <a:off x="1292210" y="2075886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رَأْيُكُمْ</a:t>
            </a:r>
            <a:r>
              <a:rPr lang="f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341403E-5934-CB16-79DB-403CB089713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A0C414C-63AF-E35B-177F-5A0A211AF03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04D18C7-FD7F-B2B0-B008-AA7CF881FD7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53A997A-5C5F-AB5B-327D-3A2633D9923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95DE283-463D-EA28-EACF-B1B4ECBC566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7F7CAF2-B72F-4E65-2890-EFF1E0F041D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0AF34A8-FBE7-9A7A-8418-64EBF31A373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C80FADE-F240-4C85-697C-EF7A17F6B2C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8" name="المقطع_1">
            <a:hlinkClick r:id="" action="ppaction://media"/>
            <a:extLst>
              <a:ext uri="{FF2B5EF4-FFF2-40B4-BE49-F238E27FC236}">
                <a16:creationId xmlns:a16="http://schemas.microsoft.com/office/drawing/2014/main" id="{90DECFB6-624E-0630-CF3E-5BAF936CCE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9643" y="5198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1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015928-90C2-C611-CBBE-FCB7F79ECFC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2071" y="27450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عبر نبيل عن قبوله لرأي فرح؟ ماذا قال؟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استعملها؟ من يردد؟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BFC51EB-E635-D0AC-48EF-0B333445F0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7671" y="2107285"/>
            <a:ext cx="5363856" cy="4140208"/>
          </a:xfrm>
          <a:prstGeom prst="rect">
            <a:avLst/>
          </a:prstGeom>
        </p:spPr>
      </p:pic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F224B841-7D61-2819-47D2-6E62E6D131EF}"/>
              </a:ext>
            </a:extLst>
          </p:cNvPr>
          <p:cNvSpPr/>
          <p:nvPr/>
        </p:nvSpPr>
        <p:spPr>
          <a:xfrm>
            <a:off x="5997681" y="1445428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0E4FCC-45AF-4A9D-A1BC-F758FC5DC37D}"/>
              </a:ext>
            </a:extLst>
          </p:cNvPr>
          <p:cNvSpPr txBox="1"/>
          <p:nvPr/>
        </p:nvSpPr>
        <p:spPr>
          <a:xfrm>
            <a:off x="6768163" y="1864340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مُتَّفِقٌ،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436AE5D-05E7-C62E-AC12-73C9C09CBD0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ACAF0C5-ECE4-C46B-7BC0-0B91E630C72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E0082C7-8E25-050F-B283-A5D41D15A91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35D3506-E5C9-4084-296C-12930881E63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5FD094D-9F3E-14F2-D4DE-C3E09D99FDD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17C1B91-F278-2781-7EC7-B9925D41BED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B55709E-E243-85FE-2198-587531A725E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F04CBF3-C91D-7D8F-F498-050CB209490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9" name="المقطع_2">
            <a:hlinkClick r:id="" action="ppaction://media"/>
            <a:extLst>
              <a:ext uri="{FF2B5EF4-FFF2-40B4-BE49-F238E27FC236}">
                <a16:creationId xmlns:a16="http://schemas.microsoft.com/office/drawing/2014/main" id="{9D61A76F-A38F-CE64-011D-819E297BA7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0182" y="5424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1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A164C-DFCC-0C6B-DBD6-106B5A815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92C4DD1-13CD-3073-CE65-99C3238B97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D5FBE6-6B37-437D-2DE6-7239842EF926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BF8ECBA-40CA-AFAB-E622-13A0957846D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E36435-B2B1-86F0-1F5A-F367EB8042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4A61EF-E6CF-08D3-5334-0E4888051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6BB8CB4-E537-BEE6-4BC9-8789D7A3CB3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B79CB1-8501-F8D2-3562-578E5E91A9C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A419EC-E042-5D35-EBB2-7C93D7D70766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991BD4-40CE-BE0A-5744-2978877234D3}"/>
              </a:ext>
            </a:extLst>
          </p:cNvPr>
          <p:cNvSpPr txBox="1"/>
          <p:nvPr/>
        </p:nvSpPr>
        <p:spPr>
          <a:xfrm>
            <a:off x="465347" y="4261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قدمت فرح رأيها في يوم الزيارة؟ ماذا قالت؟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استعملت؟ من يردد؟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EF777A-E80C-4387-7CCC-14BD0280354A}"/>
              </a:ext>
            </a:extLst>
          </p:cNvPr>
          <p:cNvSpPr/>
          <p:nvPr/>
        </p:nvSpPr>
        <p:spPr>
          <a:xfrm>
            <a:off x="1597655" y="2818033"/>
            <a:ext cx="2841523" cy="1564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0C66DA-82C4-7846-7BF0-0DFB879FFB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7671" y="2107285"/>
            <a:ext cx="5363856" cy="4140208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167AC28C-DB0B-380F-7BF5-C4D2207FF695}"/>
              </a:ext>
            </a:extLst>
          </p:cNvPr>
          <p:cNvSpPr/>
          <p:nvPr/>
        </p:nvSpPr>
        <p:spPr>
          <a:xfrm flipH="1">
            <a:off x="540182" y="1569804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8611FA8-5111-2454-91C6-264017BF357C}"/>
              </a:ext>
            </a:extLst>
          </p:cNvPr>
          <p:cNvSpPr txBox="1"/>
          <p:nvPr/>
        </p:nvSpPr>
        <p:spPr>
          <a:xfrm>
            <a:off x="1410758" y="2130885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أَقْتَرِحُ أَنْ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8046A74-737D-79CE-D417-20DAF69CADA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15A1784-D931-A207-5955-0D15FD85670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3C56204-6A71-2562-E0BF-7E12F99248E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51870CD-F608-1E23-40B3-53B789C0705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5DC75BA-6CA0-FE7C-BDAD-BF067AAA170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1CA335B-F5F3-1714-7A22-2783765187D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0DF3C2B-1640-697A-0B40-FBFBE4D6CB8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D861F0A-F9F0-C699-1F18-D66AD3AF74C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8" name="المقطع_3">
            <a:hlinkClick r:id="" action="ppaction://media"/>
            <a:extLst>
              <a:ext uri="{FF2B5EF4-FFF2-40B4-BE49-F238E27FC236}">
                <a16:creationId xmlns:a16="http://schemas.microsoft.com/office/drawing/2014/main" id="{DDFFA410-3B6F-FDD1-DFC6-82E29D1529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6326" y="5594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8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13437-5CBF-80C4-33DA-E253BAE55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AFA9F5-B6AA-6BCD-78A8-9CC9F709F5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E23D90-6912-9F0C-D627-2730EA816425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5619DA-9650-8970-492D-6CB469BAB8E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07CCF6C-40A0-8BA2-1D1D-24CC869BFCF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6D3D7E2-5D33-1EF3-5246-97C6B1B19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A77BE97-C07D-87D9-1FA0-5B19316E30D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AA0E0C-3FE7-7190-4A72-9681F8E7F83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90483B-0851-F7F2-D837-56BB0E9C548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8ED636-9689-03EA-C2D4-28BC57A8F8AE}"/>
              </a:ext>
            </a:extLst>
          </p:cNvPr>
          <p:cNvSpPr txBox="1"/>
          <p:nvPr/>
        </p:nvSpPr>
        <p:spPr>
          <a:xfrm>
            <a:off x="389431" y="31366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أجابها نبيل بالموافقة؟ ماذا قال؟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استعملها؟ من يردد؟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AFBAB58-4528-24E4-EC51-A4799CDE37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7671" y="2107285"/>
            <a:ext cx="5363856" cy="4140208"/>
          </a:xfrm>
          <a:prstGeom prst="rect">
            <a:avLst/>
          </a:prstGeom>
        </p:spPr>
      </p:pic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BCC0CA84-BDDF-9E8D-372B-51A6BD2FD1F6}"/>
              </a:ext>
            </a:extLst>
          </p:cNvPr>
          <p:cNvSpPr/>
          <p:nvPr/>
        </p:nvSpPr>
        <p:spPr>
          <a:xfrm>
            <a:off x="5997681" y="1445428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A4E833-821D-1647-5B80-49D361955A84}"/>
              </a:ext>
            </a:extLst>
          </p:cNvPr>
          <p:cNvSpPr txBox="1"/>
          <p:nvPr/>
        </p:nvSpPr>
        <p:spPr>
          <a:xfrm>
            <a:off x="6712991" y="1948963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فِكْرَةٌ جَيِّدَةٌ.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00F17DC-758C-A543-E511-797543F918D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696C8AA-AE4E-C9A5-96A6-570F91E3C3E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90D7359-615B-E786-1E64-B730DF277DA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E3CDD97-D8B1-DCF0-2257-C4F9AFBEDA4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DAE5882-F7BA-6D23-29C2-6B8BD4ADBB2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DCADF90-87BD-F572-2E77-9B9F09C5734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05636D1-20E2-FFC1-2D7E-A3EE0E842DE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566B6E6-91E6-7AB8-9B3A-667D4AC8C44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9" name="المقطع_4">
            <a:hlinkClick r:id="" action="ppaction://media"/>
            <a:extLst>
              <a:ext uri="{FF2B5EF4-FFF2-40B4-BE49-F238E27FC236}">
                <a16:creationId xmlns:a16="http://schemas.microsoft.com/office/drawing/2014/main" id="{34EC98B4-E203-266B-45BB-4F5047B6D9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8814" y="5309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52B85-92B1-2D24-896E-C784458E4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6696A6C-B3A0-5A4F-8EE1-73ABA655EB0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0C2DB0-975A-CA1D-8846-FAF04759C6C8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60C894F-2296-57EA-EDCB-ACA996CB801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2BC271-B5C8-7E7D-BC5A-40766B5005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4110BB-C516-BBAD-A24C-133475094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DBA1F2A-C50D-61AD-86A6-0378A09F2A0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355664-97A8-71EE-CA1E-485ECD786259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F7AE79-0852-A10E-3AED-B4D0E1E958E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97C2ECE-7A0E-2712-F009-867292A89DDA}"/>
              </a:ext>
            </a:extLst>
          </p:cNvPr>
          <p:cNvSpPr txBox="1"/>
          <p:nvPr/>
        </p:nvSpPr>
        <p:spPr>
          <a:xfrm>
            <a:off x="394949" y="4688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للعب الدورين.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B04889F-0B33-E0E7-8C2C-A30285045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671" y="2107285"/>
            <a:ext cx="5363856" cy="4140208"/>
          </a:xfrm>
          <a:prstGeom prst="rect">
            <a:avLst/>
          </a:prstGeom>
        </p:spPr>
      </p:pic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CD08AE5-7CC2-224E-6AE6-AE595CEFC610}"/>
              </a:ext>
            </a:extLst>
          </p:cNvPr>
          <p:cNvSpPr/>
          <p:nvPr/>
        </p:nvSpPr>
        <p:spPr>
          <a:xfrm>
            <a:off x="5997681" y="1445428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E82F65A0-9DEA-81C2-B907-6566715CA0A8}"/>
              </a:ext>
            </a:extLst>
          </p:cNvPr>
          <p:cNvSpPr/>
          <p:nvPr/>
        </p:nvSpPr>
        <p:spPr>
          <a:xfrm flipH="1">
            <a:off x="540182" y="1569804"/>
            <a:ext cx="2606140" cy="163551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D0B20E9-7A5B-3F3A-FF8F-200EC4B2C67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72BFCB-DCF1-9EE4-A2E0-5D29FBA5CB9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3ACEC1-77AD-FB87-E1FD-14B5AE9CAFF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E3566C26-0152-1A07-B796-D3A397DEB26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5994999-D84B-EB9B-DF66-36BE96FBC3F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15204477-B3EF-ACD6-EB61-2F3057F3717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268433D-F8E0-7A66-F52C-B387D649A86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5C58BF-2424-358C-3635-8114AA71EE3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45550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BF3FF51-4EAE-D1BE-10BF-BF86C6EDF9D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0CF7B0-BCC5-0797-599A-BE7CEF277D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35596-0F16-8B1E-2A46-4C6CB9F5584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E19852-2E11-C3FF-9E4E-57741EE16B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2A25F3-52B4-878C-00D5-643F75839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DB078-D032-0C76-1D73-659846C3EDE0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معي.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5066BF7-6F2D-D1BB-B263-0E95476879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110" y="1818968"/>
            <a:ext cx="8199769" cy="454010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2787C0A-6848-D9BB-A567-29FE7E8A02CC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7D9B225-D64F-A786-29C8-23C9CF56794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0981F5B-04B3-A072-EAD6-095B6A83B9C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18C92F7-7339-7578-B89A-9BBFDF3B56D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131B530-77C3-CA52-B2A2-0F8EA0A5EE3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5F2CB84-1055-CB7B-6E88-2444BB06C7A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5BCE319-36ED-C871-4FEA-A950EB8AB2A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76F0ABF-96BA-9CF9-63DD-34F0A31916B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6" name="نشيد صديقي-[5555] (1)">
            <a:hlinkClick r:id="" action="ppaction://media"/>
            <a:extLst>
              <a:ext uri="{FF2B5EF4-FFF2-40B4-BE49-F238E27FC236}">
                <a16:creationId xmlns:a16="http://schemas.microsoft.com/office/drawing/2014/main" id="{35EC0ECC-4D1F-DD21-9E41-41927DA9E3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5979" y="4966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7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6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48789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اليوم بقراءة نص حكاية" رحلة إلى عالم الحيوان".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BB072A1-8EC7-E623-A5FE-1BC7F771BC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2" y="1618251"/>
            <a:ext cx="5415693" cy="44410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2A7CF64-A791-1938-95DD-CF72DB3FDC0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61384EB-FCA3-D38C-6C60-9FB347366C8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28342F5-52C5-9D2A-0C4E-F60069078B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E92F279-21D3-97B1-7B74-D0A6DF7BF61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70F95BD-7B05-9F6E-C37D-5ADE14CBA97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1CC3A77-70FA-D3E3-DDF1-A822BD18A51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6C7CF23-F351-42AC-09C8-A0072DAB817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3CDFE37-AFAC-E964-EB62-50D8190C20B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36F7AD-22B0-083E-8976-C4B8E8AE47E1}"/>
              </a:ext>
            </a:extLst>
          </p:cNvPr>
          <p:cNvSpPr txBox="1"/>
          <p:nvPr/>
        </p:nvSpPr>
        <p:spPr>
          <a:xfrm>
            <a:off x="420709" y="1562509"/>
            <a:ext cx="8302581" cy="454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في بِدايَةِ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لْأُسْبو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ذَكَّرَتِ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لْمُعَلِمَةُ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لتَّلاميذَ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بِمَوْعِدِ زِيارَةِ حَديقَةِ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اَلْأَطْفالُ مُتَشَوِّقونَ لِرُؤْيَةِ حَيَواناتِهِمُ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لْمُفَضَّلَ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ياقوتُ مُتَحَمِّسَةٌ لِلِقاءِ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لْقِرْدِ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لْمُشاغِ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وَأَنَسٌ يَسْتَعِدُّ لِرَسْمِ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تِّمْسا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وَنَبيلٌ يَتَمَنّى سَماعَ زَئيرِ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لْأَسَ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صَباحَ يَوْمِ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لْخَمي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تَعَرَّضَ إِيادٌ لِحَادِثٍ أَمامَ بابِ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لْمَدْرَسَ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ناقَشَ أَصْدِقاؤُهُ أَمْرَ رِحْلَةِ حَديقَةِ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1FE1603-B4CF-5261-7FC3-E1359897798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5C76E00-DEE5-2B74-99D9-17EF99B6BCE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4168A65-1583-2A2A-021B-BB3F9D3A1DC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70B03EB-02C7-A86E-BF00-D933DEA507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71F6CA2-5E9A-6098-7D72-7D2DF277713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7C484BD-EEDE-54BE-D0D0-F6618A9D80C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6196C7C-A478-9EE1-66F4-D289D032A8B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23AD751-AA14-CF10-54B9-2825B8F698A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0E390E7-8807-B208-F813-A6B41AFBD4D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9B1B8-DE17-D644-E9D1-5CCCDF90C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6800A70-9C07-B857-E216-726A575CB21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4392BCB-CE1C-9668-47AD-1C211637243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C18B97-3FA8-B302-391F-2D1C8EB01DA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795BA3-CC1B-1511-CB70-EED195F781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2202F9-83EA-AC6C-BBAD-6F93CA774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735C2A-8F3F-B42A-2DE0-6A0EF8192BAC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3AC477-479E-2153-4ED6-69C74ECF98B6}"/>
              </a:ext>
            </a:extLst>
          </p:cNvPr>
          <p:cNvSpPr txBox="1"/>
          <p:nvPr/>
        </p:nvSpPr>
        <p:spPr>
          <a:xfrm>
            <a:off x="371665" y="1701335"/>
            <a:ext cx="8302581" cy="4447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اِتَّفَقَ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لْأَطْفالُ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تَّضَامُنِ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مَعَ صَدِيقِهِمْ إِيا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دٍ.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وَقَرَّروا تَأْجِيلَ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رِّحْلَ</a:t>
            </a:r>
            <a:r>
              <a:rPr lang="ar-MA" sz="42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اِقْتَرَحَتْ فَرَحُ مُتَحَمِّسَةً زِيارَةَ إِيا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بِمَا أَنَّ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رِّحْلَةَ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قَدْ تَأَجَّلَ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ِاسْتَحْسَنَتِ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لْمُعَلِّمَةُ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لْاِقْتِرا</a:t>
            </a:r>
            <a:r>
              <a:rPr lang="ar-MA" sz="42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حَ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وَهَنَّأَتِ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تَّلاميذَ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عَلى رُوحِ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لتَّضامُنِ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مَعَ صَديقِهِ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مْ.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صَباحَ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لْأَحَ</a:t>
            </a:r>
            <a:r>
              <a:rPr lang="ar-MA" sz="42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دِ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اِمْتَلَأَ بَيْتُ إِيادٍ بِأَصْدِقائِهِ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لْأَوْفِيا</a:t>
            </a:r>
            <a:r>
              <a:rPr lang="ar-MA" sz="42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أَنَسٌ أَهْدى لَهُ رَسْمَ أَسَدٍ ضَخْ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ياقوتُ أَحْضَرَتْ لَهُ قِصَّةً مُشَوِّقَةً عَنِ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</a:t>
            </a:r>
            <a:r>
              <a:rPr lang="ar-MA" sz="42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FD26C2-8408-E514-51FF-88F78F0D82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6D89608-3BFC-B7DD-02C4-7C7DC2FD207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3A16FD2-3DCE-AC1D-12F8-46025B704AE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CCFB147-851E-4164-0F0F-DA52407014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AFF4593-461E-26DB-9CD0-E34F03AC584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6112B7B-7D27-8A8F-BEE5-1B9E8498E5F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C3FD4EE-338C-8BCE-3B31-14979872A20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21276D0-9A99-76E9-20F1-12B69CBBD4B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F0D058C-010D-CBC1-F406-7B3D77DCEBE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3129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A2E8B5-593E-DE0D-0F06-1EE099A46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B05EBE-3E35-EA45-A491-C947DAA1441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8551D5-5DB7-CB32-6E6F-8001C6F5E7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551D89-1283-10F8-8732-8C9DCA3B0C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E2F463-0E00-C166-9719-A74858BA7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F0F5CC-89B3-7CF9-FF78-F2C0F72DD3F1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F063DA-7131-B17E-5C9C-70DACE88CB19}"/>
              </a:ext>
            </a:extLst>
          </p:cNvPr>
          <p:cNvSpPr txBox="1"/>
          <p:nvPr/>
        </p:nvSpPr>
        <p:spPr>
          <a:xfrm>
            <a:off x="422071" y="2146943"/>
            <a:ext cx="8233039" cy="3092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حَضَّرَتْ أُمُّ إِيادٍ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شّايَ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لْفَطائِرَ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لَّذيذَ</a:t>
            </a:r>
            <a:r>
              <a:rPr lang="ar-MA" sz="4400" kern="1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وَشَغَّلَ والِدُهُ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تِّلْفا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زَ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تَفَرَّجَ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عَلى شَريطٍ وَثائِقِيٍّ عَنِ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لْحَيَواناتِ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لْمُفْتَرِسَ</a:t>
            </a:r>
            <a:r>
              <a:rPr lang="ar-MA" sz="4400" kern="1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كانَ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تَّلاميذُ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سُعَداءَ بِتَضامُنِهِمْ مَعَ صَديقِهِ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ـمْ.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أَمّا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رِّحْلَ</a:t>
            </a:r>
            <a:r>
              <a:rPr lang="ar-MA" sz="4400" kern="1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4400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فَقَدِ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تَّفَقوا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عَلى تَأْجيلِها إِلى أَنْ يُشْفى إِيا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50BB41-67D9-20B1-B077-A0860E15BCF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927492B-8D14-65AD-DB56-D2FAA360385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6054E64-5A69-01C4-1503-55A81B3ABBA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87E523B-131F-E467-6266-A0393DAE5D0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59EBE89-C31D-4192-44A5-170661C29BB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5C45CF1-2253-7262-F641-BD6DEF02A0F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BE2F834-A677-F37B-F40E-5733174926A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A4BA30D-5423-A1CC-2EB4-6CB2717FA29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403412D-D553-1FFB-BB2A-59C6FECE1C2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A0DA7F2-4325-4E7D-924A-C26DD59068D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832F35-45EB-7BA0-48D5-9DD191ECE2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E1076-1982-05B1-7F2F-C025827B82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3E4011-1476-9EC4-A996-3D6065D641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00D286-4FE7-FFD0-1389-CBF96B2DD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D3F656-296F-8DC5-8259-FC40328D92F5}"/>
              </a:ext>
            </a:extLst>
          </p:cNvPr>
          <p:cNvSpPr txBox="1"/>
          <p:nvPr/>
        </p:nvSpPr>
        <p:spPr>
          <a:xfrm>
            <a:off x="422071" y="34177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629DBEB-DBE7-8522-C1D4-C7B284D507D5}"/>
              </a:ext>
            </a:extLst>
          </p:cNvPr>
          <p:cNvSpPr txBox="1"/>
          <p:nvPr/>
        </p:nvSpPr>
        <p:spPr>
          <a:xfrm>
            <a:off x="422071" y="1887660"/>
            <a:ext cx="8302581" cy="454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في بِدايَةِ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لْأُسْبو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ذَكَّرَتِ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لْمُعَلِمَةُ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لتَّلاميذَ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بِمَوْعِدِ زِيارَةِ حَديقَةِ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اَلْأَطْفالُ مُتَشَوِّقونَ لِرُؤْيَةِ حَيَواناتِهِمُ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لْمُفَضَّلَ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ياقوتُ مُتَحَمِّسَةٌ لِلِقاءِ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لْقِرْدِ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لْمُشاغِ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وَأَنَسٌ يَسْتَعِدُّ لِرَسْمِ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تِّمْسا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وَنَبيلٌ يَتَمَنّى سَماعَ زَئيرِ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لْأَسَ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صَباحَ يَوْمِ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لْخَمي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تَعَرَّضَ إِيادٌ لِحَادِثٍ أَمامَ بابِ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لْمَدْرَسَ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ناقَشَ أَصْدِقاؤُهُ أَمْرَ رِحْلَةِ حَديقَةِ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8AD391-946F-80E1-240A-A81C7F0CDD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2AC2BAE-558B-D686-DA30-E2D293BCD8D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843E7814-13AF-389A-E9EB-05BFF529D37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3A8DC13-3030-88B8-5D59-3FAD76EF368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1FEF7B2-E76B-EE03-82B6-2C6BC5EEC59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4A8B9F5-2F5E-F60E-BA3F-B854163A1CA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DFF3EB1-951C-562D-1241-32F0330BBEE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53A1064-F422-2865-7DD2-0180E8CA9FB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C5E2DE0-6453-FB79-A52E-A57EC2F8B47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AFEFDC-9AF9-9456-0E0F-6DBA1F18C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CB955F-AEC3-D887-DF77-85218D343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973F75-B735-3BCC-23CA-3140220BCB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A1E428-1766-273D-974D-E4FB2A84B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E0A377-873E-3DB2-A3F8-A953F67AA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B96ECF-64AF-62B9-55FA-EF508EAC54A7}"/>
              </a:ext>
            </a:extLst>
          </p:cNvPr>
          <p:cNvSpPr txBox="1"/>
          <p:nvPr/>
        </p:nvSpPr>
        <p:spPr>
          <a:xfrm>
            <a:off x="422071" y="303024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9E0501-EDAF-3E78-AAC2-1A00A370FF3A}"/>
              </a:ext>
            </a:extLst>
          </p:cNvPr>
          <p:cNvSpPr txBox="1"/>
          <p:nvPr/>
        </p:nvSpPr>
        <p:spPr>
          <a:xfrm>
            <a:off x="420709" y="1868483"/>
            <a:ext cx="8302581" cy="4447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اِتَّفَقَ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لْأَطْفالُ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تَّضَامُنِ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مَعَ صَدِيقِهِمْ إِيا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دٍ.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وَقَرَّروا تَأْجِيلَ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رِّحْلَ</a:t>
            </a:r>
            <a:r>
              <a:rPr lang="ar-MA" sz="42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اِقْتَرَحَتْ فَرَحُ مُتَحَمِّسَةً زِيارَةَ إِيا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بِمَا أَنَّ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رِّحْلَةَ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قَدْ تَأَجَّلَ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ِاسْتَحْسَنَتِ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لْمُعَلِّمَةُ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لْاِقْتِرا</a:t>
            </a:r>
            <a:r>
              <a:rPr lang="ar-MA" sz="42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حَ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وَهَنَّأَتِ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تَّلاميذَ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عَلى رُوحِ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لتَّضامُنِ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مَعَ صَديقِهِ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مْ.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صَباحَ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لْأَحَ</a:t>
            </a:r>
            <a:r>
              <a:rPr lang="ar-MA" sz="42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دِ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اِمْتَلَأَ بَيْتُ إِيادٍ بِأَصْدِقائِهِ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لْأَوْفِيا</a:t>
            </a:r>
            <a:r>
              <a:rPr lang="ar-MA" sz="42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أَنَسٌ أَهْدى لَهُ رَسْمَ أَسَدٍ ضَخْ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ياقوتُ أَحْضَرَتْ لَهُ قِصَّةً مُشَوِّقَةً عَنِ </a:t>
            </a:r>
            <a:r>
              <a:rPr lang="ar-MA" sz="42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</a:t>
            </a:r>
            <a:r>
              <a:rPr lang="ar-MA" sz="42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F67FA9-1CE5-A12E-7F3E-BB43DC6301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BFBFB82-8424-A9E2-9B59-E7B7E167F1F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F7F02EE-E686-4076-D53A-EC77647A1FD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93DC4FF-88D5-761E-F66A-4C31CE21345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3E0BF22-156D-D0F0-F69E-7D1DB62941A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25046FA-BC26-25BB-E8F1-3F4F26C106E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1D4695F-FA20-9B1C-D500-B8984AF7CAE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8D6A731-E268-F646-9F53-0FA9AD72C0E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07DD0D2-8871-121F-48A6-292B7EA84C7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A93FD0-9B07-19E8-FD99-B06B6B784D1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29BE2E-0324-DF78-FCD7-4BDDDAA7AA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D1CB4B-4245-B5DD-194B-95E250CBCE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3566C4-43C9-CBFB-1536-79DFB24B6E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A3372B-F0AA-B713-600D-FFFA7E3BE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95A4968-429C-C817-127B-5E933ECC3F3D}"/>
              </a:ext>
            </a:extLst>
          </p:cNvPr>
          <p:cNvSpPr txBox="1"/>
          <p:nvPr/>
        </p:nvSpPr>
        <p:spPr>
          <a:xfrm>
            <a:off x="455480" y="2261220"/>
            <a:ext cx="8233039" cy="3092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حَضَّرَتْ أُمُّ إِيادٍ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شّايَ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لْفَطائِرَ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لَّذيذَ</a:t>
            </a:r>
            <a:r>
              <a:rPr lang="ar-MA" sz="4400" kern="1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وَشَغَّلَ والِدُهُ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تِّلْفا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زَ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تَفَرَّجَ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لْأَطْفالُ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عَلى شَريطٍ وَثائِقِيٍّ عَنِ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لْحَيَواناتِ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لْمُفْتَرِسَ</a:t>
            </a:r>
            <a:r>
              <a:rPr lang="ar-MA" sz="4400" kern="1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كانَ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تَّلاميذُ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سُعَداءَ بِتَضامُنِهِمْ مَعَ صَديقِهِ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ـمْ.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أَمّا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رِّحْلَ</a:t>
            </a:r>
            <a:r>
              <a:rPr lang="ar-MA" sz="4400" kern="1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4400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فَقَدِ </a:t>
            </a:r>
            <a:r>
              <a:rPr lang="ar-MA" sz="4400" kern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تَّفَقوا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عَلى تَأْجيلِها إِلى أَنْ يُشْفى إِيا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9F4179-75CF-E1F5-DC2E-6B10B65BF8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7556DCE-92E8-EBE1-6C7D-D2AFC65D2C25}"/>
              </a:ext>
            </a:extLst>
          </p:cNvPr>
          <p:cNvSpPr txBox="1"/>
          <p:nvPr/>
        </p:nvSpPr>
        <p:spPr>
          <a:xfrm>
            <a:off x="451339" y="277071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8F446B-880A-AC51-F525-6A8FF773905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B00822C-3C43-62AF-8CA1-BE1A45F09E0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531CCE5-AF58-8D0D-F45B-D9D5A77C283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753585B-9E0A-2AD5-8B3E-E42C9383B0E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7643410-0757-22F1-D5F4-59532E636B2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77274BC-873D-19FF-D4C2-E6F4F583FEB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AB4EDE9-D310-AFE5-A167-4322819E93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AB2F6D7-A5F7-1A26-5D15-41D63E6899F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F21A-315E-F19A-A910-9B5E7ADE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CAC2FBF-C876-C8F6-1BFD-85C29C5D0B8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2301C3D-4C64-92BC-DC98-376B8B10714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DF9B12-07A6-3C08-D34F-F357FF0ECE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6554DF82-08A2-6276-3C97-F3F9C174401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0A94C38-B878-98B2-7400-D6280A456DD6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3F32CCD5-1BF7-C232-4940-376A7645BCE2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86189EA-FF1B-6901-4252-FAD84296353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3B44ADF5-E1C9-2C6F-3069-5C33A94F6C5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9EFAC8-F380-C206-C977-601AA305AD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E86D3B4-2B37-87EF-73E1-65255C1B891C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6025999-F275-0573-E614-21F0E028AD3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13108D3-75F8-0A62-EC04-FA131B8E512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48A21F1-5321-40DB-BD1A-5E4C2FBDFC0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ED675CD-5DDA-BC9D-00BC-CA7CFE547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A8AC7A2-C9AD-828D-7D4B-CD1528471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EDA541E-A80E-B4FC-791E-7E2D09377C2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B7F360E-04A2-D91F-0617-758FE67B1758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8E9E747-1587-FAC5-F146-284FEBE40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E6FE638F-D460-80D1-E2EC-0607A912A4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4A284A-E3EA-A278-9CF6-BA0CD3D38C39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9A8F00D-82B3-B76E-32DD-E6586A361BA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F73DE52-EE23-7A8B-71D2-DFAA6F3A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2F4CFE9-8133-EFC8-C3B3-13407E795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AC75600-A425-F11D-5B1D-8B75EC0D601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2C8833B-425E-5F10-29E1-01A764BE6DC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975A1F9-33A9-23DC-A9D9-8509D6B2F8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17CBDE0-2881-BCBB-8BFA-736300121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6EEFD83-67C5-234F-A490-34513E232579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B937B230-4A07-55AE-FEF6-97D6A03277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162DF6-147A-B389-40B4-E4DCD04937A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7731318-7957-0681-D0F6-614E37ED6A3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0C434F0-1C14-150C-9A69-64D8BB7EE60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39EE02-C286-4BA5-1C5C-92705FADC93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02A9A8E-9D8A-7A9E-C2C5-FCC25B53C65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343F49A-4C2C-7D1B-0394-63B2DB0351ED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476D9D6-47E0-8AC3-FE65-BED214DAED8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E3C0F37-1865-99A2-43BD-0383205A582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1A499CB-ED0A-D288-3FCA-AEA472A3EF5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9B56D71-FBEA-C5D0-4245-D59BA6734A7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A904422-63DE-FD37-9A9A-1CFA69579FF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44FEADF-09A7-BB42-C798-9C58A12BCF5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5B33BA-C4F6-4E93-E7C3-7BE0FF7DD3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6BA45AB-1CBB-1585-823E-0C0AABAFA29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634F3DC-24DB-81DB-EDB9-4B1C6539F3D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B7A6E9C-E624-B183-E2FB-A5100AF114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1910B3B-D478-8733-0E52-46F770420A5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CCBAE88-09E9-1786-133B-588EDB995D8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9F37366-8802-B84D-A9D5-7FFFF7EC6474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C6B474F-8905-29F4-2AC2-17FF04346FE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F672E4E-6B0C-4A94-3702-B05D2D88F8B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2C0875E-1BAC-ADE1-2812-B73A2566431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F355C67-265E-9AA3-9BAF-72095A70E41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B58AFE3-50A3-9851-8ED3-C2D6BDBA663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699440B-2CF2-871F-3A6B-2976A82396A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D0DF7E-FC7E-0E3B-8FB5-BD4BF8E808B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BA33AC-3D53-6ECB-1D17-A9F959D1CAD5}"/>
              </a:ext>
            </a:extLst>
          </p:cNvPr>
          <p:cNvGrpSpPr/>
          <p:nvPr/>
        </p:nvGrpSpPr>
        <p:grpSpPr>
          <a:xfrm>
            <a:off x="450877" y="1809265"/>
            <a:ext cx="8205375" cy="3249062"/>
            <a:chOff x="450877" y="1809265"/>
            <a:chExt cx="8205375" cy="324906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648BC5-48D5-FD75-C9BB-129E810874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8ED7112-3FAE-7FA3-15D4-1091C77AAA2C}"/>
                </a:ext>
              </a:extLst>
            </p:cNvPr>
            <p:cNvSpPr txBox="1"/>
            <p:nvPr/>
          </p:nvSpPr>
          <p:spPr>
            <a:xfrm>
              <a:off x="450877" y="340304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8C5913-F9A1-4305-14D9-D93A39911BC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الفهم (من؟  أين؟)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6395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636FB2-3ED6-1244-3D24-2D4AB65C1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89AD35-389E-1E99-D355-20E249F4340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AD6BB1-1788-3295-0126-A1BA6C561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44D70B-B300-47AE-0CF2-7902841244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2C3ABC-6331-C65A-6CB2-8788807AE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725FE-50D1-020B-43D6-5161101AC886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ستتعلمون كيف تجيبون عن أسئلة تبتدئ بـ: من؟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للإجابة عن سؤال يبتدئ بـ من نبحث عن شخصية مناسبة  من شخصيات النص.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C85D094-25D4-B445-08D2-FEAC5399663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C126626-2B40-E150-C4FD-2BEAE1A778B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5EE4312-8428-F260-2061-06D21946237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B4ED0D1-24C0-EB86-FE0B-F30C8271F5E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E9FE7DF-7E92-CE1A-CEAA-DA92F4E8B50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8025ADD-9A11-8F88-842E-289AF63EB13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516290A-1299-B1B5-5A65-E42AA360A39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078239A-D3CE-7EDD-674C-2752FFC0DF2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0BB3784F-2913-6E10-E60B-950548A17EFE}"/>
              </a:ext>
            </a:extLst>
          </p:cNvPr>
          <p:cNvSpPr txBox="1"/>
          <p:nvPr/>
        </p:nvSpPr>
        <p:spPr>
          <a:xfrm>
            <a:off x="3366082" y="1518003"/>
            <a:ext cx="20513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مَنْ...؟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BC65F97-99BB-3DDE-631F-99870FCAEF8F}"/>
              </a:ext>
            </a:extLst>
          </p:cNvPr>
          <p:cNvCxnSpPr>
            <a:cxnSpLocks/>
          </p:cNvCxnSpPr>
          <p:nvPr/>
        </p:nvCxnSpPr>
        <p:spPr>
          <a:xfrm>
            <a:off x="4840143" y="2561153"/>
            <a:ext cx="20832" cy="62406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85F51141-D907-3C2C-9A5C-52F3C50EC776}"/>
              </a:ext>
            </a:extLst>
          </p:cNvPr>
          <p:cNvSpPr txBox="1"/>
          <p:nvPr/>
        </p:nvSpPr>
        <p:spPr>
          <a:xfrm>
            <a:off x="3044752" y="3047459"/>
            <a:ext cx="3323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شَخْصِيّاتُ 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Accolade ouvrante 29">
            <a:extLst>
              <a:ext uri="{FF2B5EF4-FFF2-40B4-BE49-F238E27FC236}">
                <a16:creationId xmlns:a16="http://schemas.microsoft.com/office/drawing/2014/main" id="{4D7E10BE-F47A-6AFC-D458-4D40A95A816C}"/>
              </a:ext>
            </a:extLst>
          </p:cNvPr>
          <p:cNvSpPr/>
          <p:nvPr/>
        </p:nvSpPr>
        <p:spPr>
          <a:xfrm rot="5400000">
            <a:off x="4765472" y="2328526"/>
            <a:ext cx="297137" cy="4746390"/>
          </a:xfrm>
          <a:prstGeom prst="leftBrace">
            <a:avLst>
              <a:gd name="adj1" fmla="val 64585"/>
              <a:gd name="adj2" fmla="val 50621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F27AAB5-7B47-F523-D04D-04F468F557F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rcRect l="31873" r="34099"/>
          <a:stretch/>
        </p:blipFill>
        <p:spPr>
          <a:xfrm>
            <a:off x="3655443" y="4719623"/>
            <a:ext cx="601624" cy="80016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1657437-F143-CB78-A4EA-422FBF43484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rcRect l="65971"/>
          <a:stretch/>
        </p:blipFill>
        <p:spPr>
          <a:xfrm>
            <a:off x="5647504" y="4719624"/>
            <a:ext cx="601623" cy="80016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530EB0A-B405-C8D0-D158-7D9F503482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rcRect r="65971"/>
          <a:stretch/>
        </p:blipFill>
        <p:spPr>
          <a:xfrm>
            <a:off x="4651474" y="4727068"/>
            <a:ext cx="601623" cy="800169"/>
          </a:xfrm>
          <a:prstGeom prst="rect">
            <a:avLst/>
          </a:prstGeom>
        </p:spPr>
      </p:pic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4E89F769-FF07-CAF9-2923-5FC5A39612BC}"/>
              </a:ext>
            </a:extLst>
          </p:cNvPr>
          <p:cNvCxnSpPr>
            <a:cxnSpLocks/>
          </p:cNvCxnSpPr>
          <p:nvPr/>
        </p:nvCxnSpPr>
        <p:spPr>
          <a:xfrm>
            <a:off x="4860975" y="3905943"/>
            <a:ext cx="20832" cy="62406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9" name="Image 38">
            <a:extLst>
              <a:ext uri="{FF2B5EF4-FFF2-40B4-BE49-F238E27FC236}">
                <a16:creationId xmlns:a16="http://schemas.microsoft.com/office/drawing/2014/main" id="{602FCF00-C4EE-50B5-9A73-6B0EE8BF03F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BFDBF2"/>
              </a:clrFrom>
              <a:clrTo>
                <a:srgbClr val="BFDBF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6197" y="4829273"/>
            <a:ext cx="468291" cy="53888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19ECDD6B-D186-001A-5E30-F86EC81F3F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8455" y="4829273"/>
            <a:ext cx="506097" cy="617621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8C4CCCE-2E88-4DA8-3A6D-95F23DE0D0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B3649-D970-0274-0A3B-C462ADC76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36223D2-8FF6-F364-3EA0-89BD3565A19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133F0D-EA2A-2FFD-3EF7-AADF42B084D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D9C3075-35FF-1DDA-E0B4-2A96C3AF4CE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8B4BFA-7AD9-3FC1-2DB6-BAAA70515E3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CCB437-2742-17A0-96A3-B2BE0D68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06F2120-85D6-0502-A725-0F8001E4D219}"/>
              </a:ext>
            </a:extLst>
          </p:cNvPr>
          <p:cNvSpPr txBox="1"/>
          <p:nvPr/>
        </p:nvSpPr>
        <p:spPr>
          <a:xfrm>
            <a:off x="422071" y="381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الشرح اللازم، وأمثلة إضافية.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1EF095-95D0-210D-BCDA-F93DD9F95B2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9ACEA5E-9A16-A7B1-BFDE-CEF6086DDA9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3BAEE0E-4A7E-D6B3-8755-95BABD72D38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84096B5-D336-6596-11E6-5336BD2D73F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58744B7-268E-673F-EC68-28A6D85313E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F56AA12-89FD-4A48-D3A7-39C3EF1CCDB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B23DA19-D0E8-09FE-1F1F-6B15FE11424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5E5AD2C-60AB-CEFD-021F-6E346F0BF73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39B0B83-8852-FF56-9853-168BB17E3757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0368C8-41D6-0E75-FBFB-0D9C8A672FFD}"/>
              </a:ext>
            </a:extLst>
          </p:cNvPr>
          <p:cNvSpPr txBox="1"/>
          <p:nvPr/>
        </p:nvSpPr>
        <p:spPr>
          <a:xfrm>
            <a:off x="1846430" y="1622869"/>
            <a:ext cx="4866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لِلْإِجابَةِ عَلى: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مَنْ...؟   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نَسْتَعْمِلُ: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7479861D-A651-16E0-F235-C6D6F02DFC59}"/>
              </a:ext>
            </a:extLst>
          </p:cNvPr>
          <p:cNvSpPr/>
          <p:nvPr/>
        </p:nvSpPr>
        <p:spPr>
          <a:xfrm rot="5400000">
            <a:off x="4466178" y="308083"/>
            <a:ext cx="698092" cy="4944025"/>
          </a:xfrm>
          <a:prstGeom prst="leftBrace">
            <a:avLst>
              <a:gd name="adj1" fmla="val 8333"/>
              <a:gd name="adj2" fmla="val 5173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9A5BE39-5813-B5E0-849E-3E8E32C4961D}"/>
              </a:ext>
            </a:extLst>
          </p:cNvPr>
          <p:cNvSpPr txBox="1"/>
          <p:nvPr/>
        </p:nvSpPr>
        <p:spPr>
          <a:xfrm>
            <a:off x="3853059" y="3173839"/>
            <a:ext cx="4866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A51BF26-3FCE-300C-5AE6-4DDB71F776DA}"/>
              </a:ext>
            </a:extLst>
          </p:cNvPr>
          <p:cNvSpPr txBox="1"/>
          <p:nvPr/>
        </p:nvSpPr>
        <p:spPr>
          <a:xfrm>
            <a:off x="-1125366" y="3229436"/>
            <a:ext cx="4866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C64BA3F-A36E-3B05-EACC-9DA9FB55E226}"/>
              </a:ext>
            </a:extLst>
          </p:cNvPr>
          <p:cNvSpPr txBox="1"/>
          <p:nvPr/>
        </p:nvSpPr>
        <p:spPr>
          <a:xfrm>
            <a:off x="3645651" y="4347815"/>
            <a:ext cx="4866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نَبيلٌ هُوَ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</a:t>
            </a:r>
            <a:endParaRPr lang="fr-M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96DF2E8-A4A7-516A-CD8E-2E07CD6792FD}"/>
              </a:ext>
            </a:extLst>
          </p:cNvPr>
          <p:cNvSpPr txBox="1"/>
          <p:nvPr/>
        </p:nvSpPr>
        <p:spPr>
          <a:xfrm>
            <a:off x="-1533834" y="4391662"/>
            <a:ext cx="4866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 هِيَ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</a:t>
            </a:r>
            <a:endParaRPr lang="fr-M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8B14E81-E497-49D3-00B2-2CC1EBB3A75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690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E104-6683-42A7-D2A9-E607120D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190C33-CC59-EB7E-986C-7D7ED88754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9E2896-D8D4-45BE-3DF9-8862D98743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F6E64A-E227-579F-6DC2-8356AC1A837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39E598-775B-AD26-37B9-79F2D2777C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03D900-8DB5-0B67-9A20-9822C04D3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C0B52D-C588-67C6-A7B4-3E3B2C7BABAE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سأجيب عن السؤال: من تحمست للقاء القرد؟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يشرح الأستاذ المراحل ابتداء من قراءة السؤال وقراءة النص إلى  صياغة الجواب.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4D7B2B-2230-672C-D407-D6696486C7B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29B6800-217B-EC7C-EC7E-C762D507826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25BEA97-C980-1A6E-C3C5-9AD3BC67E4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6E3CA31-74FE-4A04-499C-5B68848737A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A2F28A1-CC02-1A18-398D-AFF23519DF3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D9C57A-9E75-914E-DFAA-A473052716C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5DB7C1B-3C2A-8634-1297-C3079AA2F17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F2F7B18-BB29-E998-6397-9707E342505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443E374-BA77-D51C-CD4F-EDDAD45C5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177" y="1470570"/>
            <a:ext cx="3222000" cy="7128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E26B34-209E-7C60-2B79-A5373B14F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6940" y="1829007"/>
            <a:ext cx="3106166" cy="37265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8F71FC3-BA0A-8236-C239-9AB204673048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4787311" y="2544667"/>
            <a:ext cx="735707" cy="3274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E8EFD972-7FA1-DF39-C0EE-982000FB030B}"/>
              </a:ext>
            </a:extLst>
          </p:cNvPr>
          <p:cNvSpPr/>
          <p:nvPr/>
        </p:nvSpPr>
        <p:spPr>
          <a:xfrm>
            <a:off x="5523018" y="2257644"/>
            <a:ext cx="2930013" cy="574046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E60A53-2BB1-43B9-C3C0-9B8FBBD5AD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366" y="2811650"/>
            <a:ext cx="3718883" cy="68967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D3D482A-11D3-F5DB-F014-C90BC26C5D83}"/>
              </a:ext>
            </a:extLst>
          </p:cNvPr>
          <p:cNvSpPr/>
          <p:nvPr/>
        </p:nvSpPr>
        <p:spPr>
          <a:xfrm>
            <a:off x="937366" y="3042232"/>
            <a:ext cx="1537441" cy="281071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A0CE6DC-881D-4658-CBCE-DCF8BF382A66}"/>
              </a:ext>
            </a:extLst>
          </p:cNvPr>
          <p:cNvCxnSpPr>
            <a:cxnSpLocks/>
          </p:cNvCxnSpPr>
          <p:nvPr/>
        </p:nvCxnSpPr>
        <p:spPr>
          <a:xfrm>
            <a:off x="1706086" y="3323303"/>
            <a:ext cx="1081238" cy="19118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AEEE7F0B-6D34-C32B-9645-5B6C9A3B4A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468" y="5319627"/>
            <a:ext cx="4076521" cy="611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BCD89A0-3521-4820-B0E2-801D9E2B60A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703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C5462-6AD1-B448-665E-3298D34C32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76892D-C49B-653A-AE3F-535A4CFF40B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17AECB-0A7D-A73F-FFD2-17EA1D6E63E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440171-E391-60E6-E85C-C9DF62A190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322709-08BE-CCFA-7EB1-F60D6F792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2A5950-05BC-E361-75F7-65AE7E78BCD0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اقترحت زيارة إياد في بيته؟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وابحثوا عن الشخصية المناسبة. سطروا على الجواب من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F2FD51-66B4-99EB-FE4E-33B9F6EE71B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96CF515-3CE2-F87E-BE6F-5EB59A8753E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1B863C9-30D3-B764-6427-8F0926B744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C6C22AA-5DAD-7A0C-2F9D-02430ADD8F4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648B320-C661-B143-C3D4-596212CB738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046A966-FC88-16DF-7996-B5B0BB578A1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FD0D12D-BD0D-14C7-12DC-C75FDFABDBA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3F76330-C9DE-073A-9021-166D8895E9E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2BD6BC5-A2E2-CA7F-C5EE-FD2E3FEF9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99" y="3008964"/>
            <a:ext cx="6927202" cy="117957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B82ACF-83F5-4935-73B1-0E8A44DD8A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3156153" y="3787209"/>
            <a:ext cx="176981" cy="17698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E8C100D-34ED-10B0-BC43-239E5BCB5A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3156153" y="3872235"/>
            <a:ext cx="176981" cy="1769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1115FE3-6B1B-314F-DE65-DBCB5BC81EEC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A1FC27-C3D3-B1A4-613E-B1529F2BE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06" y="426076"/>
            <a:ext cx="1187898" cy="83099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680495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4B4B-324B-0527-0BE5-34DBB2E9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3BEC36-92F2-FF8D-00C1-B081F01CC3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AC073D-DDE3-25BE-9F2C-B3EBB4D5DC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3DDACC-82DF-1453-8535-8D43CFE75C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92D785-A622-DC12-30F5-C493B95C2C5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5E7628F-4814-2061-CE41-8F8AE7226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F332AA-7C8D-02CF-4F26-21E334ADD6F2}"/>
              </a:ext>
            </a:extLst>
          </p:cNvPr>
          <p:cNvSpPr txBox="1"/>
          <p:nvPr/>
        </p:nvSpPr>
        <p:spPr>
          <a:xfrm>
            <a:off x="422071" y="3434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ما هي الفقرة التي تتضمن الجواب؟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BF2BC08-DA2B-F66A-97CC-89648C34255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24FAD3E-2A6D-DEF7-FFC2-ED4C6A6B73D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1A68A1E-1538-4CF9-77C7-AE7DCA7B82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E691068-884E-307A-6B80-D6232004DC5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D9618B5-1E14-D202-D275-256BEC4D5F5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CA2D07E-4778-2EF5-105F-3A60FA6E7E8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3B9C90C-0E7B-5F1A-0DBD-B4A239FD8F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394C4E4-E4E9-5CCF-2506-0D34ADBA085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ACBB6-7CF5-3D1F-3EA3-FC2B538C96FD}"/>
              </a:ext>
            </a:extLst>
          </p:cNvPr>
          <p:cNvSpPr/>
          <p:nvPr/>
        </p:nvSpPr>
        <p:spPr>
          <a:xfrm>
            <a:off x="6297142" y="3566841"/>
            <a:ext cx="2025445" cy="511697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81FEEC5B-E449-4BD3-BCC5-BA8095977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855" y="5720722"/>
            <a:ext cx="3857895" cy="56476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0EC7F697-5A64-DAEF-B598-B56D36E36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855" y="1327648"/>
            <a:ext cx="3406795" cy="580116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43A8DF1F-284C-BD91-4C89-79598A0FF0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6940" y="1829007"/>
            <a:ext cx="3106166" cy="37265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795274C2-2099-9918-3337-AC2B64A26DA5}"/>
              </a:ext>
            </a:extLst>
          </p:cNvPr>
          <p:cNvCxnSpPr>
            <a:cxnSpLocks/>
            <a:stCxn id="45" idx="1"/>
          </p:cNvCxnSpPr>
          <p:nvPr/>
        </p:nvCxnSpPr>
        <p:spPr>
          <a:xfrm flipH="1" flipV="1">
            <a:off x="4943750" y="3566841"/>
            <a:ext cx="510442" cy="1183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E10A23B5-CA00-62BA-2965-173260E3CA83}"/>
              </a:ext>
            </a:extLst>
          </p:cNvPr>
          <p:cNvSpPr/>
          <p:nvPr/>
        </p:nvSpPr>
        <p:spPr>
          <a:xfrm>
            <a:off x="5454192" y="3486676"/>
            <a:ext cx="2930013" cy="397066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0BD0CCDE-05AA-55FE-D1FD-5082F60552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413" y="3201334"/>
            <a:ext cx="3967370" cy="65537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2E7328D-E4BA-3EA2-CE2C-08AE16AAEFCB}"/>
              </a:ext>
            </a:extLst>
          </p:cNvPr>
          <p:cNvSpPr/>
          <p:nvPr/>
        </p:nvSpPr>
        <p:spPr>
          <a:xfrm>
            <a:off x="2812026" y="3186074"/>
            <a:ext cx="1863913" cy="370036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1949A6CA-6E9F-7EC1-C1E3-AFD6515CEBCA}"/>
              </a:ext>
            </a:extLst>
          </p:cNvPr>
          <p:cNvCxnSpPr>
            <a:cxnSpLocks/>
          </p:cNvCxnSpPr>
          <p:nvPr/>
        </p:nvCxnSpPr>
        <p:spPr>
          <a:xfrm flipH="1">
            <a:off x="2939845" y="3566841"/>
            <a:ext cx="819832" cy="21192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87D38EAA-FF06-42AB-4FC7-8A1691CF90FC}"/>
              </a:ext>
            </a:extLst>
          </p:cNvPr>
          <p:cNvSpPr/>
          <p:nvPr/>
        </p:nvSpPr>
        <p:spPr>
          <a:xfrm>
            <a:off x="1209369" y="5768455"/>
            <a:ext cx="157316" cy="15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9970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0CF9A-14C8-001D-75DC-BFFDB58BE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F9566A0-DC8D-D900-C43F-A1D5591DE5A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B194F5-A668-6D83-C2A7-C4DDF4D28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B942E16-61DC-6F69-0FFF-C9F1D9BC94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C05109-D809-658E-3FC8-DF88F41841C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673B16D-7551-538E-EFBF-271B5F9A0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AE1BDAB-E6A0-12FD-756B-D8E937CFF290}"/>
              </a:ext>
            </a:extLst>
          </p:cNvPr>
          <p:cNvSpPr txBox="1"/>
          <p:nvPr/>
        </p:nvSpPr>
        <p:spPr>
          <a:xfrm>
            <a:off x="422071" y="381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A5D6B36-C56F-81E8-0C10-E76F9E66694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4479DD8-1262-5CFC-3D5C-C56515E6CC6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D20397C-940A-7CDA-CC46-433DDF6DF6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A73669E-0202-ACD9-E6EC-134E07BC68B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DACDDF9-7555-8369-10C5-631FDE66827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230DD69-FFB5-8C1F-D69F-9B164335852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9784D2A-3FAE-D041-BF3C-FC3E8AE78EE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0EED1FD-E215-FF20-830C-498EB0FFC39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E30C742-0D89-2581-C348-7CFA87C942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-401007" y="1491091"/>
            <a:ext cx="176981" cy="17698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10FB31-8594-C8B2-5E14-DD1045967D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-333240" y="1314110"/>
            <a:ext cx="176981" cy="1769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96C35DF-1F49-B4B2-544D-3788D0E7C48C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294ED91B-92F6-C35C-27B0-3CB228883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93" y="282485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9100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90D7219-622C-C0AF-9B78-8D5F1E02B3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69E325-742C-9F3D-6E88-F18E21A96E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4BDC55-97A5-1299-3B9F-FD3813BAAC3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D2AFDD0-1FED-A38A-9BF4-8BC3D7FBA5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59848A-B6C9-5B08-B6C2-69E41F8EC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987038-1F87-5940-3306-649546525E88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شَغَّلَ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ٱلتِّلْفازَ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سطرا على الجواب. واكتبوا في الدفتر.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A6E61F0-1C04-DA61-0A2C-FBFE1031253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F47E35D-C6E6-1F38-C0BC-7C51B37D6EA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ECC9110-ABF4-E338-34E2-C15E80824D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6597207-8D3B-07DC-E6B9-B86E50E9136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41772F1-A829-6344-9B6A-8A477710C1C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E998744-67AA-82DA-CCA5-DC73E46759D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030CF71-C88A-A33B-DA5C-DA548C7F34F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325B0C2-6BD4-6D56-2973-49AA2F77A04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D3502BAF-021E-479D-C11C-F9779B7F1B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-401007" y="1491091"/>
            <a:ext cx="176981" cy="17698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2D0FB2-AAD9-8B2C-52E6-28BF689299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-333240" y="1314110"/>
            <a:ext cx="176981" cy="1769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3226D6E-ED38-1D7D-0D1E-D3C7DEB235AE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F3688B3-88CB-7282-F8CD-8EDA74B481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6354"/>
          <a:stretch/>
        </p:blipFill>
        <p:spPr>
          <a:xfrm>
            <a:off x="704279" y="3752010"/>
            <a:ext cx="7496437" cy="167462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2814261-0476-89F7-36E3-540C00CCE6D1}"/>
              </a:ext>
            </a:extLst>
          </p:cNvPr>
          <p:cNvSpPr txBox="1"/>
          <p:nvPr/>
        </p:nvSpPr>
        <p:spPr>
          <a:xfrm>
            <a:off x="2081309" y="1966954"/>
            <a:ext cx="498138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شَغَّلَ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ٱلتِّلْفازَ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0C9534D-8A4F-EB6F-2CD5-249C084D03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12" y="510572"/>
            <a:ext cx="1271531" cy="88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007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B92F8-72FD-AECD-FAFF-AB2D3945D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5D2F703-C995-3E24-11E3-730D5B66E5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15E458-7E20-2DE2-5F0A-5DDFCB07802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EF7A2C6-7C37-72B8-F57D-CBC900782CB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80372E-53D1-B6CA-169C-4C52544DB3F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E22D16-0F20-150C-538E-3EA616955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ADE004-0B0D-A840-11B2-6AFCF5C234F2}"/>
              </a:ext>
            </a:extLst>
          </p:cNvPr>
          <p:cNvSpPr txBox="1"/>
          <p:nvPr/>
        </p:nvSpPr>
        <p:spPr>
          <a:xfrm>
            <a:off x="422071" y="4409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ما هي الفقرة التي تتضمن الجواب؟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2E4C9A2-26AC-A39D-18C5-08F7378934E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305D2AB-E033-A0A4-7888-84991AF29D3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72ABF80-C5F6-8248-7DC7-C4EFD73CB49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B3C9AC6-7E5D-02B9-C184-F472C2E4F8E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5B9ED7F-3154-A311-95CB-ABE96797E8A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DA59378-E7EC-F9B4-97A3-FCAC5A5C73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D4D740C-FB23-004C-050C-672BA047905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336F6DA-65B8-5BB0-8A79-AEC07F81752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62C4D284-A4F8-80CA-063C-FB27BF3EC44C}"/>
              </a:ext>
            </a:extLst>
          </p:cNvPr>
          <p:cNvSpPr/>
          <p:nvPr/>
        </p:nvSpPr>
        <p:spPr>
          <a:xfrm>
            <a:off x="6297142" y="3566841"/>
            <a:ext cx="2025445" cy="511697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5261DCC1-38AD-3279-2456-F1882A8D2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1566" y="1896664"/>
            <a:ext cx="2766397" cy="3318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E78BBF-616F-3598-7FD1-A8E0C01A4275}"/>
              </a:ext>
            </a:extLst>
          </p:cNvPr>
          <p:cNvSpPr/>
          <p:nvPr/>
        </p:nvSpPr>
        <p:spPr>
          <a:xfrm>
            <a:off x="5692877" y="4003397"/>
            <a:ext cx="2507839" cy="332629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B5B026-C9F9-A0E6-9047-6B4409FE85B7}"/>
              </a:ext>
            </a:extLst>
          </p:cNvPr>
          <p:cNvSpPr/>
          <p:nvPr/>
        </p:nvSpPr>
        <p:spPr>
          <a:xfrm>
            <a:off x="1209369" y="5768455"/>
            <a:ext cx="157316" cy="15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6B87E62-A0B2-27C6-7D71-F4FE733443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6354"/>
          <a:stretch/>
        </p:blipFill>
        <p:spPr>
          <a:xfrm>
            <a:off x="1443600" y="5274669"/>
            <a:ext cx="6256800" cy="1213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65E91F-8492-90BD-2DC8-496E2AE870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036" y="3287253"/>
            <a:ext cx="4818379" cy="604106"/>
          </a:xfrm>
          <a:prstGeom prst="rect">
            <a:avLst/>
          </a:prstGeom>
        </p:spPr>
      </p:pic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46D99D98-9A6C-378B-DB46-E9B1FFB93ECE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1946555" y="3566841"/>
            <a:ext cx="2625445" cy="17078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3B7CBCA5-297B-3DF3-68D9-A2B33D0C87EC}"/>
              </a:ext>
            </a:extLst>
          </p:cNvPr>
          <p:cNvSpPr txBox="1"/>
          <p:nvPr/>
        </p:nvSpPr>
        <p:spPr>
          <a:xfrm>
            <a:off x="4240747" y="1083143"/>
            <a:ext cx="4981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شَغَّلَ التِّلْفازَ؟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9294A15-1529-28DD-71F5-ACAEA356691C}"/>
              </a:ext>
            </a:extLst>
          </p:cNvPr>
          <p:cNvSpPr txBox="1"/>
          <p:nvPr/>
        </p:nvSpPr>
        <p:spPr>
          <a:xfrm>
            <a:off x="1900729" y="5382261"/>
            <a:ext cx="4981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والِدُ إِيادٍ هُوَ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ﭐلَّذي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شَغَّلَ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ﭐلتِّلْفازَ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389B7FF6-5233-A3E5-8023-05A9943A3B30}"/>
              </a:ext>
            </a:extLst>
          </p:cNvPr>
          <p:cNvCxnSpPr>
            <a:cxnSpLocks/>
          </p:cNvCxnSpPr>
          <p:nvPr/>
        </p:nvCxnSpPr>
        <p:spPr>
          <a:xfrm>
            <a:off x="1366685" y="3566841"/>
            <a:ext cx="123886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B984531-0484-317C-CA0E-A7A46942085C}"/>
              </a:ext>
            </a:extLst>
          </p:cNvPr>
          <p:cNvCxnSpPr>
            <a:cxnSpLocks/>
            <a:stCxn id="45" idx="1"/>
            <a:endCxn id="27" idx="3"/>
          </p:cNvCxnSpPr>
          <p:nvPr/>
        </p:nvCxnSpPr>
        <p:spPr>
          <a:xfrm flipH="1" flipV="1">
            <a:off x="5267415" y="3589306"/>
            <a:ext cx="425462" cy="5804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6" name="Image 45">
            <a:extLst>
              <a:ext uri="{FF2B5EF4-FFF2-40B4-BE49-F238E27FC236}">
                <a16:creationId xmlns:a16="http://schemas.microsoft.com/office/drawing/2014/main" id="{12F4FC59-69B0-75FF-78A8-CFAC8E47C18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02408" y="36962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840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636FB2-3ED6-1244-3D24-2D4AB65C1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89AD35-389E-1E99-D355-20E249F4340A}"/>
              </a:ext>
            </a:extLst>
          </p:cNvPr>
          <p:cNvGrpSpPr/>
          <p:nvPr/>
        </p:nvGrpSpPr>
        <p:grpSpPr>
          <a:xfrm>
            <a:off x="286098" y="290851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AD6BB1-1788-3295-0126-A1BA6C561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44D70B-B300-47AE-0CF2-7902841244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2C3ABC-6331-C65A-6CB2-8788807AE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725FE-50D1-020B-43D6-5161101AC886}"/>
              </a:ext>
            </a:extLst>
          </p:cNvPr>
          <p:cNvSpPr txBox="1"/>
          <p:nvPr/>
        </p:nvSpPr>
        <p:spPr>
          <a:xfrm>
            <a:off x="457378" y="29085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ستتعلمون كيف تجيبون عن أسئلة تبتدئ بـ: أين؟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للإجابة عن سؤال يبتدئ بـ أين نبحث عن مكان مناسب  من الأمكنة المذكورة في  النص.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C85D094-25D4-B445-08D2-FEAC5399663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C126626-2B40-E150-C4FD-2BEAE1A778B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5EE4312-8428-F260-2061-06D21946237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B4ED0D1-24C0-EB86-FE0B-F30C8271F5E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E9FE7DF-7E92-CE1A-CEAA-DA92F4E8B50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8025ADD-9A11-8F88-842E-289AF63EB13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516290A-1299-B1B5-5A65-E42AA360A39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078239A-D3CE-7EDD-674C-2752FFC0DF2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0BB3784F-2913-6E10-E60B-950548A17EFE}"/>
              </a:ext>
            </a:extLst>
          </p:cNvPr>
          <p:cNvSpPr txBox="1"/>
          <p:nvPr/>
        </p:nvSpPr>
        <p:spPr>
          <a:xfrm>
            <a:off x="3169437" y="1518435"/>
            <a:ext cx="20513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أَيْنَ...؟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BC65F97-99BB-3DDE-631F-99870FCAEF8F}"/>
              </a:ext>
            </a:extLst>
          </p:cNvPr>
          <p:cNvCxnSpPr>
            <a:cxnSpLocks/>
          </p:cNvCxnSpPr>
          <p:nvPr/>
        </p:nvCxnSpPr>
        <p:spPr>
          <a:xfrm>
            <a:off x="4478438" y="2541961"/>
            <a:ext cx="20832" cy="62406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85F51141-D907-3C2C-9A5C-52F3C50EC776}"/>
              </a:ext>
            </a:extLst>
          </p:cNvPr>
          <p:cNvSpPr txBox="1"/>
          <p:nvPr/>
        </p:nvSpPr>
        <p:spPr>
          <a:xfrm>
            <a:off x="1936108" y="3022784"/>
            <a:ext cx="504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اَلْأَمْكِنَة 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ﭐلْمَذْكورَةُ</a:t>
            </a:r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 </a:t>
            </a:r>
            <a:r>
              <a:rPr lang="ar-MA" sz="5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ﭐلْحِكايَةِ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Accolade ouvrante 29">
            <a:extLst>
              <a:ext uri="{FF2B5EF4-FFF2-40B4-BE49-F238E27FC236}">
                <a16:creationId xmlns:a16="http://schemas.microsoft.com/office/drawing/2014/main" id="{4D7E10BE-F47A-6AFC-D458-4D40A95A816C}"/>
              </a:ext>
            </a:extLst>
          </p:cNvPr>
          <p:cNvSpPr/>
          <p:nvPr/>
        </p:nvSpPr>
        <p:spPr>
          <a:xfrm rot="5400000">
            <a:off x="4352091" y="1028588"/>
            <a:ext cx="367673" cy="7400190"/>
          </a:xfrm>
          <a:prstGeom prst="leftBrace">
            <a:avLst>
              <a:gd name="adj1" fmla="val 64585"/>
              <a:gd name="adj2" fmla="val 50621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4E89F769-FF07-CAF9-2923-5FC5A39612BC}"/>
              </a:ext>
            </a:extLst>
          </p:cNvPr>
          <p:cNvCxnSpPr>
            <a:cxnSpLocks/>
          </p:cNvCxnSpPr>
          <p:nvPr/>
        </p:nvCxnSpPr>
        <p:spPr>
          <a:xfrm>
            <a:off x="4499270" y="3873913"/>
            <a:ext cx="20832" cy="62406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159869A-002C-EE8E-A0AF-7FD68134C593}"/>
              </a:ext>
            </a:extLst>
          </p:cNvPr>
          <p:cNvGrpSpPr/>
          <p:nvPr/>
        </p:nvGrpSpPr>
        <p:grpSpPr>
          <a:xfrm>
            <a:off x="6897529" y="4829380"/>
            <a:ext cx="1647559" cy="1337430"/>
            <a:chOff x="1605165" y="1245681"/>
            <a:chExt cx="5908410" cy="436663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235FD25-6B60-4200-4D2B-D0ACD42F6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30425" y="1245681"/>
              <a:ext cx="5883150" cy="436663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A9A9B47-32C9-5407-7843-B452769E6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8076" b="72125"/>
            <a:stretch/>
          </p:blipFill>
          <p:spPr>
            <a:xfrm>
              <a:off x="1605165" y="1276193"/>
              <a:ext cx="3054740" cy="215280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A80A2FB-55DE-E035-F2C3-DA9A41253F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3507" b="55087"/>
          <a:stretch/>
        </p:blipFill>
        <p:spPr>
          <a:xfrm>
            <a:off x="670274" y="4894798"/>
            <a:ext cx="1865275" cy="1337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910308-54B4-3808-B3CE-DDC9D3DBE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2688" y="4937457"/>
            <a:ext cx="1767099" cy="11983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836B86-C72C-E6B2-ED9D-10842E9350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2942" y="4864018"/>
            <a:ext cx="1829735" cy="1337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577381-EE66-DD88-08D9-A166BB6FBF3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107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E104-6683-42A7-D2A9-E607120D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190C33-CC59-EB7E-986C-7D7ED88754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9E2896-D8D4-45BE-3DF9-8862D98743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F6E64A-E227-579F-6DC2-8356AC1A837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39E598-775B-AD26-37B9-79F2D2777C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03D900-8DB5-0B67-9A20-9822C04D3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C0B52D-C588-67C6-A7B4-3E3B2C7BABAE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سأجيب عن السؤال: أين ذهب الأصدقاء يوم الأحد؟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يشرح الأستاذ المراحل ابتداء من قراءة السؤال وقراءة النص إلى  صياغة الجواب.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4D7B2B-2230-672C-D407-D6696486C7B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29B6800-217B-EC7C-EC7E-C762D507826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25BEA97-C980-1A6E-C3C5-9AD3BC67E4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6E3CA31-74FE-4A04-499C-5B68848737A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A2F28A1-CC02-1A18-398D-AFF23519DF3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D9C57A-9E75-914E-DFAA-A473052716C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5DB7C1B-3C2A-8634-1297-C3079AA2F17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F2F7B18-BB29-E998-6397-9707E342505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DE26B34-209E-7C60-2B79-A5373B14F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6940" y="1829007"/>
            <a:ext cx="3106166" cy="37265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8F71FC3-BA0A-8236-C239-9AB204673048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4492007" y="4012199"/>
            <a:ext cx="108769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E8EFD972-7FA1-DF39-C0EE-982000FB030B}"/>
              </a:ext>
            </a:extLst>
          </p:cNvPr>
          <p:cNvSpPr/>
          <p:nvPr/>
        </p:nvSpPr>
        <p:spPr>
          <a:xfrm>
            <a:off x="5579701" y="3816192"/>
            <a:ext cx="2930013" cy="392014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63A186C-0911-F6D4-AD7B-57294892E2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507" y="1431590"/>
            <a:ext cx="4455633" cy="85468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35122E9-E5B8-29B3-021A-CFA221E5F1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9556" y="3484544"/>
            <a:ext cx="3255536" cy="90708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D3D482A-11D3-F5DB-F014-C90BC26C5D83}"/>
              </a:ext>
            </a:extLst>
          </p:cNvPr>
          <p:cNvSpPr/>
          <p:nvPr/>
        </p:nvSpPr>
        <p:spPr>
          <a:xfrm>
            <a:off x="2257888" y="3442497"/>
            <a:ext cx="2157204" cy="284122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A0CE6DC-881D-4658-CBCE-DCF8BF382A66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2787324" y="3726619"/>
            <a:ext cx="549166" cy="15085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5F168BC6-0468-035E-2922-234E1AF2A7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245" y="5338751"/>
            <a:ext cx="4222968" cy="81419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0BC157-3D9E-8C2D-FE47-384C5182329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0471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0CF9A-14C8-001D-75DC-BFFDB58BE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F9566A0-DC8D-D900-C43F-A1D5591DE5A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B194F5-A668-6D83-C2A7-C4DDF4D28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B942E16-61DC-6F69-0FFF-C9F1D9BC94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C05109-D809-658E-3FC8-DF88F41841C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673B16D-7551-538E-EFBF-271B5F9A0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AE1BDAB-E6A0-12FD-756B-D8E937CFF290}"/>
              </a:ext>
            </a:extLst>
          </p:cNvPr>
          <p:cNvSpPr txBox="1"/>
          <p:nvPr/>
        </p:nvSpPr>
        <p:spPr>
          <a:xfrm>
            <a:off x="422071" y="381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A5D6B36-C56F-81E8-0C10-E76F9E66694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4479DD8-1262-5CFC-3D5C-C56515E6CC6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D20397C-940A-7CDA-CC46-433DDF6DF6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A73669E-0202-ACD9-E6EC-134E07BC68B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DACDDF9-7555-8369-10C5-631FDE66827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230DD69-FFB5-8C1F-D69F-9B164335852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9784D2A-3FAE-D041-BF3C-FC3E8AE78EE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0EED1FD-E215-FF20-830C-498EB0FFC39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E30C742-0D89-2581-C348-7CFA87C942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-401007" y="1491091"/>
            <a:ext cx="176981" cy="17698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10FB31-8594-C8B2-5E14-DD1045967D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-333240" y="1314110"/>
            <a:ext cx="176981" cy="1769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96C35DF-1F49-B4B2-544D-3788D0E7C48C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294ED91B-92F6-C35C-27B0-3CB228883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93" y="282485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0918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C5462-6AD1-B448-665E-3298D34C32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76892D-C49B-653A-AE3F-535A4CFF40B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17AECB-0A7D-A73F-FFD2-17EA1D6E63E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440171-E391-60E6-E85C-C9DF62A190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322709-08BE-CCFA-7EB1-F60D6F792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2A5950-05BC-E361-75F7-65AE7E78BCD0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تعرض إياد للحادث؟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وابحثوا عن المكان المناسب للجواب. واكتبوه على الدفتر.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F2FD51-66B4-99EB-FE4E-33B9F6EE71B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96CF515-3CE2-F87E-BE6F-5EB59A8753E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1B863C9-30D3-B764-6427-8F0926B744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C6C22AA-5DAD-7A0C-2F9D-02430ADD8F4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648B320-C661-B143-C3D4-596212CB738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046A966-FC88-16DF-7996-B5B0BB578A1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FD0D12D-BD0D-14C7-12DC-C75FDFABDBA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3F76330-C9DE-073A-9021-166D8895E9E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2BB82ACF-83F5-4935-73B1-0E8A44DD8A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3156153" y="3787209"/>
            <a:ext cx="176981" cy="17698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E8C100D-34ED-10B0-BC43-239E5BCB5A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3156153" y="3872235"/>
            <a:ext cx="176981" cy="1769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1115FE3-6B1B-314F-DE65-DBCB5BC81EEC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4ABBE60-9326-C31E-F623-2A16E8D438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4351" y="2338020"/>
            <a:ext cx="4976291" cy="105165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3F7E9A5-11B6-B0EE-C185-E3994322D6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6354"/>
          <a:stretch/>
        </p:blipFill>
        <p:spPr>
          <a:xfrm>
            <a:off x="704279" y="3752010"/>
            <a:ext cx="7496437" cy="16746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572743-0784-D9D9-0160-A51E624C23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906" y="426076"/>
            <a:ext cx="1187898" cy="83099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459977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4B4B-324B-0527-0BE5-34DBB2E9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3BEC36-92F2-FF8D-00C1-B081F01CC3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AC073D-DDE3-25BE-9F2C-B3EBB4D5DC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3DDACC-82DF-1453-8535-8D43CFE75C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92D785-A622-DC12-30F5-C493B95C2C5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5E7628F-4814-2061-CE41-8F8AE7226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F332AA-7C8D-02CF-4F26-21E334ADD6F2}"/>
              </a:ext>
            </a:extLst>
          </p:cNvPr>
          <p:cNvSpPr txBox="1"/>
          <p:nvPr/>
        </p:nvSpPr>
        <p:spPr>
          <a:xfrm>
            <a:off x="422071" y="3434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ما هي الفقرة التي تتضمن الجواب؟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BF2BC08-DA2B-F66A-97CC-89648C34255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24FAD3E-2A6D-DEF7-FFC2-ED4C6A6B73D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1A68A1E-1538-4CF9-77C7-AE7DCA7B82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E691068-884E-307A-6B80-D6232004DC5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D9618B5-1E14-D202-D275-256BEC4D5F5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CA2D07E-4778-2EF5-105F-3A60FA6E7E8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3B9C90C-0E7B-5F1A-0DBD-B4A239FD8F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394C4E4-E4E9-5CCF-2506-0D34ADBA085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ACBB6-7CF5-3D1F-3EA3-FC2B538C96FD}"/>
              </a:ext>
            </a:extLst>
          </p:cNvPr>
          <p:cNvSpPr/>
          <p:nvPr/>
        </p:nvSpPr>
        <p:spPr>
          <a:xfrm>
            <a:off x="6297142" y="3566841"/>
            <a:ext cx="2025445" cy="511697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43A8DF1F-284C-BD91-4C89-79598A0FF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6940" y="1829007"/>
            <a:ext cx="3106166" cy="37265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795274C2-2099-9918-3337-AC2B64A26DA5}"/>
              </a:ext>
            </a:extLst>
          </p:cNvPr>
          <p:cNvCxnSpPr>
            <a:cxnSpLocks/>
            <a:stCxn id="45" idx="1"/>
          </p:cNvCxnSpPr>
          <p:nvPr/>
        </p:nvCxnSpPr>
        <p:spPr>
          <a:xfrm flipH="1">
            <a:off x="4788783" y="3026111"/>
            <a:ext cx="749098" cy="2432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E10A23B5-CA00-62BA-2965-173260E3CA83}"/>
              </a:ext>
            </a:extLst>
          </p:cNvPr>
          <p:cNvSpPr/>
          <p:nvPr/>
        </p:nvSpPr>
        <p:spPr>
          <a:xfrm>
            <a:off x="5537881" y="2827578"/>
            <a:ext cx="2930013" cy="397066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7D38EAA-FF06-42AB-4FC7-8A1691CF90FC}"/>
              </a:ext>
            </a:extLst>
          </p:cNvPr>
          <p:cNvSpPr/>
          <p:nvPr/>
        </p:nvSpPr>
        <p:spPr>
          <a:xfrm>
            <a:off x="1209369" y="5768455"/>
            <a:ext cx="157316" cy="15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02E5268-22CB-89A9-499D-DBBFE2FA0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7881" y="1158545"/>
            <a:ext cx="2699374" cy="57046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0B11C77-EC58-5E71-E2A1-45303155B5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93" y="3088485"/>
            <a:ext cx="4177889" cy="855261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2E7328D-E4BA-3EA2-CE2C-08AE16AAEFCB}"/>
              </a:ext>
            </a:extLst>
          </p:cNvPr>
          <p:cNvSpPr/>
          <p:nvPr/>
        </p:nvSpPr>
        <p:spPr>
          <a:xfrm>
            <a:off x="1366686" y="3130426"/>
            <a:ext cx="2115922" cy="370036"/>
          </a:xfrm>
          <a:prstGeom prst="rect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1949A6CA-6E9F-7EC1-C1E3-AFD6515CEBCA}"/>
              </a:ext>
            </a:extLst>
          </p:cNvPr>
          <p:cNvCxnSpPr>
            <a:cxnSpLocks/>
          </p:cNvCxnSpPr>
          <p:nvPr/>
        </p:nvCxnSpPr>
        <p:spPr>
          <a:xfrm>
            <a:off x="2428568" y="3517681"/>
            <a:ext cx="511277" cy="21192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B9BA5E75-BC4B-2D8A-58BA-694AB942CF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326" y="5751523"/>
            <a:ext cx="4465037" cy="6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7629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2854181"/>
            <a:chOff x="487749" y="1541032"/>
            <a:chExt cx="8168503" cy="2854181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67405" y="1671104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الإملاء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الـ   المنطوقة و  الـ غير المنطوقة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4422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اليوم كيف تكتبون كلمات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مملاة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تبدأ بـ : الـ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606" y="1387826"/>
            <a:ext cx="6286788" cy="44410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2E23158-B1F1-77EF-96AF-993702DCE19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2A122D-11E4-1001-DFAF-80AB58E54EF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C9EE09C-E77A-8CE9-00CA-3D3CFD42FD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AF17D95-42F9-2247-7262-AB2DCD66FAE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A763A88-52D3-28C0-8DE8-B0448D242C8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12CBB66-FAB5-4704-6570-40F4BA136F3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8C83DBD-7AEE-DF38-5EF4-619DCC58B42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5DBC3D9-B413-A5C2-405F-4686D850B40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2A4085-0BE6-1985-9C4E-8709C8A4A3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EDA8AF-3743-2127-0984-9DA26CC66FC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E04FC8-4101-69BC-2BF0-C32A7B78D7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5954B9-EE61-A2BE-C790-A3FAD5D652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303248-5FC2-BB4C-4580-3C1830458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375C09-CA1A-EDE2-20A4-081D26920425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الكلمة نكرة ثم معرفة. 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سمعتم صوت اللام في "القلم"؟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نسمع الصوت لْـ  في الـ   يجب علينا أن نشكله بسكون.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CFC5D14-D594-6D73-D17A-E0575E3F4F7C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8913D0-351B-79D1-976D-35B799869DA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3629D8B-8DF2-B064-BC12-CEBD56AB88D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59BB38E-D784-52F1-3FFD-66AAFAACDD3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5C15C95-7F58-8142-83A1-D2937C78136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EFD880E-282F-B1B4-B335-6C8361A4ED5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A8556F5-ECBF-77F8-4542-7888FC17FD6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A1B5B98-BE75-E2AF-1EF3-9B16ABCC21A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58AF2B03-5956-A863-E617-AE045237C1AB}"/>
              </a:ext>
            </a:extLst>
          </p:cNvPr>
          <p:cNvSpPr/>
          <p:nvPr/>
        </p:nvSpPr>
        <p:spPr>
          <a:xfrm>
            <a:off x="3390256" y="180282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اَلــ</a:t>
            </a:r>
            <a:r>
              <a:rPr lang="ar-MA" sz="72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72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َلَمُ</a:t>
            </a:r>
            <a:endParaRPr lang="fr-MA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E0996C-E165-A300-95A8-E0A14382E8AE}"/>
              </a:ext>
            </a:extLst>
          </p:cNvPr>
          <p:cNvSpPr/>
          <p:nvPr/>
        </p:nvSpPr>
        <p:spPr>
          <a:xfrm>
            <a:off x="3390256" y="4553736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7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لْــ</a:t>
            </a:r>
            <a:r>
              <a:rPr lang="ar-MA" sz="72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قَ</a:t>
            </a:r>
            <a:r>
              <a:rPr lang="ar-MA" sz="72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لَمُ</a:t>
            </a:r>
            <a:endParaRPr lang="fr-MA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95FB09E-7967-4371-ADF1-AFF354E6109E}"/>
              </a:ext>
            </a:extLst>
          </p:cNvPr>
          <p:cNvCxnSpPr>
            <a:cxnSpLocks/>
          </p:cNvCxnSpPr>
          <p:nvPr/>
        </p:nvCxnSpPr>
        <p:spPr>
          <a:xfrm>
            <a:off x="4610330" y="2544097"/>
            <a:ext cx="0" cy="17698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C8C1083-3D50-5EEA-5C58-C73975FDEDF9}"/>
              </a:ext>
            </a:extLst>
          </p:cNvPr>
          <p:cNvSpPr/>
          <p:nvPr/>
        </p:nvSpPr>
        <p:spPr>
          <a:xfrm>
            <a:off x="6286543" y="180282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قَ</a:t>
            </a:r>
            <a:r>
              <a:rPr lang="ar-MA" sz="72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لَمٌ</a:t>
            </a:r>
            <a:endParaRPr lang="fr-MA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FCC0626-31A1-9941-3EB8-AFA79CE21C9D}"/>
              </a:ext>
            </a:extLst>
          </p:cNvPr>
          <p:cNvCxnSpPr>
            <a:cxnSpLocks/>
          </p:cNvCxnSpPr>
          <p:nvPr/>
        </p:nvCxnSpPr>
        <p:spPr>
          <a:xfrm flipH="1">
            <a:off x="5338916" y="2185220"/>
            <a:ext cx="15869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9075956B-F62E-EB15-F0B1-B17EEA7A836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ADB84-3A4E-B912-D187-5336F79FF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AD3272-AEF0-DE3F-93F7-DE245A8407A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F5F7A5-1EBE-A3CC-81D3-7BA60F8D10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002CC5-B600-84BC-1EA6-F4291E7CF8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91B25A-4562-9E21-FA55-1386A1A09E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DEFF325-2000-D1D8-0317-85790946E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0CF55D-AF85-28CB-FBAB-346F249B12DF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الكلمة نكرة ثم معرفة. 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سمعتم صوت اللام في "الزرع"؟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لا نسمع الصوت لْـ  في الـ  نكتبه و لا نشكله.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E40C5A4-78E4-CDC5-2D4A-D29B339DC5A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B394200-204F-A3C8-36F4-20F6FB61703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03F7A0B-EE4F-F74A-2CA3-E7EFFFC4B6E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5148DF3-2D4F-F2E0-6A08-034FE1798F0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F65B25C-26D0-A226-DB3D-4F786AB0FB1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81D0243-A86C-064D-E081-8F7C20CAC0B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3D982A-AA4F-3D2F-518C-3A1A3EDB4FE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C271A-BC86-93E1-6FAF-88A300F167D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DC32A492-CE0D-7543-30BD-24B583830B17}"/>
              </a:ext>
            </a:extLst>
          </p:cNvPr>
          <p:cNvSpPr/>
          <p:nvPr/>
        </p:nvSpPr>
        <p:spPr>
          <a:xfrm>
            <a:off x="3390256" y="180282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اَلــ</a:t>
            </a:r>
            <a:r>
              <a:rPr lang="ar-MA" sz="72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ز</a:t>
            </a:r>
            <a:r>
              <a:rPr lang="ar-MA" sz="72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رْعُ</a:t>
            </a:r>
            <a:endParaRPr lang="fr-MA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8DC148-F097-9485-0CDC-86F9C767E3BB}"/>
              </a:ext>
            </a:extLst>
          </p:cNvPr>
          <p:cNvSpPr/>
          <p:nvPr/>
        </p:nvSpPr>
        <p:spPr>
          <a:xfrm>
            <a:off x="3390256" y="4942109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72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r>
              <a:rPr lang="ar-MA" sz="72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زّ</a:t>
            </a:r>
            <a:r>
              <a:rPr lang="ar-MA" sz="72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َرْعُ</a:t>
            </a:r>
            <a:endParaRPr lang="fr-MA" sz="72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EF94C79-86C9-F35D-75DB-78690AF62CF0}"/>
              </a:ext>
            </a:extLst>
          </p:cNvPr>
          <p:cNvCxnSpPr>
            <a:cxnSpLocks/>
          </p:cNvCxnSpPr>
          <p:nvPr/>
        </p:nvCxnSpPr>
        <p:spPr>
          <a:xfrm>
            <a:off x="4590665" y="2738284"/>
            <a:ext cx="0" cy="17698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81A1552-AF38-C4E2-6EC5-B0292EC962BC}"/>
              </a:ext>
            </a:extLst>
          </p:cNvPr>
          <p:cNvSpPr/>
          <p:nvPr/>
        </p:nvSpPr>
        <p:spPr>
          <a:xfrm>
            <a:off x="6181600" y="180282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زَ</a:t>
            </a:r>
            <a:r>
              <a:rPr lang="ar-MA" sz="72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رْعٌ</a:t>
            </a:r>
            <a:endParaRPr lang="fr-MA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4D1D49C-1528-D76D-6BF1-9C295229FE43}"/>
              </a:ext>
            </a:extLst>
          </p:cNvPr>
          <p:cNvCxnSpPr>
            <a:cxnSpLocks/>
          </p:cNvCxnSpPr>
          <p:nvPr/>
        </p:nvCxnSpPr>
        <p:spPr>
          <a:xfrm flipH="1">
            <a:off x="5338916" y="2185220"/>
            <a:ext cx="15869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C3AE226A-FA6E-D4E1-5699-77EDF40D0A3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6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CC070-151C-8EDD-8409-A5B3AF22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D853A0D-625C-7E62-539B-5E9A76CC963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4F3F23-39AD-481F-1D04-1C20FE1D27C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9DD66D-3D82-224E-616C-16A694E596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8E9AF-BDC5-8EF7-3F2D-0888ED39575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E4274F-41D8-5AB5-D358-0F20DBDF7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5113EA-B204-3C55-5221-FCF626A5DFCD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تكون لام ال منطوقة نشكلها بسكون.  ونحذف التنوين في آخرها.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الأمثلة؟ 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2BA1CD4-8416-2611-53F5-32FE3ACCC58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B76C0D2-48BA-8C53-3374-394B354B6DB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CFF4089-8C10-9637-C68C-56AD076FD9A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FCDDDFB-3829-5F8E-1BAC-E9D121E270C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B2F9C7C-E68F-1D95-CC10-085407C8961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1C109AF-8649-1DC0-73B9-694E3F8E16D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3113081-7BBF-C0BF-4EAF-5EA1CFC33D5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EA1F335-19F6-0B47-D161-B0741FBAF5F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5862C1B-0D57-1798-8973-03C6370FE8C9}"/>
              </a:ext>
            </a:extLst>
          </p:cNvPr>
          <p:cNvSpPr/>
          <p:nvPr/>
        </p:nvSpPr>
        <p:spPr>
          <a:xfrm>
            <a:off x="1637956" y="317843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لْــ</a:t>
            </a:r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60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لَمُ</a:t>
            </a:r>
            <a:endParaRPr lang="fr-MA" sz="14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F08FAC-4B9D-8E9E-E8D3-D8E551B3A7F1}"/>
              </a:ext>
            </a:extLst>
          </p:cNvPr>
          <p:cNvSpPr/>
          <p:nvPr/>
        </p:nvSpPr>
        <p:spPr>
          <a:xfrm>
            <a:off x="3403167" y="2122217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7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لْــ</a:t>
            </a:r>
            <a:endParaRPr lang="fr-MA" sz="72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13D29C-CADB-5757-1A54-21193E5C550B}"/>
              </a:ext>
            </a:extLst>
          </p:cNvPr>
          <p:cNvSpPr/>
          <p:nvPr/>
        </p:nvSpPr>
        <p:spPr>
          <a:xfrm>
            <a:off x="1637956" y="4205259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لْــ</a:t>
            </a:r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بَحْر</a:t>
            </a:r>
            <a:r>
              <a:rPr lang="ar-MA" sz="60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fr-MA" sz="14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7F7BBB-2D70-CF4D-4E84-0B9F887E30A7}"/>
              </a:ext>
            </a:extLst>
          </p:cNvPr>
          <p:cNvSpPr/>
          <p:nvPr/>
        </p:nvSpPr>
        <p:spPr>
          <a:xfrm>
            <a:off x="1708739" y="5296956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لْــ</a:t>
            </a:r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جَليدُ</a:t>
            </a:r>
            <a:endParaRPr lang="fr-MA" sz="14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051B70-3546-1E0D-092E-D57F226EF5E5}"/>
              </a:ext>
            </a:extLst>
          </p:cNvPr>
          <p:cNvSpPr/>
          <p:nvPr/>
        </p:nvSpPr>
        <p:spPr>
          <a:xfrm>
            <a:off x="5435164" y="3190951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قَلَمٌ</a:t>
            </a:r>
            <a:endParaRPr lang="fr-MA" sz="14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B15F714-B8AC-5960-8A8B-7792264F0603}"/>
              </a:ext>
            </a:extLst>
          </p:cNvPr>
          <p:cNvSpPr/>
          <p:nvPr/>
        </p:nvSpPr>
        <p:spPr>
          <a:xfrm>
            <a:off x="5435164" y="421778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بَحْرٌ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AB76A6-C0D5-0F6B-CB32-4EFC97E05805}"/>
              </a:ext>
            </a:extLst>
          </p:cNvPr>
          <p:cNvSpPr/>
          <p:nvPr/>
        </p:nvSpPr>
        <p:spPr>
          <a:xfrm>
            <a:off x="5505947" y="5309477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جَليدٌ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5BBFC7AE-C911-3853-6AB3-FBE11C5F22E1}"/>
              </a:ext>
            </a:extLst>
          </p:cNvPr>
          <p:cNvCxnSpPr>
            <a:cxnSpLocks/>
          </p:cNvCxnSpPr>
          <p:nvPr/>
        </p:nvCxnSpPr>
        <p:spPr>
          <a:xfrm flipH="1">
            <a:off x="3919036" y="3571568"/>
            <a:ext cx="15869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79799FDD-F285-5A43-0EFD-5816301B38E1}"/>
              </a:ext>
            </a:extLst>
          </p:cNvPr>
          <p:cNvCxnSpPr>
            <a:cxnSpLocks/>
          </p:cNvCxnSpPr>
          <p:nvPr/>
        </p:nvCxnSpPr>
        <p:spPr>
          <a:xfrm flipH="1">
            <a:off x="3919036" y="5611762"/>
            <a:ext cx="15869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3CB70D71-F614-5AC6-E50A-A1C8F577FFE3}"/>
              </a:ext>
            </a:extLst>
          </p:cNvPr>
          <p:cNvCxnSpPr>
            <a:cxnSpLocks/>
          </p:cNvCxnSpPr>
          <p:nvPr/>
        </p:nvCxnSpPr>
        <p:spPr>
          <a:xfrm flipH="1">
            <a:off x="3919036" y="4564626"/>
            <a:ext cx="15869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CE20C2E8-9FE4-5B64-14BB-D1169234E9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6" grpId="0" animBg="1"/>
      <p:bldP spid="17" grpId="0" animBg="1"/>
      <p:bldP spid="27" grpId="0" animBg="1"/>
      <p:bldP spid="28" grpId="0" animBg="1"/>
      <p:bldP spid="29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E5247-BD5D-FC68-68B4-ED174A2E1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083426B-D4A5-756B-12EF-189E1041764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1101D9-3AD6-8650-0906-1EBF40FD58B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77ABD5-EAFB-0E54-2A60-69E8F3357F5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D45C53E-5A88-535C-CF45-3EAABA6F23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5663C9-1217-7FD7-CCB2-B7C806CB3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CA6493-463E-EF32-2FEF-D0997E7F22E7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تكون لام ال  غير منطوقة لا نشكلها، ونحذف التنوين، ونضع شدة على الحرف الذي يتبعها. 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الأمثلة؟ 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BC83B47-8905-C8F9-3A84-5D807E8873C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41B155C-4D28-DD74-4273-8EF205271DD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8F9967E-0A04-53AC-162C-83F76CAD075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D242B13-EAE0-44A5-7FF9-F3B9CA7AD14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1FB2C8D-F29D-9E3E-B696-B9AE711773D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32F65A0-02AF-5802-1404-458E85F9829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1AF6A52-E664-7656-18CA-A6490986D41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8D1208F-9753-CA66-FB54-B757FD455FF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DF0BD6E-C9AB-B4C3-C931-AB4DFC1DC593}"/>
              </a:ext>
            </a:extLst>
          </p:cNvPr>
          <p:cNvSpPr/>
          <p:nvPr/>
        </p:nvSpPr>
        <p:spPr>
          <a:xfrm>
            <a:off x="1846430" y="2927555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r>
              <a:rPr lang="ar-MA" sz="60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زّ</a:t>
            </a:r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َرْعُ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31E0D0-CC55-B0C2-DEFD-B3FBB31C667C}"/>
              </a:ext>
            </a:extLst>
          </p:cNvPr>
          <p:cNvSpPr/>
          <p:nvPr/>
        </p:nvSpPr>
        <p:spPr>
          <a:xfrm>
            <a:off x="3295012" y="2041931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72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endParaRPr lang="fr-MA" sz="7200" dirty="0">
              <a:solidFill>
                <a:schemeClr val="tx1">
                  <a:lumMod val="50000"/>
                  <a:lumOff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D8D8EC-2BBB-8462-2ADA-DB4DE1183827}"/>
              </a:ext>
            </a:extLst>
          </p:cNvPr>
          <p:cNvSpPr/>
          <p:nvPr/>
        </p:nvSpPr>
        <p:spPr>
          <a:xfrm>
            <a:off x="1766288" y="4046163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r>
              <a:rPr lang="ar-MA" sz="60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تُّ</a:t>
            </a:r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رابُ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B6CF45-0A2A-EBED-0675-9E036F51EB39}"/>
              </a:ext>
            </a:extLst>
          </p:cNvPr>
          <p:cNvSpPr/>
          <p:nvPr/>
        </p:nvSpPr>
        <p:spPr>
          <a:xfrm>
            <a:off x="1669449" y="5164771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r>
              <a:rPr lang="ar-MA" sz="60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سَّ</a:t>
            </a:r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</a:t>
            </a:r>
            <a:r>
              <a:rPr lang="ar-MA" sz="6000" dirty="0">
                <a:solidFill>
                  <a:schemeClr val="tx2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9E3796-C0B4-88A6-EA4B-EE82874FD950}"/>
              </a:ext>
            </a:extLst>
          </p:cNvPr>
          <p:cNvSpPr/>
          <p:nvPr/>
        </p:nvSpPr>
        <p:spPr>
          <a:xfrm>
            <a:off x="5014226" y="290956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زَرْعٌ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632F9A-C0A7-03E4-4C53-FFFDC69C3B9A}"/>
              </a:ext>
            </a:extLst>
          </p:cNvPr>
          <p:cNvSpPr/>
          <p:nvPr/>
        </p:nvSpPr>
        <p:spPr>
          <a:xfrm>
            <a:off x="5104799" y="4028168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تُرابٌ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9763F-CB4A-863E-6A4F-4EB83CF5C4D5}"/>
              </a:ext>
            </a:extLst>
          </p:cNvPr>
          <p:cNvSpPr/>
          <p:nvPr/>
        </p:nvSpPr>
        <p:spPr>
          <a:xfrm>
            <a:off x="5104799" y="5164771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سَمَكٌ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783426CE-0175-2AD3-D489-A91A915229EE}"/>
              </a:ext>
            </a:extLst>
          </p:cNvPr>
          <p:cNvCxnSpPr>
            <a:cxnSpLocks/>
          </p:cNvCxnSpPr>
          <p:nvPr/>
        </p:nvCxnSpPr>
        <p:spPr>
          <a:xfrm flipH="1">
            <a:off x="3848253" y="3306097"/>
            <a:ext cx="15869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CA9F8532-A934-4528-1539-B4257714E74A}"/>
              </a:ext>
            </a:extLst>
          </p:cNvPr>
          <p:cNvCxnSpPr>
            <a:cxnSpLocks/>
          </p:cNvCxnSpPr>
          <p:nvPr/>
        </p:nvCxnSpPr>
        <p:spPr>
          <a:xfrm flipH="1">
            <a:off x="3848253" y="5415117"/>
            <a:ext cx="15869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86B520B-3896-1716-FEA7-4181C648F4C5}"/>
              </a:ext>
            </a:extLst>
          </p:cNvPr>
          <p:cNvCxnSpPr>
            <a:cxnSpLocks/>
          </p:cNvCxnSpPr>
          <p:nvPr/>
        </p:nvCxnSpPr>
        <p:spPr>
          <a:xfrm flipH="1">
            <a:off x="3848253" y="4377813"/>
            <a:ext cx="15869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EB93D790-EF54-8D5E-51F1-080060412BE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6237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15D1D05-B342-CD63-9CD6-8397A8D6338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CF8DFB-5E63-7A0B-F1B7-9E3B48BEE8D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387E15-A199-17A7-34C8-9D10413410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91D463-178D-2303-C3AC-BC60F30890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103997-7644-B043-6661-C7D93E9A7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40CA61-E16B-B30D-77AF-9998369313B7}"/>
              </a:ext>
            </a:extLst>
          </p:cNvPr>
          <p:cNvSpPr txBox="1"/>
          <p:nvPr/>
        </p:nvSpPr>
        <p:spPr>
          <a:xfrm>
            <a:off x="422071" y="4367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سأملي عليكم كلمات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15B324-2E1A-2FB5-C14E-7D138E64259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487773E-5C44-3FC2-F492-8893C6F6387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5FE1DAE-0AC9-CD25-8CF5-AFFAEDF15B9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6EF5CBF-5D2C-7BA9-1109-787EB3E141A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68DCB6B-1A53-DD57-6B31-04773F70642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E813BAF-6239-5D60-B3A8-70D0BCC08D5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A4054D6-B3B2-9E45-53DD-581CE292958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B2433EF-AD45-6BC6-31E6-73024065CE4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5DD146EC-AD61-F2B3-15BC-B413BD78F0D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677743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1D20E8-5BFA-D136-30DF-061197435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560742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973363-5C27-668C-5C85-D0C573C20C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776398"/>
            <a:ext cx="498247" cy="5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14A065-DED1-0F97-A696-24DF5396F2E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A27F99-FA84-9C22-46F9-23DFF58CBA1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450CF8-7BCB-05BC-15C4-C08E58C490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66C929D-E584-20AD-0D49-E8F8A0D5869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E560670-83A7-3887-37EB-F98999E60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D6E0E2-411C-14DB-D725-2E79EE341B01}"/>
              </a:ext>
            </a:extLst>
          </p:cNvPr>
          <p:cNvSpPr txBox="1"/>
          <p:nvPr/>
        </p:nvSpPr>
        <p:spPr>
          <a:xfrm>
            <a:off x="422071" y="4367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الـ على: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830857-9EA3-767D-6D52-A14035777A2A}"/>
              </a:ext>
            </a:extLst>
          </p:cNvPr>
          <p:cNvSpPr/>
          <p:nvPr/>
        </p:nvSpPr>
        <p:spPr>
          <a:xfrm>
            <a:off x="885760" y="2800765"/>
            <a:ext cx="7659328" cy="156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قِسْمٌ</a:t>
            </a:r>
            <a:endParaRPr lang="fr-MA" sz="8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9F0C604-EFD7-BC0C-C2DF-BD520496045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BA1C0FA-8527-00FF-FDC7-ECC03BA58D4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BC3EFDE-3316-55BF-1471-0CFCA4ABAA1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711B4F7-8ED8-994B-598B-0D934EAD8C0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015D02C-BD56-8CA0-DDC5-655048B9AD8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9DBDA67-7049-CB14-D6A5-163BC7B64A2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76C9BA8-E375-A323-467D-8D4C440A153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1DE1417-B9A0-3B01-F873-52CCD99B37D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90B73-B5F0-ADEC-7855-8C4C1A46C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61B587-5072-5480-0B3D-9E712004B38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1BD7662-83F9-C501-793A-E02C1277FCA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897EAE-EF90-E767-A536-B8904B85BF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8B7C58-79A3-A520-FFBD-540995BAC6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2D9F655-2EDF-129E-E96F-C41372A17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89D192C-2C9B-8D2C-9D06-9DE2F3021E91}"/>
              </a:ext>
            </a:extLst>
          </p:cNvPr>
          <p:cNvSpPr txBox="1"/>
          <p:nvPr/>
        </p:nvSpPr>
        <p:spPr>
          <a:xfrm>
            <a:off x="422071" y="4367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A397D1F-C762-627F-680A-2ADB71A34B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08298" y="2041889"/>
            <a:ext cx="4009946" cy="2943429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5803F9-898F-52D6-E25D-42E56285AD49}"/>
              </a:ext>
            </a:extLst>
          </p:cNvPr>
          <p:cNvSpPr/>
          <p:nvPr/>
        </p:nvSpPr>
        <p:spPr>
          <a:xfrm>
            <a:off x="885760" y="2800765"/>
            <a:ext cx="7659328" cy="156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</a:t>
            </a:r>
            <a:r>
              <a:rPr lang="ar-MA" sz="6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MA" sz="6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قِسْمُ</a:t>
            </a:r>
            <a:endParaRPr lang="fr-MA" sz="6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6BD0222-496B-769D-EC7F-ED5F6990626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5368CCC1-C026-A36E-5F8D-ABBE586F64D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7C955BA-5554-64AA-8B89-A9B5724469B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586F715-1ADB-D093-5081-E1E0D98BF5F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0F2E1F0-A69E-46F4-4579-9FDDFEC5C67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26F0974-FE1D-DA27-85E2-E602C99CD0F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AEE5E4F-668F-D943-F796-B6AD1AB9D07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4392E47-E22F-26A4-4662-99DF5D6C5DF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462199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EDBF4-4E72-A2EF-62C8-92BEE9743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55EF27D-C9D6-7091-A6DE-1D3DD64985A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4BEEA5-91C7-CC30-E9F5-B5703723C5B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7142E30-66EC-9062-B833-F6A57C9288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A5CC45-47DB-66EB-C640-F7B5F4FEA41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63CFE00-0988-0F0F-72EB-3FC2482C7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86D02A9-F3A4-DAB9-670C-1EBA6D8B1F7F}"/>
              </a:ext>
            </a:extLst>
          </p:cNvPr>
          <p:cNvSpPr txBox="1"/>
          <p:nvPr/>
        </p:nvSpPr>
        <p:spPr>
          <a:xfrm>
            <a:off x="422071" y="4367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الـ على: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5DD2D2-DC6F-E6E5-E5E8-232824B1E309}"/>
              </a:ext>
            </a:extLst>
          </p:cNvPr>
          <p:cNvSpPr/>
          <p:nvPr/>
        </p:nvSpPr>
        <p:spPr>
          <a:xfrm>
            <a:off x="885760" y="2800765"/>
            <a:ext cx="7659328" cy="156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زَيْتٌ</a:t>
            </a:r>
            <a:endParaRPr lang="fr-MA" sz="8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44C1990-B507-2433-3C91-AD049668A69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0EEC9A6-6596-C28E-A80F-A529E36F5DC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23CD1A9-2DBF-FF38-6C27-DAE25DEF38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55A3634-B65C-CA6C-405A-FC8700AA0F5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6229BA0-135E-A60B-8EFC-0DE147F3540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88ABF34-25A3-D3AF-525D-3264E65388D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31651FD-1FE0-23E1-9001-5C0A9DE5317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2FA5EEB-0F69-6208-D741-7FAF26BE6F9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019392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24C5D-0896-2F0D-BC17-23A30A7CB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823AF82-91C2-4103-4C10-EDE342EFB90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F1B63F-CA50-D4CB-A0E8-6B82DF524FD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3BAC14B-6440-ADD6-73A3-EA91D0F0513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A7398D-3F8C-8448-BC7D-705999AD500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EA97827-2E36-2F69-64B5-40338FC56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D5B09F-3FE7-7B30-FD5B-503AEA170663}"/>
              </a:ext>
            </a:extLst>
          </p:cNvPr>
          <p:cNvSpPr txBox="1"/>
          <p:nvPr/>
        </p:nvSpPr>
        <p:spPr>
          <a:xfrm>
            <a:off x="394949" y="45773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 كيف هي اللام؟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4FFF068-FA94-34C7-20BC-1FED18A3B5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08298" y="2041889"/>
            <a:ext cx="4009946" cy="2943429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F72981-F265-FA2A-C54D-6784C88F2B0E}"/>
              </a:ext>
            </a:extLst>
          </p:cNvPr>
          <p:cNvSpPr/>
          <p:nvPr/>
        </p:nvSpPr>
        <p:spPr>
          <a:xfrm>
            <a:off x="885760" y="2800765"/>
            <a:ext cx="7659328" cy="156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اَلزَّيْتُ</a:t>
            </a:r>
            <a:endParaRPr lang="fr-MA" sz="6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B7A8268-D984-9F97-DB16-F5E4BA7FB43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54880E5-4DA3-1423-2181-30BE941A96A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0DBEE08-E9D0-3FEE-BBE9-1AED779FCB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AD5EA0B-2967-32E6-9E79-826D670D391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BB0F45B-4AE4-6D03-70ED-BDC2E0302C3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2BD508A-A516-F321-9FE4-0C52312A459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86B2CAB-C344-1F88-1B85-389833E52EB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327039F-78D2-8621-A17B-438F1AD530F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31A7F5D1-7564-5530-F263-E68FBAD62982}"/>
              </a:ext>
            </a:extLst>
          </p:cNvPr>
          <p:cNvSpPr/>
          <p:nvPr/>
        </p:nvSpPr>
        <p:spPr>
          <a:xfrm>
            <a:off x="-2082635" y="2845462"/>
            <a:ext cx="7659328" cy="156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48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زَّ</a:t>
            </a:r>
            <a:r>
              <a:rPr lang="ar-MA" sz="48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يْتُ</a:t>
            </a:r>
            <a:endParaRPr lang="fr-MA" sz="4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136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أحداث الحكاية وترتيبها.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A3188A5-24F9-B56F-BA33-1DD49CDF36C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711B787-8E35-0B9C-D07A-F974BFC4E86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C352DEB-BEC1-11B0-806F-B17332DDFBD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A19E094-8793-F84C-ED1E-13438FAEA90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3DF2F5D-1AA5-0569-A21D-891E0138C74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D2BB7EC-5294-92D3-C56C-E03EE67FBC4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488BD7E-7DC6-1F63-8417-8EE45F4D3EE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745CB2-C096-3DB3-6C4E-790517D043E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514C833-8EDB-46F0-A5A4-76676B74E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218" y="1695300"/>
            <a:ext cx="6035563" cy="34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لعب الأدوار.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1574776-54FF-66AB-0B1C-13A40C580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995" y="1401904"/>
            <a:ext cx="6348010" cy="405419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9E383CF-196C-2E23-3A7F-1093DD885F9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CC7B550-BE46-0D90-508F-96B9EDF16E1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E561301-01F2-8664-F0F0-A379CC40E50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B5A2832-C967-E95D-B64A-E0778D6481E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35458B3-095F-3493-2918-004DD0E841D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84AB56-908B-4DB8-6195-403D027139D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354D50C-C4BD-4DCA-4F98-8F2725BDA70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D4707BF-84A0-394D-9863-96D3140CA81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نجيب على أسئلة تبدأ بـ:  من وأين.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7FABEE2-2049-A71C-D460-8997D372C57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412A3EC-938B-0D6D-83EE-F8722B823A0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0CB8ACA-BCA9-381F-5066-6C62FE7295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C041F96-5675-9744-707E-DC23E3512DD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386066D-8D54-EC66-7333-5D402146C0A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85ECC82-C724-420F-BE56-AC11613360F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67F367-2AF8-2F1A-A05C-31FD3E5D3AC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0DB2842-0A3A-0B0D-2DE8-E9F6FFD86E7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84F0413-B6E8-6B32-13DB-7210221D80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8069" y="1553992"/>
            <a:ext cx="3221305" cy="351113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649713-D8CF-A975-CE87-A844D04886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871" y="1362036"/>
            <a:ext cx="4396198" cy="413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A4DD0CE-663A-9DDD-31B1-FE9E397A91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989232-D65C-5164-5AB6-28330D9E2B6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E76C2D0-DDFB-F6B9-337C-522B907D6B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98A1D6-B5A0-2486-6A23-48F9B011C0B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5C3C05-0C7F-0BBF-80FF-5EE68E0FC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43D563-BB38-C57C-CEAC-EB01F35B5F08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نكتب كلمات تبدأ ب ال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636D32A-2F34-2D33-67A0-C003B39096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9445CAA-C73B-8286-5696-CE8B2A29A09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49151A1-3941-8DDC-0A1E-2014BD978B7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272FACF-EB3F-A745-D09A-A41179ADF1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775DD5F-B008-01A3-5879-47C9F404576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8A24C5C-8704-A700-E0A8-D59A236FBD4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D3C2A35-7D26-BC06-C432-C6DD55BA3A5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59DB509-A197-6FBD-0D33-3CB24337114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C7B58E9-1D95-240E-1809-60D50EE0528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86934D4-FF4D-CAA9-D9EB-8ECA56E5B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3749" y="2429389"/>
            <a:ext cx="3009153" cy="234292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C92204-C7D7-0990-209B-7AD68455C3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888" y="2436883"/>
            <a:ext cx="2854525" cy="234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26985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الكلمة في دفاتركم.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أَدْخِلْ "ال" عَلى كُلِّ كَلِمَةٍ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ﭐلْكَلِماتِ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ﭐلتّالِيَةِ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DBAE90-98BC-5EE8-075D-061E2FD6C10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F45A2A9-7E13-823B-B1FC-24089726AAF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97B0242-68FF-2F29-90D7-8374E22083C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1437F5F-1D20-D843-3959-532E1948EA4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48322A2-834E-2C2B-C843-D985B71695E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60D53FA-64CE-D568-E66E-EB0EBE8EF39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3CA59D4-EA55-92CB-08C3-538C847522B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F63DA86-A88C-4FCC-9C6F-080481FD78A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AC8A484-3953-D786-D03F-2540DDB50325}"/>
              </a:ext>
            </a:extLst>
          </p:cNvPr>
          <p:cNvSpPr/>
          <p:nvPr/>
        </p:nvSpPr>
        <p:spPr>
          <a:xfrm>
            <a:off x="5306651" y="2428094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3B7D37-E06C-B758-83CD-64AB18B17215}"/>
              </a:ext>
            </a:extLst>
          </p:cNvPr>
          <p:cNvSpPr/>
          <p:nvPr/>
        </p:nvSpPr>
        <p:spPr>
          <a:xfrm>
            <a:off x="5397224" y="3546702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دَفْتَرٌ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9E2CED-E02E-FA8D-49F2-DA90D5124846}"/>
              </a:ext>
            </a:extLst>
          </p:cNvPr>
          <p:cNvSpPr/>
          <p:nvPr/>
        </p:nvSpPr>
        <p:spPr>
          <a:xfrm>
            <a:off x="5397224" y="4683305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مِمْحاةٌ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6768DA-5205-06EA-3515-99BE3FCBAC1C}"/>
              </a:ext>
            </a:extLst>
          </p:cNvPr>
          <p:cNvSpPr/>
          <p:nvPr/>
        </p:nvSpPr>
        <p:spPr>
          <a:xfrm>
            <a:off x="2117939" y="2428094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310F9B-D6EA-5DBE-B13A-BB7550D49A93}"/>
              </a:ext>
            </a:extLst>
          </p:cNvPr>
          <p:cNvSpPr/>
          <p:nvPr/>
        </p:nvSpPr>
        <p:spPr>
          <a:xfrm>
            <a:off x="2208512" y="3546702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12F2A3-2BCE-7839-1238-3DE16BE02435}"/>
              </a:ext>
            </a:extLst>
          </p:cNvPr>
          <p:cNvSpPr/>
          <p:nvPr/>
        </p:nvSpPr>
        <p:spPr>
          <a:xfrm>
            <a:off x="2208512" y="4683305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في الانضباط والتفوق هم: ............... و...........................................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438E3D1-A039-EDAA-D3D6-12F7D49C3AA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7A53BC4-FA85-C717-4894-8CCE5DE2FC6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A5A4056-2F08-D217-E498-46BF01798B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E4ED552-FE37-6135-715B-104881B6A30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3F90FBB-1F3C-AB8A-6E94-DD1F36C4A34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AF00D42-376A-09E8-27FA-38B3796D89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15DA391-AEFE-8BAB-7DAF-5977702D104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5F78D04-2E50-233B-5091-2E103002B44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 ............... و...........................................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7D6A3B0-92AC-46AE-05B8-14292DA6C8D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7270CB9-B1FE-CD3D-2495-5537D5C1E40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DF48B30-8877-0069-18EC-A2932BB33A1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52F1764-25F5-8FDA-67CD-3085C936D9C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AA47F4A-6E2A-B7B1-A305-40210F698EB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94F001E-443E-5BB0-9340-679F67E82E5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97EE7B9-48E4-4B7A-D035-79343E0DC75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EC4DBA7-5CFB-B690-A930-54175420F7B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662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45C719-D260-7FD5-BE01-692F607EE80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2E93FCC-1389-9557-8A3D-2FC73E7DCDC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01ECE81-2CA1-17DA-12A0-09406B028C1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917370A-7FD9-D6C0-679A-C29F04A2233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DF10AA-C4F4-8DAE-D15F-27BCEDC7B78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DF6A5AF-2CCC-B8BA-C929-DEA9D3CD785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47BCC29-DDC9-C0F8-999A-E070EB90D84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8339C3B-F81A-B6B3-9CAB-978DE60305B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3B43-F2B2-559E-0B8A-8F67494DA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807D1AB-D53E-FC4B-C951-E2DB7396B7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FCC7595-AA3B-1A4C-759E-11B47F46672F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F64A6ED-4B44-0E44-57D6-98CA4C64E8A9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5AA94A2-B002-BEA2-F490-459594151FFD}"/>
              </a:ext>
            </a:extLst>
          </p:cNvPr>
          <p:cNvGrpSpPr/>
          <p:nvPr/>
        </p:nvGrpSpPr>
        <p:grpSpPr>
          <a:xfrm>
            <a:off x="487749" y="2730375"/>
            <a:ext cx="8168503" cy="2143286"/>
            <a:chOff x="487749" y="2730375"/>
            <a:chExt cx="8168503" cy="214328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F34D786E-64AE-E9E9-ECB3-BD2160C49B08}"/>
                </a:ext>
              </a:extLst>
            </p:cNvPr>
            <p:cNvSpPr txBox="1"/>
            <p:nvPr/>
          </p:nvSpPr>
          <p:spPr>
            <a:xfrm>
              <a:off x="1388824" y="273037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ملاحق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7668EA30-C2A3-B381-A656-90451A1FACD1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569B6DA9-694A-8553-FEA0-B4B44CDB8B69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6122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F957D-739C-C2EC-8231-AFE4F617B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F8545C7-B290-2292-49E5-7AF6B3C103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9604EC-2C09-0BBF-6A88-5B9BBD22240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42EFE8-4DF0-1A4B-68E9-9172A17856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33890B-3F34-7E6F-E16A-2A2273CA7B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CF226CD-E1D7-9854-3680-7A186119A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75BC87-8448-A60E-7BA9-053BC4E02DC3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كتابة مجموعة من الكلمات المرجعية للحروف التي تنطق معها لام ال والتي لا تنطق معها وإلصاقها على حائط القسم للرجوع لها عند الحاجة ككلمات مرجعية.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B15DE29-1BC9-D7B5-64D7-1E1D8355C30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B287F59-F2FC-7180-F5F4-6F368E1F946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F63ADBF-6364-F26B-F659-582B70E7F9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D0D2F96-97AE-4B85-EF3D-9422EEDE6D0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30F7889-94A4-B649-FB49-FA2D8E1FB0D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AFF8016-D1AA-9CF6-BEC3-1A5639D47EE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69CDD1A-23B4-6802-569A-713F79940FA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55C6C29-62A5-7D16-F014-C74DA574BD7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A225D331-3A32-A007-177B-F7A7F334E01A}"/>
              </a:ext>
            </a:extLst>
          </p:cNvPr>
          <p:cNvSpPr/>
          <p:nvPr/>
        </p:nvSpPr>
        <p:spPr>
          <a:xfrm>
            <a:off x="5152104" y="2646045"/>
            <a:ext cx="3519948" cy="328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اَلْأَسَدُ - اَلْبَقَرَةُ – اَلْجَمَلُ اَلْحَمامَةُ – اَلْخِنْزيرُ – اَلْعُقابُ اَلْغُرابُ – اَلْفُقْمَةُ – اَلْقِرْدُ اَلْكَلْبُ – اَلْمُهْرُ – اَلْهُدْهُدُ اَلْوَطْواطُ - اَلْيَمامَةُ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E228A2-FE91-4C63-FBBD-95405DE1602E}"/>
              </a:ext>
            </a:extLst>
          </p:cNvPr>
          <p:cNvSpPr/>
          <p:nvPr/>
        </p:nvSpPr>
        <p:spPr>
          <a:xfrm>
            <a:off x="869097" y="4036439"/>
            <a:ext cx="3519949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اَلتِّمْساحُ – اَلثَّعْلَبُ – اَلدِّلْفينُ اَلذُّبابَةُ – اَلرّاكونُ – اَلزَّرافَةُ  اَلسَّمَكَةُ – اَلشِّبْلُ </a:t>
            </a:r>
          </a:p>
          <a:p>
            <a:pPr algn="ct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اَلصَّرْصورُ – اَلضَّبْعُ – اَلطّائِرُ اَلظَّبْيُ – اللَّيْثُ – اَلنَّمِرُ </a:t>
            </a:r>
            <a:endParaRPr lang="fr-MA" sz="3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9838E1-B7AA-D1DC-3A6A-D4BE23BC3136}"/>
              </a:ext>
            </a:extLst>
          </p:cNvPr>
          <p:cNvSpPr/>
          <p:nvPr/>
        </p:nvSpPr>
        <p:spPr>
          <a:xfrm>
            <a:off x="6236459" y="1874109"/>
            <a:ext cx="1184787" cy="838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َلْــ</a:t>
            </a:r>
            <a:endParaRPr lang="fr-MA" sz="8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C2923C-CA11-40BD-D2AB-F309EF77B8F4}"/>
              </a:ext>
            </a:extLst>
          </p:cNvPr>
          <p:cNvSpPr/>
          <p:nvPr/>
        </p:nvSpPr>
        <p:spPr>
          <a:xfrm>
            <a:off x="1946555" y="1900621"/>
            <a:ext cx="1184787" cy="838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7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endParaRPr lang="fr-MA" sz="8800" b="1" dirty="0">
              <a:solidFill>
                <a:schemeClr val="tx1">
                  <a:lumMod val="50000"/>
                  <a:lumOff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F11A070-0A7C-1BA9-1437-4FE61300CF98}"/>
              </a:ext>
            </a:extLst>
          </p:cNvPr>
          <p:cNvSpPr/>
          <p:nvPr/>
        </p:nvSpPr>
        <p:spPr>
          <a:xfrm>
            <a:off x="614012" y="1515989"/>
            <a:ext cx="3922727" cy="4796321"/>
          </a:xfrm>
          <a:prstGeom prst="ellipse">
            <a:avLst/>
          </a:prstGeom>
          <a:noFill/>
          <a:ln w="38100">
            <a:solidFill>
              <a:srgbClr val="7516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F826ADA-6AC5-7EDC-EE0D-E1C8941A7CD2}"/>
              </a:ext>
            </a:extLst>
          </p:cNvPr>
          <p:cNvSpPr/>
          <p:nvPr/>
        </p:nvSpPr>
        <p:spPr>
          <a:xfrm>
            <a:off x="4800950" y="1484433"/>
            <a:ext cx="3922727" cy="4796321"/>
          </a:xfrm>
          <a:prstGeom prst="ellipse">
            <a:avLst/>
          </a:prstGeom>
          <a:noFill/>
          <a:ln w="38100">
            <a:solidFill>
              <a:srgbClr val="7516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020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C43DA-4012-0ABA-8AB9-CB698CFD2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395AFD4-6FB9-A410-AB8D-96B87C0B3C8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F6F539-A864-B953-BEE3-BBCFADF9B4DF}"/>
              </a:ext>
            </a:extLst>
          </p:cNvPr>
          <p:cNvSpPr/>
          <p:nvPr/>
        </p:nvSpPr>
        <p:spPr>
          <a:xfrm>
            <a:off x="312517" y="308344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A04F15-6469-0973-3618-59CD019E6D02}"/>
              </a:ext>
            </a:extLst>
          </p:cNvPr>
          <p:cNvSpPr txBox="1"/>
          <p:nvPr/>
        </p:nvSpPr>
        <p:spPr>
          <a:xfrm>
            <a:off x="653143" y="2219318"/>
            <a:ext cx="7990114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40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ما رأْيُكُمْ أَنْ نُؤَجِّلَ </a:t>
            </a:r>
            <a:r>
              <a:rPr lang="ar-SA" sz="4000" kern="1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ٱلرِّحْلَ</a:t>
            </a:r>
            <a:r>
              <a:rPr lang="ar-MA" sz="40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0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1400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4000" kern="1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أنا مُتَّفِقٌ، عَلَيْنا تَأْجيلُ </a:t>
            </a:r>
            <a:r>
              <a:rPr lang="ar-SA" sz="4000" kern="100" dirty="0" err="1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ٱلرِّحْلَةِ</a:t>
            </a:r>
            <a:r>
              <a:rPr lang="ar-SA" sz="4000" kern="1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لِأَنَّ صَديقَنا إِيادٌ مَريضٌ.</a:t>
            </a:r>
            <a:endParaRPr lang="fr-MA" sz="1400" kern="100" dirty="0">
              <a:effectLst/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40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أَقْتَرِحُ أَنْ نَزورَ </a:t>
            </a:r>
            <a:r>
              <a:rPr lang="ar-SA" sz="4000" kern="1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إِياداً</a:t>
            </a:r>
            <a:r>
              <a:rPr lang="ar-SA" sz="40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kern="1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في بَيْتِهِ يَوْمَ </a:t>
            </a:r>
            <a:r>
              <a:rPr lang="ar-SA" sz="4000" kern="100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ٱلْأَحَدِ</a:t>
            </a:r>
            <a:r>
              <a:rPr lang="ar-SA" sz="4000" kern="1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kern="1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4000" kern="1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فِكْرَةٌ جَيِّدَةٌ.</a:t>
            </a:r>
            <a:endParaRPr lang="fr-MA" sz="1400" kern="100" dirty="0">
              <a:effectLst/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5FF07C-9AA3-EE5F-9C8B-71528A23EDCB}"/>
              </a:ext>
            </a:extLst>
          </p:cNvPr>
          <p:cNvSpPr txBox="1"/>
          <p:nvPr/>
        </p:nvSpPr>
        <p:spPr>
          <a:xfrm>
            <a:off x="-1443942" y="888255"/>
            <a:ext cx="7990114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الوضعية التواصلية: التحدث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596173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378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4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7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/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00" rtl="1"/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09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/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/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3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/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11341</TotalTime>
  <Words>4143</Words>
  <Application>Microsoft Office PowerPoint</Application>
  <PresentationFormat>Affichage à l'écran (4:3)</PresentationFormat>
  <Paragraphs>929</Paragraphs>
  <Slides>106</Slides>
  <Notes>6</Notes>
  <HiddenSlides>0</HiddenSlides>
  <MMClips>9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106</vt:i4>
      </vt:variant>
    </vt:vector>
  </HeadingPairs>
  <TitlesOfParts>
    <vt:vector size="120" baseType="lpstr">
      <vt:lpstr>Helvetica Neue Light</vt:lpstr>
      <vt:lpstr>Calibri Light</vt:lpstr>
      <vt:lpstr>A Massir Ballpoint</vt:lpstr>
      <vt:lpstr>Montserrat</vt:lpstr>
      <vt:lpstr>Dosis</vt:lpstr>
      <vt:lpstr>Air Strip Arabic</vt:lpstr>
      <vt:lpstr>Calibri</vt:lpstr>
      <vt:lpstr>Arial</vt:lpstr>
      <vt:lpstr>Microsoft Uighur</vt:lpstr>
      <vt:lpstr>Traditional Arabic</vt:lpstr>
      <vt:lpstr>Roboto</vt:lpstr>
      <vt:lpstr>Thème Office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LAHOUSSINE.ZTEYT</cp:lastModifiedBy>
  <cp:revision>78</cp:revision>
  <dcterms:created xsi:type="dcterms:W3CDTF">2023-09-20T21:35:22Z</dcterms:created>
  <dcterms:modified xsi:type="dcterms:W3CDTF">2025-01-01T20:54:19Z</dcterms:modified>
</cp:coreProperties>
</file>