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8"/>
  </p:notesMasterIdLst>
  <p:sldIdLst>
    <p:sldId id="2134804866" r:id="rId2"/>
    <p:sldId id="2134806249" r:id="rId3"/>
    <p:sldId id="2134806438" r:id="rId4"/>
    <p:sldId id="2134808503" r:id="rId5"/>
    <p:sldId id="2134808507" r:id="rId6"/>
    <p:sldId id="2134806534" r:id="rId7"/>
    <p:sldId id="2134808504" r:id="rId8"/>
    <p:sldId id="2134806126" r:id="rId9"/>
    <p:sldId id="2134806224" r:id="rId10"/>
    <p:sldId id="2134808509" r:id="rId11"/>
    <p:sldId id="2134806277" r:id="rId12"/>
    <p:sldId id="2134806134" r:id="rId13"/>
    <p:sldId id="2134808510" r:id="rId14"/>
    <p:sldId id="2134806129" r:id="rId15"/>
    <p:sldId id="2134808490" r:id="rId16"/>
    <p:sldId id="2134808493" r:id="rId17"/>
    <p:sldId id="2134808505" r:id="rId18"/>
    <p:sldId id="2134808494" r:id="rId19"/>
    <p:sldId id="2134808511" r:id="rId20"/>
    <p:sldId id="2134808508" r:id="rId21"/>
    <p:sldId id="2134808501" r:id="rId22"/>
    <p:sldId id="2134808498" r:id="rId23"/>
    <p:sldId id="2134808506" r:id="rId24"/>
    <p:sldId id="2134806130" r:id="rId25"/>
    <p:sldId id="2134806133" r:id="rId26"/>
    <p:sldId id="2134806132" r:id="rId27"/>
  </p:sldIdLst>
  <p:sldSz cx="9144000" cy="6858000" type="screen4x3"/>
  <p:notesSz cx="6858000" cy="9144000"/>
  <p:embeddedFontLst>
    <p:embeddedFont>
      <p:font typeface="Air Strip Arabic" panose="020B0604020202020204" charset="-78"/>
      <p:regular r:id="rId29"/>
    </p:embeddedFont>
    <p:embeddedFont>
      <p:font typeface="Dosis" pitchFamily="2" charset="0"/>
      <p:regular r:id="rId30"/>
      <p:bold r:id="rId31"/>
    </p:embeddedFont>
    <p:embeddedFont>
      <p:font typeface="Microsoft Uighur" panose="02000000000000000000" pitchFamily="2" charset="-78"/>
      <p:regular r:id="rId32"/>
      <p:bold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C1B9"/>
    <a:srgbClr val="F4FAFA"/>
    <a:srgbClr val="005954"/>
    <a:srgbClr val="338B85"/>
    <a:srgbClr val="D5FFFF"/>
    <a:srgbClr val="FF9999"/>
    <a:srgbClr val="CCFF99"/>
    <a:srgbClr val="F1737E"/>
    <a:srgbClr val="FF7C8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CB296-286C-A27F-CED3-D5CB1A383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446272-6C57-01CD-2296-6D0A92E18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764985-9378-972A-AB2B-F4F874629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2FEC5E-C057-1783-876E-D816B1D27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87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70C09-4A3B-C6CF-7915-52FD83432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DA87DA-A7DA-502D-4A3F-DCF26E840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642DB7-A2AE-1F5B-5498-FA05B3405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54BCDF-EE9D-CAC9-607A-0CC1FBB1B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625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212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.png"/><Relationship Id="rId1" Type="http://schemas.openxmlformats.org/officeDocument/2006/relationships/tags" Target="../tags/tag5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3.jpeg"/><Relationship Id="rId10" Type="http://schemas.openxmlformats.org/officeDocument/2006/relationships/image" Target="../media/image18.svg"/><Relationship Id="rId4" Type="http://schemas.openxmlformats.org/officeDocument/2006/relationships/image" Target="../media/image15.sv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الثانية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صحتي في تغذيتي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8551D9-BE3C-EC52-8C6F-2E5D9E8FD649}"/>
              </a:ext>
            </a:extLst>
          </p:cNvPr>
          <p:cNvGrpSpPr/>
          <p:nvPr/>
        </p:nvGrpSpPr>
        <p:grpSpPr>
          <a:xfrm>
            <a:off x="2402851" y="4413854"/>
            <a:ext cx="4031137" cy="1538141"/>
            <a:chOff x="1238563" y="4771013"/>
            <a:chExt cx="4031137" cy="153814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B019E4A-9995-2CCA-729C-4573CDE10D50}"/>
                </a:ext>
              </a:extLst>
            </p:cNvPr>
            <p:cNvGrpSpPr/>
            <p:nvPr/>
          </p:nvGrpSpPr>
          <p:grpSpPr>
            <a:xfrm flipH="1">
              <a:off x="1275462" y="4771013"/>
              <a:ext cx="3994238" cy="1538141"/>
              <a:chOff x="2920395" y="4892100"/>
              <a:chExt cx="4412848" cy="1538141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7FB80777-166D-A33A-325C-F30844C2A2FC}"/>
                  </a:ext>
                </a:extLst>
              </p:cNvPr>
              <p:cNvSpPr/>
              <p:nvPr/>
            </p:nvSpPr>
            <p:spPr>
              <a:xfrm rot="21338648" flipV="1">
                <a:off x="3799853" y="5549626"/>
                <a:ext cx="2908700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44D1B68E-49BF-232F-217B-7C64C6A4B71D}"/>
                  </a:ext>
                </a:extLst>
              </p:cNvPr>
              <p:cNvSpPr/>
              <p:nvPr/>
            </p:nvSpPr>
            <p:spPr>
              <a:xfrm rot="261352" flipH="1" flipV="1">
                <a:off x="2920395" y="4892100"/>
                <a:ext cx="4412848" cy="984012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CAD1486-FD0F-36EC-E465-0E164853A667}"/>
                </a:ext>
              </a:extLst>
            </p:cNvPr>
            <p:cNvSpPr txBox="1"/>
            <p:nvPr/>
          </p:nvSpPr>
          <p:spPr>
            <a:xfrm>
              <a:off x="1238563" y="4898692"/>
              <a:ext cx="40257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موجهات تدبير الحصص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A295436-697C-6EBA-7761-1C1D3F423A35}"/>
              </a:ext>
            </a:extLst>
          </p:cNvPr>
          <p:cNvSpPr txBox="1"/>
          <p:nvPr/>
        </p:nvSpPr>
        <p:spPr>
          <a:xfrm>
            <a:off x="3268130" y="5281979"/>
            <a:ext cx="2510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الأسبوع 1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01319" y="2517456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6548284" y="4395019"/>
            <a:ext cx="19074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E7924-5D38-2B9F-885A-AE42A78D7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C96894-23BA-F279-AA7B-03A5A77DED0B}"/>
              </a:ext>
            </a:extLst>
          </p:cNvPr>
          <p:cNvGrpSpPr/>
          <p:nvPr/>
        </p:nvGrpSpPr>
        <p:grpSpPr>
          <a:xfrm>
            <a:off x="28682" y="0"/>
            <a:ext cx="9086627" cy="6570005"/>
            <a:chOff x="339407" y="227366"/>
            <a:chExt cx="8518967" cy="657000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5870532-4624-2719-C777-D91A50159608}"/>
                </a:ext>
              </a:extLst>
            </p:cNvPr>
            <p:cNvSpPr/>
            <p:nvPr/>
          </p:nvSpPr>
          <p:spPr>
            <a:xfrm>
              <a:off x="339407" y="634799"/>
              <a:ext cx="8518967" cy="616257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38D83E2-A10F-DDC6-09BB-AA545B8BDC8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F489DAF0-CD9E-A213-2EB3-7233C7BEABE6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193102AA-4569-0AC8-7C15-DE4D43033E8C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D4B847-69B5-2F97-3B2C-17654020FBF9}"/>
              </a:ext>
            </a:extLst>
          </p:cNvPr>
          <p:cNvSpPr txBox="1"/>
          <p:nvPr/>
        </p:nvSpPr>
        <p:spPr>
          <a:xfrm>
            <a:off x="2081198" y="314213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المرحلة2: من نحن؟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0D8313D-8B18-B19E-D753-46530BD9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322191"/>
              </p:ext>
            </p:extLst>
          </p:nvPr>
        </p:nvGraphicFramePr>
        <p:xfrm>
          <a:off x="174507" y="865755"/>
          <a:ext cx="8784546" cy="557284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630066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947316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88375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106609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112180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المجال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صحتي في تغذيتي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عاداتي الصحية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07482"/>
                  </a:ext>
                </a:extLst>
              </a:tr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r>
                        <a:rPr lang="ar-MA" sz="1200" kern="100" dirty="0">
                          <a:effectLst/>
                        </a:rPr>
                        <a:t>الأسابيع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372777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السباق- وجبة متوازنة- فضول- شهية- بشرة- التحدي</a:t>
                      </a: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طرية- وجبة- نكهة- ألم- تقوي- غذاء صحي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تمارين رياضية- يركض- ماهر- الفحص الطبي- شهية- تعتني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النظافة الشخصية- تقيني-يمارس- مريض شاحب- نشاط بدني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181581"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استراتيجية الضد لفهم كلمات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972877870"/>
                  </a:ext>
                </a:extLst>
              </a:tr>
              <a:tr h="147446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كاد يتحول أرنبا</a:t>
                      </a:r>
                      <a:r>
                        <a:rPr lang="fr-MA" sz="1200" b="1" kern="100" dirty="0">
                          <a:effectLst/>
                        </a:rPr>
                        <a:t>!</a:t>
                      </a:r>
                      <a:endParaRPr lang="a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العناصر: من- ماذا -أين -متى؟ 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هل تحب......؟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أنا لا أحب، بل أفضل.... أحب.....ولكني أفضل.....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ماذا تقول الخضراوات؟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أنصح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عليك أن تتناول...... لأنه.....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أنصحك بتناول......لأنه.......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فطور الصباح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أحذر وأنهي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لا تهمل.......لأن......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مرآة حمزة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أنصح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واظب على....تجنب....تناول....لكي..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عليك أن.....لا.......كل.....لكي.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13682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endParaRPr lang="fr-MA" sz="1200" b="1" u="sng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8618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الفعل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867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الفعلية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30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التاء المربوطة والتاء المبسوطة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720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كتابة وصفة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2B55BE-B567-A69D-10B5-D779F046F1B0}"/>
              </a:ext>
            </a:extLst>
          </p:cNvPr>
          <p:cNvSpPr/>
          <p:nvPr/>
        </p:nvSpPr>
        <p:spPr>
          <a:xfrm>
            <a:off x="6371303" y="1161352"/>
            <a:ext cx="1979727" cy="5277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6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 خلال الأسبوع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DBF49E3-2ED3-8B66-46A4-F10EF614F6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EBD0"/>
              </a:clrFrom>
              <a:clrTo>
                <a:srgbClr val="FEEB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302" y="1053110"/>
            <a:ext cx="7035394" cy="521862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19088B-9976-11EC-3E2C-45C084EC4FC2}"/>
              </a:ext>
            </a:extLst>
          </p:cNvPr>
          <p:cNvSpPr/>
          <p:nvPr/>
        </p:nvSpPr>
        <p:spPr>
          <a:xfrm>
            <a:off x="1247525" y="1069582"/>
            <a:ext cx="1270207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38B1C6-78CD-8A0D-3F87-0769A8DD3DAC}"/>
              </a:ext>
            </a:extLst>
          </p:cNvPr>
          <p:cNvSpPr/>
          <p:nvPr/>
        </p:nvSpPr>
        <p:spPr>
          <a:xfrm>
            <a:off x="1247525" y="1587310"/>
            <a:ext cx="6549456" cy="349646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2458065" y="4892749"/>
            <a:ext cx="969151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680437"/>
              </p:ext>
            </p:extLst>
          </p:nvPr>
        </p:nvGraphicFramePr>
        <p:xfrm>
          <a:off x="479622" y="1378311"/>
          <a:ext cx="8160774" cy="49381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9697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التوليف والدعم 20د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(20د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endParaRPr lang="ar-M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20د)</a:t>
                      </a: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3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المعجم 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709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أنشطة التوليف والدعم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21827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الإثرائية 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التعبير الكتابي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تمارين كتابية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(35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ورشة 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10256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 2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ح1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 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الخط والنقل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A533C9-3A11-B052-17B7-7C3FF3A5C2C8}"/>
              </a:ext>
            </a:extLst>
          </p:cNvPr>
          <p:cNvSpPr/>
          <p:nvPr/>
        </p:nvSpPr>
        <p:spPr>
          <a:xfrm>
            <a:off x="7313017" y="935175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1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ABF722C-4FDC-AE4E-689E-CF10B1EDF423}"/>
              </a:ext>
            </a:extLst>
          </p:cNvPr>
          <p:cNvSpPr/>
          <p:nvPr/>
        </p:nvSpPr>
        <p:spPr>
          <a:xfrm>
            <a:off x="5943989" y="931780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2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949BD9-7E8D-3B18-AE42-2384C1378C81}"/>
              </a:ext>
            </a:extLst>
          </p:cNvPr>
          <p:cNvSpPr/>
          <p:nvPr/>
        </p:nvSpPr>
        <p:spPr>
          <a:xfrm>
            <a:off x="4579673" y="93822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3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7742CC-D25B-EA47-7B87-DE9A4011BA21}"/>
              </a:ext>
            </a:extLst>
          </p:cNvPr>
          <p:cNvSpPr/>
          <p:nvPr/>
        </p:nvSpPr>
        <p:spPr>
          <a:xfrm>
            <a:off x="3237568" y="95297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4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E20DA7-120E-4632-4565-123835628495}"/>
              </a:ext>
            </a:extLst>
          </p:cNvPr>
          <p:cNvSpPr/>
          <p:nvPr/>
        </p:nvSpPr>
        <p:spPr>
          <a:xfrm>
            <a:off x="1857339" y="94719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5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5017B6-A717-D0F8-87D7-683DE6EBCFD1}"/>
              </a:ext>
            </a:extLst>
          </p:cNvPr>
          <p:cNvSpPr/>
          <p:nvPr/>
        </p:nvSpPr>
        <p:spPr>
          <a:xfrm>
            <a:off x="496172" y="94466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6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كاد يتحول أرنبا</a:t>
                </a:r>
                <a:r>
                  <a:rPr lang="f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استرجاع معلومات – إعادة السرد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التاء في آخر الكلمات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مشاهد متسلسلة بجمل مع الربط بينها.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21064" cy="2108547"/>
            <a:chOff x="2544014" y="4099855"/>
            <a:chExt cx="6321064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التعبير عن الرأي في التفضيل بين مأكولات أو رياضات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فعلية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67637" y="5066777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اَلسِّباقُ - وَجْبَةٌ مُتَوازِنَةٌ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فُضولٌ – شَهِيَّةٌ 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بَشَرَةٌ - اَلتَّحَدّي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65536" y="3959803"/>
            <a:ext cx="2297441" cy="2074680"/>
            <a:chOff x="3406608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406608" y="6041027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متع جسمك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النص: كاد يتحول أرنبا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الضد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الكلمات المفاتيح </a:t>
            </a:r>
            <a:endParaRPr lang="ar-MA" sz="16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  <a:endParaRPr lang="a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7060" y="2405843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919" y="2240228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30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7" y="243887"/>
            <a:ext cx="4636919" cy="787137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767050" y="416295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لتقديم مضامين الأسبوع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ص62 إلى ص 75 -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9B55322-0D0A-D74F-C683-BAE722A7DA1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4054" y="4452252"/>
            <a:ext cx="2938573" cy="21178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E44F00-1F4B-EE4A-7FF8-564CAD0E3E7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390" y="1586595"/>
            <a:ext cx="2938573" cy="235139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6643EF-777A-7437-7BFB-5B7E89156BCB}"/>
              </a:ext>
            </a:extLst>
          </p:cNvPr>
          <p:cNvGrpSpPr/>
          <p:nvPr/>
        </p:nvGrpSpPr>
        <p:grpSpPr>
          <a:xfrm>
            <a:off x="5080000" y="3713537"/>
            <a:ext cx="2938572" cy="2851983"/>
            <a:chOff x="3878727" y="1116268"/>
            <a:chExt cx="4910086" cy="5912303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4C4239C-8B0D-AD9C-F52C-B7F563F22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78727" y="1116268"/>
              <a:ext cx="4910086" cy="59123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03688A-3300-E70A-48C8-5BA3EBFEDEDF}"/>
                </a:ext>
              </a:extLst>
            </p:cNvPr>
            <p:cNvSpPr/>
            <p:nvPr/>
          </p:nvSpPr>
          <p:spPr>
            <a:xfrm>
              <a:off x="3905774" y="1121192"/>
              <a:ext cx="1627438" cy="293568"/>
            </a:xfrm>
            <a:prstGeom prst="rect">
              <a:avLst/>
            </a:prstGeom>
            <a:solidFill>
              <a:srgbClr val="F4FA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CBCD727-DF33-4B09-9D0A-01FFEF1385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1255" y="1569689"/>
            <a:ext cx="2921607" cy="17931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25A44851-3A67-1E17-9E3C-B794D9D93E40}"/>
              </a:ext>
            </a:extLst>
          </p:cNvPr>
          <p:cNvSpPr/>
          <p:nvPr/>
        </p:nvSpPr>
        <p:spPr>
          <a:xfrm>
            <a:off x="7548500" y="1215513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66</a:t>
            </a:r>
            <a:endParaRPr lang="fr-MA" sz="1600" b="1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2890F75-436F-A912-7B8A-1C8C5E0989DA}"/>
              </a:ext>
            </a:extLst>
          </p:cNvPr>
          <p:cNvSpPr/>
          <p:nvPr/>
        </p:nvSpPr>
        <p:spPr>
          <a:xfrm>
            <a:off x="7456431" y="3431016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68</a:t>
            </a:r>
            <a:endParaRPr lang="fr-MA" sz="1600" b="1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00E45B3-4641-8B10-5523-FE75CEB1C146}"/>
              </a:ext>
            </a:extLst>
          </p:cNvPr>
          <p:cNvSpPr/>
          <p:nvPr/>
        </p:nvSpPr>
        <p:spPr>
          <a:xfrm>
            <a:off x="3377014" y="1172218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65</a:t>
            </a:r>
            <a:endParaRPr lang="fr-MA" sz="1600" b="1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A80F803-69F5-45FD-A0CB-8320F7EE398B}"/>
              </a:ext>
            </a:extLst>
          </p:cNvPr>
          <p:cNvSpPr/>
          <p:nvPr/>
        </p:nvSpPr>
        <p:spPr>
          <a:xfrm>
            <a:off x="3396678" y="4057663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72</a:t>
            </a:r>
            <a:endParaRPr lang="fr-MA" sz="16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E0E912-13CE-3579-07F8-6FDD18841053}"/>
              </a:ext>
            </a:extLst>
          </p:cNvPr>
          <p:cNvSpPr/>
          <p:nvPr/>
        </p:nvSpPr>
        <p:spPr>
          <a:xfrm>
            <a:off x="1199126" y="4265190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الوضعية التواصلية</a:t>
            </a:r>
            <a:endParaRPr lang="fr-MA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662E47C-0C0C-5553-7657-75E112AADBB1}"/>
              </a:ext>
            </a:extLst>
          </p:cNvPr>
          <p:cNvSpPr/>
          <p:nvPr/>
        </p:nvSpPr>
        <p:spPr>
          <a:xfrm>
            <a:off x="5308459" y="3600443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النص القرائي</a:t>
            </a:r>
            <a:endParaRPr lang="fr-MA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04BB7A-581D-4018-7C97-92B6503D6E25}"/>
              </a:ext>
            </a:extLst>
          </p:cNvPr>
          <p:cNvSpPr/>
          <p:nvPr/>
        </p:nvSpPr>
        <p:spPr>
          <a:xfrm>
            <a:off x="5308459" y="1426002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المشهد العام</a:t>
            </a:r>
            <a:endParaRPr lang="fr-MA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516F4613-E6D9-C5F6-A1CC-E0C8F8A39D84}"/>
              </a:ext>
            </a:extLst>
          </p:cNvPr>
          <p:cNvSpPr/>
          <p:nvPr/>
        </p:nvSpPr>
        <p:spPr>
          <a:xfrm>
            <a:off x="1187497" y="1435556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الواجب المنزلي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029" y="1197252"/>
            <a:ext cx="8209933" cy="2772905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C80533-4FAF-03B9-6FC6-3655B50B2C54}"/>
              </a:ext>
            </a:extLst>
          </p:cNvPr>
          <p:cNvSpPr txBox="1"/>
          <p:nvPr/>
        </p:nvSpPr>
        <p:spPr>
          <a:xfrm>
            <a:off x="467033" y="1181919"/>
            <a:ext cx="80717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افتتاح كل حصة يومية يتم تتبع الواجب المنزلي، ونظرا لصعوبة تتبع كل الإنجازات، يمكن اعتماد ما يلي قصد تدبير أنجع للوقت و رفع  معدل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الواجبات المنزلية :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اعتماد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شبكة لتتبع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تتضمن أسماء التلاميذ حيث يتم التأشير على الذين لم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ينجزوه بعلامة؛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اختيار اسم تلميذ أو تلميذين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بسحب عشوائي في كل حصة، لمراقبة واجبه المنزلي من قبل الأستاذ؛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3.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مكافأة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التلاميذ المواظبين على إنجاز واجباتهم المنزلية باحتساب الإنجاز المتتالي ل10 واجبات منزلي 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في استحقاق نجمة التفوق في مكون الواجب المنزلي.</a:t>
            </a: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467027" y="4278078"/>
            <a:ext cx="8209933" cy="1680270"/>
          </a:xfrm>
          <a:prstGeom prst="roundRect">
            <a:avLst>
              <a:gd name="adj" fmla="val 2580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486949" y="4525674"/>
            <a:ext cx="807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تغذية راجعة جماعية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للمتعلمين على السبورة، ويوجه التلاميذ إلى التصحيح في منازلهم ربحا للوقت الذي يستهلكه المتعلمون في تدوين التصحيح في هذه المرحلة العمرية أو الاكتفاء بالتصحيح الشفوي التفاعلي.</a:t>
            </a:r>
          </a:p>
        </p:txBody>
      </p:sp>
    </p:spTree>
    <p:extLst>
      <p:ext uri="{BB962C8B-B14F-4D97-AF65-F5344CB8AC3E}">
        <p14:creationId xmlns:p14="http://schemas.microsoft.com/office/powerpoint/2010/main" val="257952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حصة الطلاقة</a:t>
            </a:r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اليوم الأول من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709651" y="119725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505050" y="3419570"/>
            <a:ext cx="8209933" cy="2801821"/>
          </a:xfrm>
          <a:prstGeom prst="roundRect">
            <a:avLst>
              <a:gd name="adj" fmla="val 1134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2" y="117706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5" y="1329981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بكتابة مقطع قرائي.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777641" y="1358834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حصة الطلاقة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الكراسة ثلاثة  أنواع من المتون القرائية: </a:t>
            </a:r>
          </a:p>
          <a:p>
            <a:pPr algn="r" rtl="1"/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1.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كلمات: تقرؤها الفئة </a:t>
            </a:r>
            <a:r>
              <a:rPr lang="fr-FR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2.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فقرة قصيرة : تقرؤها الفئة </a:t>
            </a:r>
            <a:r>
              <a:rPr lang="fr-FR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3.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فقرة طويلة: تقرؤها الفئة </a:t>
            </a:r>
            <a:r>
              <a:rPr lang="fr-FR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B414DB-97C3-DC5B-3C4F-ADEFCD94BB54}"/>
              </a:ext>
            </a:extLst>
          </p:cNvPr>
          <p:cNvSpPr txBox="1"/>
          <p:nvPr/>
        </p:nvSpPr>
        <p:spPr>
          <a:xfrm>
            <a:off x="455977" y="3612394"/>
            <a:ext cx="8071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حيث ينجز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النشاط الموجه  أولا  ثم يليهم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B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ويتم تأخير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في الممارسة الموجهة  كالتالي: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12F1DB8-E79E-D4B9-D7CE-3BD355653DEF}"/>
              </a:ext>
            </a:extLst>
          </p:cNvPr>
          <p:cNvGraphicFramePr>
            <a:graphicFrameLocks noGrp="1"/>
          </p:cNvGraphicFramePr>
          <p:nvPr/>
        </p:nvGraphicFramePr>
        <p:xfrm>
          <a:off x="647443" y="4359490"/>
          <a:ext cx="7925143" cy="1783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390022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A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للكلمات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القصيرة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للفقرة الطويلة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للكلمات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للفقرة القصيرة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الطويلة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للكلمات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القصيرة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الطويلة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9EE1-3E69-3784-A399-DDAF0B8E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3C0E02D-208D-635D-FE2E-296BC413A51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D1BE7C5-AA63-2400-9E17-BBBAB67C0223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3F63D6-39EA-9D6C-4184-77F73DC1E739}"/>
              </a:ext>
            </a:extLst>
          </p:cNvPr>
          <p:cNvGrpSpPr/>
          <p:nvPr/>
        </p:nvGrpSpPr>
        <p:grpSpPr>
          <a:xfrm>
            <a:off x="127000" y="162146"/>
            <a:ext cx="8928099" cy="6622112"/>
            <a:chOff x="312517" y="165730"/>
            <a:chExt cx="8518967" cy="62582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18B2BA-ED83-3478-9FBD-62E7332786D2}"/>
                </a:ext>
              </a:extLst>
            </p:cNvPr>
            <p:cNvSpPr/>
            <p:nvPr/>
          </p:nvSpPr>
          <p:spPr>
            <a:xfrm>
              <a:off x="312517" y="412048"/>
              <a:ext cx="8518967" cy="601190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54C4EF0-8B2D-86CA-3E90-D577B6126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52714D-3D75-5BD7-4E25-614DC5F03F33}"/>
                </a:ext>
              </a:extLst>
            </p:cNvPr>
            <p:cNvSpPr/>
            <p:nvPr/>
          </p:nvSpPr>
          <p:spPr>
            <a:xfrm>
              <a:off x="486963" y="165730"/>
              <a:ext cx="444305" cy="407210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76B07E0-5265-BA15-EA54-46B4302614DA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427684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69F1F3F-7864-7AD0-9445-16122ECFF0FA}"/>
              </a:ext>
            </a:extLst>
          </p:cNvPr>
          <p:cNvSpPr txBox="1"/>
          <p:nvPr/>
        </p:nvSpPr>
        <p:spPr>
          <a:xfrm>
            <a:off x="1689393" y="237479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تحدي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35E9C41-71FB-2132-0F97-CA7E89D1051F}"/>
              </a:ext>
            </a:extLst>
          </p:cNvPr>
          <p:cNvSpPr txBox="1"/>
          <p:nvPr/>
        </p:nvSpPr>
        <p:spPr>
          <a:xfrm>
            <a:off x="7398676" y="140408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255A5584-BCE9-02BD-14A5-03BD9798648A}"/>
              </a:ext>
            </a:extLst>
          </p:cNvPr>
          <p:cNvSpPr/>
          <p:nvPr/>
        </p:nvSpPr>
        <p:spPr>
          <a:xfrm flipH="1">
            <a:off x="309821" y="743698"/>
            <a:ext cx="8618277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5BF72B-0F1A-1A1E-2A39-D632497E1648}"/>
              </a:ext>
            </a:extLst>
          </p:cNvPr>
          <p:cNvSpPr txBox="1"/>
          <p:nvPr/>
        </p:nvSpPr>
        <p:spPr>
          <a:xfrm>
            <a:off x="752959" y="814789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فقرة قرائية لتنمية الدقة والاسترسال في كل حصة أسبوعية ابتداء من الحصة الثانية.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DE178C44-DCE3-4EC9-70C5-68653E7410D1}"/>
              </a:ext>
            </a:extLst>
          </p:cNvPr>
          <p:cNvSpPr/>
          <p:nvPr/>
        </p:nvSpPr>
        <p:spPr>
          <a:xfrm flipH="1">
            <a:off x="309821" y="1438230"/>
            <a:ext cx="8618276" cy="128554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23F460-7377-0305-CE7A-167029765684}"/>
              </a:ext>
            </a:extLst>
          </p:cNvPr>
          <p:cNvSpPr txBox="1"/>
          <p:nvPr/>
        </p:nvSpPr>
        <p:spPr>
          <a:xfrm>
            <a:off x="255722" y="1472960"/>
            <a:ext cx="857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تفاديا لتأثير حفظ النص واسترجاعه من الذاكرة أثناء القراءة تم توظيف نصوص تروج رصيدا لغويا مزدوجا: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ثابتا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تحافظ نصوص الطلاقة المعتمدة في الأسبوع الواحد على قدر من الكلمات والبنيات اللغوية.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متجددا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يتم تغيير بعض الكلمات والمقاطع بأخرى (الترادف، تغيير العدد، تغيير الجنس...)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489CC404-E194-FC3B-9472-BE9F8FA475B3}"/>
              </a:ext>
            </a:extLst>
          </p:cNvPr>
          <p:cNvSpPr/>
          <p:nvPr/>
        </p:nvSpPr>
        <p:spPr>
          <a:xfrm flipH="1">
            <a:off x="309824" y="6118959"/>
            <a:ext cx="8575760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EF51FF-C297-B805-E77F-9510A475CFE3}"/>
              </a:ext>
            </a:extLst>
          </p:cNvPr>
          <p:cNvSpPr txBox="1"/>
          <p:nvPr/>
        </p:nvSpPr>
        <p:spPr>
          <a:xfrm>
            <a:off x="752960" y="6193664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المتعلم الذي نجح مرتين في أحد تحديات  القراءة إلى التحدي الأعلى منه بتوظيف سجل الطلاقة.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635C4A36-35A1-CC4B-52E1-DCEFCAE906C6}"/>
              </a:ext>
            </a:extLst>
          </p:cNvPr>
          <p:cNvSpPr/>
          <p:nvPr/>
        </p:nvSpPr>
        <p:spPr>
          <a:xfrm flipH="1">
            <a:off x="267309" y="2814188"/>
            <a:ext cx="8618275" cy="3221672"/>
          </a:xfrm>
          <a:prstGeom prst="roundRect">
            <a:avLst>
              <a:gd name="adj" fmla="val 4509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A0E9A-B1EE-0FC4-85F1-DF9AE146DBAD}"/>
              </a:ext>
            </a:extLst>
          </p:cNvPr>
          <p:cNvSpPr txBox="1"/>
          <p:nvPr/>
        </p:nvSpPr>
        <p:spPr>
          <a:xfrm>
            <a:off x="424518" y="2922312"/>
            <a:ext cx="83644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توظيف فقرة قرائية واحدة في كل حصة وفق 3 تحديات للقراءة 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التلاميذ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المموضعون في مستوى أقل من  كلمة  5 كلمات من كلمات النص وفق التقييم التالي: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5 كلمات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كلمات 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كلمتين أو أقل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التلاميذ المموضعون في مستوى كلمة  جملة فقط من جمل الفقرة.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التلاميذ المموضعون في مستوى فقرة الفقرة كلها.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947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F67EA-5EF9-A387-0888-25C6BF37A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047EAA8-CB95-569A-D6C8-7C6F20DE5B1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61E89D3-C56C-2C5E-5E23-395E271A90D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8B6F06-2F67-52C9-F74A-9240DD5EA281}"/>
              </a:ext>
            </a:extLst>
          </p:cNvPr>
          <p:cNvSpPr txBox="1"/>
          <p:nvPr/>
        </p:nvSpPr>
        <p:spPr>
          <a:xfrm>
            <a:off x="1834749" y="1839092"/>
            <a:ext cx="51050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</a:t>
            </a:r>
          </a:p>
          <a:p>
            <a:pPr algn="ctr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</a:p>
          <a:p>
            <a:pPr algn="ctr"/>
            <a:endParaRPr lang="fr-MA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8928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01EC9-8D71-B4D0-C128-9CB28145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8B031C5-D3C5-AC94-ED94-B0F22E39318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F4BC71E-56AB-0B67-6EA4-166AE4BB388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FDDE1B8-11EE-EB05-A4CD-856165077477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9DB983-65F8-8888-289E-81FE837B2F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0105EC0-D6A5-AEB8-127F-FE4374E7476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A5702C-232D-74AF-AAB4-AAD39039F4B5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EBADD19-F2A7-1013-1972-F18E99EBCB98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الحكاية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361865E-88E1-BE74-A577-CF8B0C7CD6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7537" y="730483"/>
            <a:ext cx="5808925" cy="547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7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الاستماع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السماعي (الحكاية) في خمس حصص تقدم في اليوم الأول و الثاني والثالث والرابع والخامس من الأسبوع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5" y="2952960"/>
            <a:ext cx="8209933" cy="3379014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651624" y="3392095"/>
            <a:ext cx="7880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كل أسبوع من أسابيع الوحدة الثانية على حكاية واحدة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تعرف عناصر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تعرف بنية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استثمار فهم المسموع لإنجاز أنشطة تطبيقية على الكراسة.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إعادة إنتاج الحكاية من خلال إعادة السرد.</a:t>
            </a:r>
          </a:p>
        </p:txBody>
      </p:sp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3DD0F-3DEF-7E81-9402-9FA8796E2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96FEB9A-A667-A053-DD6B-719C1001A60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D7ED902-BA2E-B54C-C43E-F1FAA03984A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C8AA99C-1541-0A45-B69C-6507E5202AAB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EB3B5A-ED55-F014-9CEA-2713135187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3E3D953-A7B5-59EE-4E8C-F0ACA104612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C1F0EA-B8B0-01AA-6489-066B24659FBB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17B357-22EE-6F8C-52A3-E4BB97BA5F18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الوضعية التواصلية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983895-BE1E-E3C1-877B-9E9C96F8C8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6833" y="885104"/>
            <a:ext cx="6366352" cy="45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04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D1E3-9E02-E17E-4005-70ADBE08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B21B37-D181-DE69-C12E-E802B93373D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10CAB5A-6639-417F-FDEC-ACDB26765C4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3682F9-46B9-6C29-92C7-FF52D202192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C1B768-814B-BCE8-3661-669A89167A7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4DD02F2-4AB5-690F-77DE-3293298B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B477FA-37BA-1CAC-503D-0051354667B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A51A663-C750-73DD-0810-74103D63A419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316D633-8E3B-44E7-4900-5397FE645FB3}"/>
              </a:ext>
            </a:extLst>
          </p:cNvPr>
          <p:cNvSpPr txBox="1"/>
          <p:nvPr/>
        </p:nvSpPr>
        <p:spPr>
          <a:xfrm>
            <a:off x="1674192" y="279804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التحدث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882308C-16A0-08F7-06A8-CE0F3F5138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0D3257C1-7A54-1C6B-C3BF-5D0C85B4CB9F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F1B565-565A-9637-7232-33023F4306D4}"/>
              </a:ext>
            </a:extLst>
          </p:cNvPr>
          <p:cNvSpPr txBox="1"/>
          <p:nvPr/>
        </p:nvSpPr>
        <p:spPr>
          <a:xfrm>
            <a:off x="486957" y="1611292"/>
            <a:ext cx="801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وضعية التحدث في 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حصص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في اليوم 2 و 3 و 4 من الأسبوع التربوي. 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0EE6BF3-74DD-FE5B-D3B7-8E492195FD0F}"/>
              </a:ext>
            </a:extLst>
          </p:cNvPr>
          <p:cNvSpPr/>
          <p:nvPr/>
        </p:nvSpPr>
        <p:spPr>
          <a:xfrm flipH="1">
            <a:off x="486957" y="3485740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0D1DD0-16D7-1329-B53C-BD2DEC771ED0}"/>
              </a:ext>
            </a:extLst>
          </p:cNvPr>
          <p:cNvSpPr txBox="1"/>
          <p:nvPr/>
        </p:nvSpPr>
        <p:spPr>
          <a:xfrm>
            <a:off x="631701" y="3765544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الأول على مهارة التعبير عن الرأي في تفضيل مأكولات أو رياضات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خلال وضعية تواصلية مرتبطة بالحكاية،  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تقديم الوضعية التواصلية (النمذجة +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تملك بنيات الفعل الكلامي من خلال الترديد ولعب الأدوار (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الحصة الثالثة : توظيف الأفعال الكلامية المكتسبة في وضعيات جديدة (استثمار الفعل الكلامي)</a:t>
            </a:r>
          </a:p>
        </p:txBody>
      </p:sp>
    </p:spTree>
    <p:extLst>
      <p:ext uri="{BB962C8B-B14F-4D97-AF65-F5344CB8AC3E}">
        <p14:creationId xmlns:p14="http://schemas.microsoft.com/office/powerpoint/2010/main" val="3720576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82ECD-841E-70D6-9659-A6031845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5119EF3-369D-CF72-671A-2860B2182E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24B9988-6ED8-DE97-D4A6-D6C9A4E7E0F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91C115-30F4-8183-622A-1196ACF48FD0}"/>
              </a:ext>
            </a:extLst>
          </p:cNvPr>
          <p:cNvSpPr txBox="1"/>
          <p:nvPr/>
        </p:nvSpPr>
        <p:spPr>
          <a:xfrm>
            <a:off x="807614" y="2703574"/>
            <a:ext cx="5105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3833721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2B357-4A2D-C42F-770F-D168C298C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E297D7C-535B-E3F3-D228-30B8284DF43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B4CFB26-945F-F40F-D1C5-38616788EBE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7F6933-AB6E-BF11-D532-438C3C9131D1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4E2859-C5FF-231D-86F1-21A0715ABB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176D5B5-6EB7-4FBE-FB4F-63D0EEDB7757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FD3D34-F084-C493-8BCA-E4BDD3F402CF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46E149B-9471-30AC-9AE8-CB78C6ECEFBC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الطلاقة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54A62E-B299-A638-AB8F-A7BAA73BBB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5451" y="730483"/>
            <a:ext cx="6630325" cy="53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96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63199-1CDA-F1A8-D1E0-3285CF51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249CE80-E346-8FCD-71EB-6CA3AA72F88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A22FFE1-A914-D997-A6ED-0CB1BBD434A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FB21B15-21B4-BCB4-554F-3DDF05E8D3F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B2CEC0-BA6B-B12A-774B-C1E608C0B9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42EB74C-E0FD-017E-1E88-1D5D600301F0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1F50BD-0C7F-80B2-561B-65C88F692EC5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95CADE2-B9FF-339B-DED0-7483B58F9F61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النص القرائي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CD3D28-4F71-CCB3-BC4F-74971AFD9B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7537" y="730483"/>
            <a:ext cx="5808925" cy="547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18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النص القرائي في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 أسبوعية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تلقيه سماعا في اليوم 1 كمتن حكائي.  وتوزع حصصه الأربعة على اليوم 2 و 3 و 4 و 5 للأسبوع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F877110-D47A-67F3-92AD-106483EBD348}"/>
              </a:ext>
            </a:extLst>
          </p:cNvPr>
          <p:cNvSpPr/>
          <p:nvPr/>
        </p:nvSpPr>
        <p:spPr>
          <a:xfrm flipH="1">
            <a:off x="467032" y="2988336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303C35-4A0B-4501-091B-F8CA79905C96}"/>
              </a:ext>
            </a:extLst>
          </p:cNvPr>
          <p:cNvSpPr txBox="1"/>
          <p:nvPr/>
        </p:nvSpPr>
        <p:spPr>
          <a:xfrm>
            <a:off x="631701" y="3335659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تناول النص القرائي في أربع حصص أسبوعية كما يلي: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1. الحصة الأولى: القراءات الفردية + تعرف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المفردات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الكلمة الضد)؛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2. الحصة الثانية: القراءات الفردية + تعرف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الفهم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مفاتيح السياق)؛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3. الحصة الثالثة: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القرائي بإنجاز أنشطة تطبيقية على الكراسة؛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4. الحصة الرابعة: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استخلاص العبر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النص.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الاكتفاء باستثمار مقطع من النص كمتن للقراءة الجهرية 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719834" y="2840632"/>
            <a:ext cx="7805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 * 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تخصيص المتحكمين جزئيا بقراءة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تخصيص شديدي التعثر بقراءة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الكتابة- الإملاء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أسبوعيا على مكون الإملاء عبر مدخلين: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 مدخل النشاط الاعتيادي: حيث يتم التركيز على إحدى الصعوبات الإملائية المترددة.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 مدخل الحصتين الأسبوعيتين لدرس الإملاء: حيث يتم تقديم ظاهرة إملائية واحدة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الأولى: نمذجة المهارة والتدرب عليها من خلال الممارسة الموجهة باستعمال الألواح؛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الثانية: تخصص للممارسة المستقلة باستعمال الألواح و الكراسات.</a:t>
            </a:r>
          </a:p>
          <a:p>
            <a:pPr algn="just" rtl="1"/>
            <a:endParaRPr lang="ar-MA" sz="28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367BD6-D696-2CDD-626E-4B9C7F459A04}"/>
              </a:ext>
            </a:extLst>
          </p:cNvPr>
          <p:cNvGrpSpPr/>
          <p:nvPr/>
        </p:nvGrpSpPr>
        <p:grpSpPr>
          <a:xfrm>
            <a:off x="936317" y="4078770"/>
            <a:ext cx="7603895" cy="2063995"/>
            <a:chOff x="894703" y="4163725"/>
            <a:chExt cx="7603895" cy="206399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DAF544D-B59F-E7E5-33CB-A4E3D94E1C66}"/>
                </a:ext>
              </a:extLst>
            </p:cNvPr>
            <p:cNvSpPr txBox="1"/>
            <p:nvPr/>
          </p:nvSpPr>
          <p:spPr>
            <a:xfrm>
              <a:off x="5284618" y="4773221"/>
              <a:ext cx="272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68F99D-CB0C-010B-ED46-1376A16B553D}"/>
                </a:ext>
              </a:extLst>
            </p:cNvPr>
            <p:cNvSpPr txBox="1"/>
            <p:nvPr/>
          </p:nvSpPr>
          <p:spPr>
            <a:xfrm>
              <a:off x="894703" y="4793184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الأسبوعي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CB0E7C-CA5B-0D11-E0FA-244E9EE5A6EA}"/>
                </a:ext>
              </a:extLst>
            </p:cNvPr>
            <p:cNvSpPr txBox="1"/>
            <p:nvPr/>
          </p:nvSpPr>
          <p:spPr>
            <a:xfrm>
              <a:off x="3131447" y="4163725"/>
              <a:ext cx="2720839" cy="64918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مضامين الأسبوع 1 الوحدة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EF9BB-8E5C-8217-7515-DC0A9BF1E63A}"/>
                </a:ext>
              </a:extLst>
            </p:cNvPr>
            <p:cNvSpPr txBox="1"/>
            <p:nvPr/>
          </p:nvSpPr>
          <p:spPr>
            <a:xfrm>
              <a:off x="1039232" y="5650706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التاء في آخر الكلمات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3DB9D7-2DAF-D75A-233B-2DF06EA8DD33}"/>
                </a:ext>
              </a:extLst>
            </p:cNvPr>
            <p:cNvSpPr txBox="1"/>
            <p:nvPr/>
          </p:nvSpPr>
          <p:spPr>
            <a:xfrm>
              <a:off x="4791475" y="5396723"/>
              <a:ext cx="37071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دخول الباء على  الأسماء </a:t>
              </a:r>
            </a:p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المعرفة بـ "الـ"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BE96F1B-0360-5321-CFF9-318858F50CE0}"/>
                </a:ext>
              </a:extLst>
            </p:cNvPr>
            <p:cNvCxnSpPr/>
            <p:nvPr/>
          </p:nvCxnSpPr>
          <p:spPr>
            <a:xfrm>
              <a:off x="5852286" y="4448627"/>
              <a:ext cx="850339" cy="40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A7B6800-E880-A8E0-E644-CEDB53A3B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108" y="4448627"/>
              <a:ext cx="850339" cy="48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1B25DB-8AF2-E2FA-C0F0-B8C00ADC31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1138" y="448831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B6CCAD2-8849-5FA0-0401-3E21F57DFC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748" y="4495378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826BADB-0732-371B-5238-96A4FED9DE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5662" y="525534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A9D80B7-3DA0-FCDC-F441-FC7B827CA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3260" y="533069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 - التعبير الكتابي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86955" y="89535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625110" y="994242"/>
            <a:ext cx="8071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على مهارة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عن مشاهد متسلسلة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تراكمي</a:t>
            </a:r>
            <a:r>
              <a:rPr lang="f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طيلة أسابيع الوحدة الثانية،  بحيث يتم الاشتغال في كل أسبوع على حصة واحدة وفق ما يلي:</a:t>
            </a:r>
          </a:p>
          <a:p>
            <a:pPr lvl="2"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يتم  نمذجة المهارة والتدرب عليها؛ </a:t>
            </a:r>
          </a:p>
          <a:p>
            <a:pPr lvl="2"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الممارسة المستقلة.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86955" y="2947486"/>
            <a:ext cx="8209933" cy="162867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86955" y="3178103"/>
            <a:ext cx="8209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دعم فرص ممارسة المتعلمين للأداء الكتابي وفرص التدرب على الكتابة سيتم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حصة المعجم وحصص القراءة من أجل كتابة 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انطلاقا من مشهد أو اعتمادا على مهارة الإكمال  أو بإعادة كتابة جواب شفوي على سؤال من أسئلة الفهم المتعلقة بالنص القرائي.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946C8363-0DEF-177D-2105-66906BE489CB}"/>
              </a:ext>
            </a:extLst>
          </p:cNvPr>
          <p:cNvSpPr/>
          <p:nvPr/>
        </p:nvSpPr>
        <p:spPr>
          <a:xfrm flipH="1">
            <a:off x="467033" y="4901402"/>
            <a:ext cx="8209933" cy="120032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15D77F-405B-0419-EE4F-8B244FA2DBAB}"/>
              </a:ext>
            </a:extLst>
          </p:cNvPr>
          <p:cNvSpPr txBox="1"/>
          <p:nvPr/>
        </p:nvSpPr>
        <p:spPr>
          <a:xfrm>
            <a:off x="625110" y="5055791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أيضا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نشاط الواجب المنزلي من أجل التعبير كتابيا  بجملة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مشهد أو اعتمادا على مهارة الإكمال أو بالقرار النحوي أو بالإجابة على سؤال للفهم.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13380</TotalTime>
  <Words>2663</Words>
  <Application>Microsoft Office PowerPoint</Application>
  <PresentationFormat>Affichage à l'écran (4:3)</PresentationFormat>
  <Paragraphs>383</Paragraphs>
  <Slides>26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5" baseType="lpstr">
      <vt:lpstr>Calibri</vt:lpstr>
      <vt:lpstr>Microsoft Uighur</vt:lpstr>
      <vt:lpstr>Dosis</vt:lpstr>
      <vt:lpstr>Wingdings</vt:lpstr>
      <vt:lpstr>A Massir Ballpoint</vt:lpstr>
      <vt:lpstr>Calibri Light</vt:lpstr>
      <vt:lpstr>Air Strip Arabic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98</cp:revision>
  <dcterms:created xsi:type="dcterms:W3CDTF">2023-09-20T21:35:22Z</dcterms:created>
  <dcterms:modified xsi:type="dcterms:W3CDTF">2025-02-24T23:22:44Z</dcterms:modified>
</cp:coreProperties>
</file>