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7"/>
  </p:notesMasterIdLst>
  <p:sldIdLst>
    <p:sldId id="2134808509" r:id="rId2"/>
    <p:sldId id="2134806249" r:id="rId3"/>
    <p:sldId id="2134808507" r:id="rId4"/>
    <p:sldId id="2134806438" r:id="rId5"/>
    <p:sldId id="2134806575" r:id="rId6"/>
    <p:sldId id="2134808504" r:id="rId7"/>
    <p:sldId id="2134806224" r:id="rId8"/>
    <p:sldId id="2134804867" r:id="rId9"/>
    <p:sldId id="2134806277" r:id="rId10"/>
    <p:sldId id="2134808508" r:id="rId11"/>
    <p:sldId id="2134808505" r:id="rId12"/>
    <p:sldId id="2134808506" r:id="rId13"/>
    <p:sldId id="2134806130" r:id="rId14"/>
    <p:sldId id="2134806133" r:id="rId15"/>
    <p:sldId id="2134806132" r:id="rId16"/>
  </p:sldIdLst>
  <p:sldSz cx="9144000" cy="6858000" type="screen4x3"/>
  <p:notesSz cx="6858000" cy="9144000"/>
  <p:embeddedFontLst>
    <p:embeddedFont>
      <p:font typeface="Air Strip Arabic" panose="020B0604020202020204" charset="-78"/>
      <p:regular r:id="rId18"/>
    </p:embeddedFont>
    <p:embeddedFont>
      <p:font typeface="Dosis" pitchFamily="2" charset="0"/>
      <p:regular r:id="rId19"/>
      <p:bold r:id="rId20"/>
    </p:embeddedFont>
    <p:embeddedFont>
      <p:font typeface="Microsoft Uighur" panose="02000000000000000000" pitchFamily="2" charset="-78"/>
      <p:regular r:id="rId21"/>
      <p:bold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C1B9"/>
    <a:srgbClr val="F4FAFA"/>
    <a:srgbClr val="005954"/>
    <a:srgbClr val="338B85"/>
    <a:srgbClr val="D5FFFF"/>
    <a:srgbClr val="FF9999"/>
    <a:srgbClr val="CCFF99"/>
    <a:srgbClr val="F1737E"/>
    <a:srgbClr val="FF7C8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63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4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.png"/><Relationship Id="rId1" Type="http://schemas.openxmlformats.org/officeDocument/2006/relationships/tags" Target="../tags/tag5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3.jpe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3252" y="577624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623745" y="3920827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  <a:p>
            <a:pPr marL="125949" marR="0" lvl="0" algn="ctr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صحتي في تغذيتي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عاداتي الصحية. 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D06634-9154-2BE8-C984-B363EE2B2235}"/>
              </a:ext>
            </a:extLst>
          </p:cNvPr>
          <p:cNvSpPr txBox="1"/>
          <p:nvPr/>
        </p:nvSpPr>
        <p:spPr>
          <a:xfrm>
            <a:off x="795622" y="1624848"/>
            <a:ext cx="7361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40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6170A-EE1B-9B5B-B8DD-E2C8A7FF978E}"/>
              </a:ext>
            </a:extLst>
          </p:cNvPr>
          <p:cNvSpPr txBox="1"/>
          <p:nvPr/>
        </p:nvSpPr>
        <p:spPr>
          <a:xfrm>
            <a:off x="795621" y="1833976"/>
            <a:ext cx="73616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76171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تربوية</a:t>
            </a:r>
            <a:endParaRPr kumimoji="0" lang="fr-FR" sz="138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76171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103CC7-E7E7-7D84-3C4E-7580FC315011}"/>
              </a:ext>
            </a:extLst>
          </p:cNvPr>
          <p:cNvSpPr txBox="1"/>
          <p:nvPr/>
        </p:nvSpPr>
        <p:spPr>
          <a:xfrm rot="19200089">
            <a:off x="-2719262" y="418290"/>
            <a:ext cx="7724633" cy="1538883"/>
          </a:xfrm>
          <a:prstGeom prst="rect">
            <a:avLst/>
          </a:prstGeom>
          <a:solidFill>
            <a:srgbClr val="F1737E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</a:p>
          <a:p>
            <a:pPr algn="ctr" rtl="1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3 – الأسبوع</a:t>
            </a:r>
            <a:r>
              <a:rPr lang="f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endParaRPr lang="ar-MA" sz="4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14559B0-5445-7371-6CED-CB233BB2BB32}"/>
              </a:ext>
            </a:extLst>
          </p:cNvPr>
          <p:cNvGrpSpPr/>
          <p:nvPr/>
        </p:nvGrpSpPr>
        <p:grpSpPr>
          <a:xfrm>
            <a:off x="3489950" y="5212698"/>
            <a:ext cx="1972978" cy="830963"/>
            <a:chOff x="3827515" y="4621831"/>
            <a:chExt cx="2534435" cy="697477"/>
          </a:xfrm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A6E10B3A-EBFC-FDC5-4AAD-F7BBED072CE3}"/>
                </a:ext>
              </a:extLst>
            </p:cNvPr>
            <p:cNvSpPr/>
            <p:nvPr/>
          </p:nvSpPr>
          <p:spPr>
            <a:xfrm rot="21338648" flipV="1">
              <a:off x="3911380" y="4621831"/>
              <a:ext cx="2450570" cy="697477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1E3F48"/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F321226-BBC8-5E5A-36A1-600F00D5DD86}"/>
                </a:ext>
              </a:extLst>
            </p:cNvPr>
            <p:cNvSpPr txBox="1"/>
            <p:nvPr/>
          </p:nvSpPr>
          <p:spPr>
            <a:xfrm>
              <a:off x="3827515" y="4735312"/>
              <a:ext cx="2510378" cy="490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الأسبوع 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0084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01319" y="2517456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DBF49E3-2ED3-8B66-46A4-F10EF614F6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EBD0"/>
              </a:clrFrom>
              <a:clrTo>
                <a:srgbClr val="FEEB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302" y="1053110"/>
            <a:ext cx="7035394" cy="521862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3294345" y="4989311"/>
            <a:ext cx="1405549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5289755" y="5294673"/>
            <a:ext cx="305289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0379-97CF-E411-ABD4-6F62C5BF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AE1B861-FB6D-7CCA-B0E6-257BCA7666A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5A08145-80F7-5684-4850-55B3C8F7252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8B8CDE7-D1A5-ED4B-9BEB-343A07C8B45C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1E3C3002-136D-EEF7-3724-009570586C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BC2C0CE7-1193-8513-1B5E-6BD5CB5E9929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F3744240-28D8-2E82-C086-77B7BA25E660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30916746-D49C-625B-44CD-92D7C04C82F2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ACB4D46-D7B5-6AA8-5A9F-988BF6DFA1EB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2390829-E5CE-B2BB-276D-CA4C12961A55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CD540D8-88D7-D1B1-8BAB-FB51EA9B360A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 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20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ACA5E576-6B0E-6F77-68AF-DCAF9ECCAB00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F3AAABC-D2AF-BDC9-C631-9218CAA9739D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604DC426-240F-AD12-C7D5-BCC08D03BDD3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 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20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79E2626B-6FAE-95BC-05BB-E8F0D7D4B115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9AE5FCB-F6F1-28A9-7104-394242A475A9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8D48F5DE-4DA9-4630-796D-0691FC8FF4CA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المسموع:  ملاحظة وتوقع 20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المسموع: العناصر 60د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A8EAE811-716E-D006-3593-1EE56960125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AB12D227-F5F4-AE23-D03C-0889D360580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CACF038B-403D-EE4D-DDF7-A9F60600D548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اعتيادي: 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وضعية تدريبية:  80د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02B6D604-AF79-2D23-C32E-FE1930260CEF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7F8F7E15-47A8-ECF7-1D20-67414F1E9A1E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9E0EAE01-97EF-4680-B165-0A9B965C27C5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 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20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12C000E8-46E7-AF22-326F-1401CBE4E57D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8DBDA0B-EFB2-E69E-21B8-BA62887E9698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0C622921-2954-9973-9B77-E046DAD6A362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 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20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87F2CFCB-FC14-E606-6B5C-F7CA54809AD4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42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141404" cy="2502514"/>
            <a:chOff x="645917" y="5152424"/>
            <a:chExt cx="8141404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061335" y="5185748"/>
              <a:ext cx="2725986" cy="1573274"/>
              <a:chOff x="4969954" y="1523505"/>
              <a:chExt cx="2725986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4969954" y="1947844"/>
                <a:ext cx="2725986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عرض ليلى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استثمار</a:t>
                </a:r>
                <a:endPara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التاء في آخر الكلمات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توليف وتوظيف</a:t>
                </a: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92D183-A036-6A8B-DAF5-F4502CC33262}"/>
              </a:ext>
            </a:extLst>
          </p:cNvPr>
          <p:cNvGrpSpPr/>
          <p:nvPr/>
        </p:nvGrpSpPr>
        <p:grpSpPr>
          <a:xfrm>
            <a:off x="1668441" y="3961759"/>
            <a:ext cx="6178249" cy="2108547"/>
            <a:chOff x="2478873" y="5129550"/>
            <a:chExt cx="6178249" cy="126758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61F827-42E1-ED17-D768-C426E61A38B3}"/>
                </a:ext>
              </a:extLst>
            </p:cNvPr>
            <p:cNvGrpSpPr/>
            <p:nvPr/>
          </p:nvGrpSpPr>
          <p:grpSpPr>
            <a:xfrm>
              <a:off x="6645313" y="5144488"/>
              <a:ext cx="2011809" cy="1252646"/>
              <a:chOff x="5553932" y="1482245"/>
              <a:chExt cx="2011809" cy="125264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ADA35E5-E6F5-BC78-15EE-D8FC4CF12C36}"/>
                  </a:ext>
                </a:extLst>
              </p:cNvPr>
              <p:cNvSpPr/>
              <p:nvPr/>
            </p:nvSpPr>
            <p:spPr>
              <a:xfrm>
                <a:off x="5553932" y="1906584"/>
                <a:ext cx="2011809" cy="828307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8A766AA-ABCB-891F-4997-9E70FE771634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المعجم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22FCB05-3908-96FA-91BF-B65FEB8480B0}"/>
                </a:ext>
              </a:extLst>
            </p:cNvPr>
            <p:cNvGrpSpPr/>
            <p:nvPr/>
          </p:nvGrpSpPr>
          <p:grpSpPr>
            <a:xfrm>
              <a:off x="4579858" y="5129550"/>
              <a:ext cx="1872865" cy="1267584"/>
              <a:chOff x="5453934" y="1467307"/>
              <a:chExt cx="1872865" cy="1267584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F424DA-9389-7F22-93B4-3DD80D83DACB}"/>
                  </a:ext>
                </a:extLst>
              </p:cNvPr>
              <p:cNvSpPr/>
              <p:nvPr/>
            </p:nvSpPr>
            <p:spPr>
              <a:xfrm>
                <a:off x="5453934" y="1891647"/>
                <a:ext cx="187286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توليف وتوظيف الأساليب 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BC3A9A-1213-C339-03A0-F84CA4E38524}"/>
                  </a:ext>
                </a:extLst>
              </p:cNvPr>
              <p:cNvSpPr/>
              <p:nvPr/>
            </p:nvSpPr>
            <p:spPr>
              <a:xfrm>
                <a:off x="5453934" y="1467307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الأساليب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1AB68EB-B098-EDED-4484-90AEBEDEFF29}"/>
                </a:ext>
              </a:extLst>
            </p:cNvPr>
            <p:cNvGrpSpPr/>
            <p:nvPr/>
          </p:nvGrpSpPr>
          <p:grpSpPr>
            <a:xfrm>
              <a:off x="2478873" y="5129551"/>
              <a:ext cx="1908395" cy="1267583"/>
              <a:chOff x="5309617" y="1467308"/>
              <a:chExt cx="1908395" cy="126758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6E061E4-F003-1000-780D-C95FD612CB4D}"/>
                  </a:ext>
                </a:extLst>
              </p:cNvPr>
              <p:cNvSpPr/>
              <p:nvPr/>
            </p:nvSpPr>
            <p:spPr>
              <a:xfrm>
                <a:off x="5309617" y="1891647"/>
                <a:ext cx="190839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تركيب جمل فعلية واسمية  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تحويلات حسب الضمائر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(فعل الأمر)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DA3648-7830-CEEB-EC98-D9E1A75D295C}"/>
                  </a:ext>
                </a:extLst>
              </p:cNvPr>
              <p:cNvSpPr/>
              <p:nvPr/>
            </p:nvSpPr>
            <p:spPr>
              <a:xfrm>
                <a:off x="5309617" y="1467308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البنيات</a:t>
                </a:r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اللغوية</a:t>
                </a:r>
              </a:p>
            </p:txBody>
          </p:sp>
        </p:grp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66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عرض ليلى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استثمار وتوظيف الإستراتيجيات</a:t>
            </a:r>
            <a:endParaRPr lang="ar-MA" sz="2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C0C3AE-0C1D-6249-93AA-14BE2879A4F5}"/>
              </a:ext>
            </a:extLst>
          </p:cNvPr>
          <p:cNvSpPr txBox="1"/>
          <p:nvPr/>
        </p:nvSpPr>
        <p:spPr>
          <a:xfrm>
            <a:off x="6027356" y="5181332"/>
            <a:ext cx="1717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112" y="2317397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06" y="2234685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7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56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إلى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61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FF6A6E-EBEA-419A-490E-32DEF4431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695" y="1349300"/>
            <a:ext cx="4092295" cy="48399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9CF78-5452-AFE2-575A-F83E3DC8E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80" y="1289006"/>
            <a:ext cx="3895805" cy="490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حصص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752073" y="933253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1" y="899004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4" y="1051923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بمهمة محددة.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845878" y="1532441"/>
            <a:ext cx="3701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على 4 فقرات 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الكراسة تم تأليفها بتلخيص النصوص الوظيفية المعتمدة في أسابيع الإرساء من هذه الوحدة.</a:t>
            </a:r>
            <a:endParaRPr lang="ar-MA" sz="2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826CDCA-B25C-3469-ED41-50B7DF901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735294"/>
              </p:ext>
            </p:extLst>
          </p:nvPr>
        </p:nvGraphicFramePr>
        <p:xfrm>
          <a:off x="622076" y="4298888"/>
          <a:ext cx="7925143" cy="2072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8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8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A</a:t>
                      </a:r>
                      <a:endParaRPr lang="fr-MA" sz="28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موجه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موجه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مستقل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موجه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مستقل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مستقل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0E7CD0C7-0B64-DACC-26FB-0CE218DB3B3D}"/>
              </a:ext>
            </a:extLst>
          </p:cNvPr>
          <p:cNvSpPr/>
          <p:nvPr/>
        </p:nvSpPr>
        <p:spPr>
          <a:xfrm flipH="1">
            <a:off x="479688" y="3204576"/>
            <a:ext cx="8209918" cy="842054"/>
          </a:xfrm>
          <a:prstGeom prst="roundRect">
            <a:avLst>
              <a:gd name="adj" fmla="val 11608"/>
            </a:avLst>
          </a:prstGeom>
          <a:solidFill>
            <a:srgbClr val="FFCCC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EF49A4-E14C-1266-A056-C759462A6ADE}"/>
              </a:ext>
            </a:extLst>
          </p:cNvPr>
          <p:cNvSpPr txBox="1"/>
          <p:nvPr/>
        </p:nvSpPr>
        <p:spPr>
          <a:xfrm>
            <a:off x="486949" y="3238825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أن تستفيد كل فئة من الفئات من أكبر قدر من فرص الممارسة الموجهة والمشتركة للقراءة سيتم الاشتغال وفق مبدأ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كالتالي:</a:t>
            </a:r>
          </a:p>
        </p:txBody>
      </p:sp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استثمار نص حكائي في الأسبوع الخامس قصد تدريب المتعلمين على مهارات الاستماع والأفعال الكلامية للتحدث ابتداء من اليوم الثاني للأسبوع التربوي الخامس.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5" y="2952960"/>
            <a:ext cx="8209933" cy="3379014"/>
          </a:xfrm>
          <a:prstGeom prst="roundRect">
            <a:avLst>
              <a:gd name="adj" fmla="val 4333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3677264" y="3392095"/>
            <a:ext cx="48549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الخامس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كما يلي:</a:t>
            </a:r>
          </a:p>
          <a:p>
            <a:pPr algn="just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استثمار استراتيجيات الفهم باعتماد الحكاية. </a:t>
            </a:r>
          </a:p>
          <a:p>
            <a:pPr algn="just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توظيف الأفعال الكلامية في وضعيات جديدة 1.</a:t>
            </a:r>
          </a:p>
          <a:p>
            <a:pPr algn="just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توظيف الأفعال الكلامية في وضعيات جديدة 2.</a:t>
            </a:r>
          </a:p>
          <a:p>
            <a:pPr algn="just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توظيف الأفعال الكلامية في وضعيات جديدة 3.</a:t>
            </a:r>
          </a:p>
          <a:p>
            <a:pPr algn="just" rtl="1"/>
            <a:endParaRPr lang="ar-MA" sz="2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A3305C-BE70-4693-3D52-27CE00921C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110" y="3086532"/>
            <a:ext cx="2846777" cy="31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0" y="1406669"/>
            <a:ext cx="8209933" cy="4345462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562622" y="2289948"/>
            <a:ext cx="80187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نص قرائي قصير بمثابة وضعية تدريبية في اليوم الأول من أسبوع التوليف، وبعده يتم تناول الحكاية كمتن قرائي يستثمر للتمرن على توظيف الإستراتيجيات المدرسة خلال مرحلة الإرساء. </a:t>
            </a:r>
          </a:p>
          <a:p>
            <a:pPr marL="342900" indent="-342900" algn="just" rtl="1">
              <a:buFont typeface="Wingdings" panose="05000000000000000000" pitchFamily="2" charset="2"/>
              <a:buChar char="q"/>
            </a:pPr>
            <a:endParaRPr lang="ar-MA" sz="32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القرائي في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وتوزع حصصه الأربعة على اليوم 3 و 4 و 5 و 6 للأسبوع التربوي.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الاكتفاء باستثمار مقطع من النص كمتن للقراءة الجهرية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719834" y="2840632"/>
            <a:ext cx="7805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جزئيا بقراءة جملة على الأقل؛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شديدي التعثر بقراءة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على توليف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المرتبطة بالتعبير الكتابي من خلال أنشطة للتمرن على: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- ترتيب جمل اعتمادا على  القرار النحوي،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-  كتابة فقرة قصيرة مكونة من جمل متسلسلة بتوظيف أدوات ربط مناسبة.</a:t>
            </a:r>
          </a:p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يتم توليف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الخاصة بالظواهر اللغوية من خلال أنشطة مكافئة لما تمت دراسته وإنجاز تمارين تطبيقية على الألواح والكراسة/الدفاتر.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AF544D-B59F-E7E5-33CB-A4E3D94E1C66}"/>
              </a:ext>
            </a:extLst>
          </p:cNvPr>
          <p:cNvSpPr txBox="1"/>
          <p:nvPr/>
        </p:nvSpPr>
        <p:spPr>
          <a:xfrm>
            <a:off x="5977910" y="4433816"/>
            <a:ext cx="2720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68F99D-CB0C-010B-ED46-1376A16B553D}"/>
              </a:ext>
            </a:extLst>
          </p:cNvPr>
          <p:cNvSpPr txBox="1"/>
          <p:nvPr/>
        </p:nvSpPr>
        <p:spPr>
          <a:xfrm>
            <a:off x="3028554" y="4471731"/>
            <a:ext cx="1060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3DB9D7-2DAF-D75A-233B-2DF06EA8DD33}"/>
              </a:ext>
            </a:extLst>
          </p:cNvPr>
          <p:cNvSpPr txBox="1"/>
          <p:nvPr/>
        </p:nvSpPr>
        <p:spPr>
          <a:xfrm>
            <a:off x="5826963" y="5310120"/>
            <a:ext cx="3030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أسماء الإشارة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A9D80B7-3DA0-FCDC-F441-FC7B827CA76E}"/>
              </a:ext>
            </a:extLst>
          </p:cNvPr>
          <p:cNvCxnSpPr>
            <a:cxnSpLocks/>
          </p:cNvCxnSpPr>
          <p:nvPr/>
        </p:nvCxnSpPr>
        <p:spPr>
          <a:xfrm flipH="1" flipV="1">
            <a:off x="-408382" y="4772397"/>
            <a:ext cx="1488" cy="293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54744745-A813-1403-DBFD-B90F10B8CD34}"/>
              </a:ext>
            </a:extLst>
          </p:cNvPr>
          <p:cNvSpPr txBox="1"/>
          <p:nvPr/>
        </p:nvSpPr>
        <p:spPr>
          <a:xfrm>
            <a:off x="4808544" y="4444935"/>
            <a:ext cx="1060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241BAC-51EE-3E5D-A33B-27BC092BC89F}"/>
              </a:ext>
            </a:extLst>
          </p:cNvPr>
          <p:cNvSpPr txBox="1"/>
          <p:nvPr/>
        </p:nvSpPr>
        <p:spPr>
          <a:xfrm>
            <a:off x="2166753" y="5247377"/>
            <a:ext cx="3030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تكوين جمل باعتماد </a:t>
            </a:r>
          </a:p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القرار النحوي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464E27-22A0-CC26-4E95-8BCFC94AA53F}"/>
              </a:ext>
            </a:extLst>
          </p:cNvPr>
          <p:cNvSpPr txBox="1"/>
          <p:nvPr/>
        </p:nvSpPr>
        <p:spPr>
          <a:xfrm>
            <a:off x="4522410" y="5222253"/>
            <a:ext cx="1888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فعل الأمر والفعل المضارع مع </a:t>
            </a:r>
          </a:p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الضمائر المنفصلة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1A09992-AEBD-73E6-2D92-6CA30AFCFD9F}"/>
              </a:ext>
            </a:extLst>
          </p:cNvPr>
          <p:cNvSpPr txBox="1"/>
          <p:nvPr/>
        </p:nvSpPr>
        <p:spPr>
          <a:xfrm>
            <a:off x="838969" y="4448462"/>
            <a:ext cx="1442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AF19FD-10DB-79D4-33BD-A162CCC787A3}"/>
              </a:ext>
            </a:extLst>
          </p:cNvPr>
          <p:cNvSpPr txBox="1"/>
          <p:nvPr/>
        </p:nvSpPr>
        <p:spPr>
          <a:xfrm>
            <a:off x="95352" y="5198110"/>
            <a:ext cx="3030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مرتبطة </a:t>
            </a:r>
          </a:p>
          <a:p>
            <a:pPr algn="ctr" rtl="1"/>
            <a:r>
              <a:rPr lang="a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بالطبيعة والفصول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007A710-7747-0BA9-BB68-312F74FB8F0B}"/>
              </a:ext>
            </a:extLst>
          </p:cNvPr>
          <p:cNvSpPr/>
          <p:nvPr/>
        </p:nvSpPr>
        <p:spPr>
          <a:xfrm>
            <a:off x="6574272" y="4228358"/>
            <a:ext cx="1684992" cy="201372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D35E20-42D2-E4BA-4FA5-9DD9C583A396}"/>
              </a:ext>
            </a:extLst>
          </p:cNvPr>
          <p:cNvSpPr/>
          <p:nvPr/>
        </p:nvSpPr>
        <p:spPr>
          <a:xfrm>
            <a:off x="708917" y="4200829"/>
            <a:ext cx="1812760" cy="201372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B4F57A8-DEEA-53C8-03A8-0D2F697B8CC7}"/>
              </a:ext>
            </a:extLst>
          </p:cNvPr>
          <p:cNvSpPr/>
          <p:nvPr/>
        </p:nvSpPr>
        <p:spPr>
          <a:xfrm>
            <a:off x="2757023" y="4247559"/>
            <a:ext cx="1826273" cy="201372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63FB64A-007A-3C66-B5DB-365959FD0E0E}"/>
              </a:ext>
            </a:extLst>
          </p:cNvPr>
          <p:cNvSpPr/>
          <p:nvPr/>
        </p:nvSpPr>
        <p:spPr>
          <a:xfrm>
            <a:off x="4620656" y="4247118"/>
            <a:ext cx="1820882" cy="201372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حصص المعجم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67033" y="225822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578672" y="260237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أسبوع التوليف والدعم يتم الاشتغال على معجم الوحدة كاملا باعتماد أنشطة للتوليف والتثبيت بتوظيف مفردات المعجم في وضعيات جديدة (التعليق على مشاهد، الإكمال، التعويض...) 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60437" y="4422356"/>
            <a:ext cx="8209933" cy="95710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60438" y="4652973"/>
            <a:ext cx="820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تخصيص أربع حصص للمعجم ابتداء من اليوم الثالث مدة كل حصة منها 20 دقيقة.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16538</TotalTime>
  <Words>1364</Words>
  <Application>Microsoft Office PowerPoint</Application>
  <PresentationFormat>Affichage à l'écran (4:3)</PresentationFormat>
  <Paragraphs>194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Dosis</vt:lpstr>
      <vt:lpstr>Calibri</vt:lpstr>
      <vt:lpstr>Air Strip Arabic</vt:lpstr>
      <vt:lpstr>Microsoft Uighur</vt:lpstr>
      <vt:lpstr>Wingdings</vt:lpstr>
      <vt:lpstr>Calibri Light</vt:lpstr>
      <vt:lpstr>A Massir Ballpoint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MYABDENNACER.KASSEM</cp:lastModifiedBy>
  <cp:revision>107</cp:revision>
  <dcterms:created xsi:type="dcterms:W3CDTF">2023-09-20T21:35:22Z</dcterms:created>
  <dcterms:modified xsi:type="dcterms:W3CDTF">2025-06-01T13:11:12Z</dcterms:modified>
</cp:coreProperties>
</file>