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1"/>
  </p:notesMasterIdLst>
  <p:sldIdLst>
    <p:sldId id="2134804866" r:id="rId2"/>
    <p:sldId id="2134806249" r:id="rId3"/>
    <p:sldId id="2134808507" r:id="rId4"/>
    <p:sldId id="2134806438" r:id="rId5"/>
    <p:sldId id="2134808503" r:id="rId6"/>
    <p:sldId id="2134806534" r:id="rId7"/>
    <p:sldId id="2134806126" r:id="rId8"/>
    <p:sldId id="2134808504" r:id="rId9"/>
    <p:sldId id="2134806224" r:id="rId10"/>
    <p:sldId id="2134804867" r:id="rId11"/>
    <p:sldId id="2134806277" r:id="rId12"/>
    <p:sldId id="2134806134" r:id="rId13"/>
    <p:sldId id="2134808508" r:id="rId14"/>
    <p:sldId id="2134806129" r:id="rId15"/>
    <p:sldId id="2134808490" r:id="rId16"/>
    <p:sldId id="2134808493" r:id="rId17"/>
    <p:sldId id="2134808505" r:id="rId18"/>
    <p:sldId id="2134808494" r:id="rId19"/>
    <p:sldId id="2134806131" r:id="rId20"/>
    <p:sldId id="2134808509" r:id="rId21"/>
    <p:sldId id="2134808501" r:id="rId22"/>
    <p:sldId id="2134808512" r:id="rId23"/>
    <p:sldId id="2134808511" r:id="rId24"/>
    <p:sldId id="2134808510" r:id="rId25"/>
    <p:sldId id="2134808506" r:id="rId26"/>
    <p:sldId id="2134806130" r:id="rId27"/>
    <p:sldId id="2134806133" r:id="rId28"/>
    <p:sldId id="2134806132" r:id="rId29"/>
    <p:sldId id="2134806888" r:id="rId30"/>
  </p:sldIdLst>
  <p:sldSz cx="9144000" cy="6858000" type="screen4x3"/>
  <p:notesSz cx="6858000" cy="9144000"/>
  <p:embeddedFontLst>
    <p:embeddedFont>
      <p:font typeface="Air Strip Arabic" panose="020B0604020202020204" charset="-78"/>
      <p:regular r:id="rId32"/>
    </p:embeddedFont>
    <p:embeddedFont>
      <p:font typeface="Dosis" pitchFamily="2" charset="0"/>
      <p:regular r:id="rId33"/>
      <p:bold r:id="rId34"/>
    </p:embeddedFont>
    <p:embeddedFont>
      <p:font typeface="Microsoft Uighur" panose="02000000000000000000" pitchFamily="2" charset="-78"/>
      <p:regular r:id="rId35"/>
      <p:bold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C1B9"/>
    <a:srgbClr val="F4FAFA"/>
    <a:srgbClr val="005954"/>
    <a:srgbClr val="338B85"/>
    <a:srgbClr val="D5FFFF"/>
    <a:srgbClr val="FF9999"/>
    <a:srgbClr val="CCFF99"/>
    <a:srgbClr val="F1737E"/>
    <a:srgbClr val="FF7C8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CB296-286C-A27F-CED3-D5CB1A383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446272-6C57-01CD-2296-6D0A92E18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764985-9378-972A-AB2B-F4F874629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2FEC5E-C057-1783-876E-D816B1D27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87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70C09-4A3B-C6CF-7915-52FD83432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DA87DA-A7DA-502D-4A3F-DCF26E840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642DB7-A2AE-1F5B-5498-FA05B3405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54BCDF-EE9D-CAC9-607A-0CC1FBB1B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625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212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269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AB0F-7AA1-3F98-A226-EE789B4B9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5450F1-2527-98A4-8EE8-811AD2C70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2F5993-96F7-B482-9614-818C50767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B3E419-9529-E973-2424-876E35B06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110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.png"/><Relationship Id="rId1" Type="http://schemas.openxmlformats.org/officeDocument/2006/relationships/tags" Target="../tags/tag5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21.jpeg"/><Relationship Id="rId10" Type="http://schemas.openxmlformats.org/officeDocument/2006/relationships/image" Target="../media/image16.svg"/><Relationship Id="rId4" Type="http://schemas.openxmlformats.org/officeDocument/2006/relationships/image" Target="../media/image2.svg"/><Relationship Id="rId9" Type="http://schemas.openxmlformats.org/officeDocument/2006/relationships/image" Target="../media/image15.png"/><Relationship Id="rId1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3.pn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3.png"/><Relationship Id="rId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3.png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3.png"/><Relationship Id="rId4" Type="http://schemas.openxmlformats.org/officeDocument/2006/relationships/image" Target="../media/image27.svg"/><Relationship Id="rId9" Type="http://schemas.openxmlformats.org/officeDocument/2006/relationships/image" Target="../media/image7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3.png"/><Relationship Id="rId4" Type="http://schemas.openxmlformats.org/officeDocument/2006/relationships/image" Target="../media/image2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678886" y="4269924"/>
            <a:ext cx="772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الثانية : من نحن؟</a:t>
            </a:r>
          </a:p>
          <a:p>
            <a:pPr algn="ctr"/>
            <a:r>
              <a:rPr lang="a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 الأول: صحتي في تغذيتي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D06634-9154-2BE8-C984-B363EE2B2235}"/>
              </a:ext>
            </a:extLst>
          </p:cNvPr>
          <p:cNvSpPr txBox="1"/>
          <p:nvPr/>
        </p:nvSpPr>
        <p:spPr>
          <a:xfrm>
            <a:off x="928168" y="1798281"/>
            <a:ext cx="7361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54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6170A-EE1B-9B5B-B8DD-E2C8A7FF978E}"/>
              </a:ext>
            </a:extLst>
          </p:cNvPr>
          <p:cNvSpPr txBox="1"/>
          <p:nvPr/>
        </p:nvSpPr>
        <p:spPr>
          <a:xfrm>
            <a:off x="834841" y="2242195"/>
            <a:ext cx="73616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76171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تربوية</a:t>
            </a:r>
            <a:endParaRPr kumimoji="0" lang="fr-FR" sz="138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76171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9280950-CC94-D3A6-999A-D38AA8D7DDC0}"/>
              </a:ext>
            </a:extLst>
          </p:cNvPr>
          <p:cNvGrpSpPr/>
          <p:nvPr/>
        </p:nvGrpSpPr>
        <p:grpSpPr>
          <a:xfrm>
            <a:off x="3286015" y="5302697"/>
            <a:ext cx="2571970" cy="880615"/>
            <a:chOff x="3448841" y="4654860"/>
            <a:chExt cx="2571970" cy="880615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2C87A05-3D5E-49CB-26C6-E67FECC521E2}"/>
                </a:ext>
              </a:extLst>
            </p:cNvPr>
            <p:cNvSpPr/>
            <p:nvPr/>
          </p:nvSpPr>
          <p:spPr>
            <a:xfrm rot="21338648" flipV="1">
              <a:off x="3570241" y="4654860"/>
              <a:ext cx="2450570" cy="88061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1E3F48"/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8BDD6EF-B547-2165-0F44-FC4B6E8100FE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الأسبوع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(الأصدقاء والعائلة)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DF3E8E-EEAC-DE5A-63D0-E3C77DCC9B98}"/>
              </a:ext>
            </a:extLst>
          </p:cNvPr>
          <p:cNvSpPr/>
          <p:nvPr/>
        </p:nvSpPr>
        <p:spPr>
          <a:xfrm>
            <a:off x="401319" y="2517456"/>
            <a:ext cx="83708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45B7-EE05-B434-E81E-4C0E4AFF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9989E98-CCB4-31E8-F446-0805DE4AFB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2C0DBF5-D43C-5582-DA0B-C8DED8A1FDC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51CEB0-CD35-761F-D8F2-B2F250D81EE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4B8C8A-351E-C593-508E-3013AD58437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4E7257-A101-EE2D-33C8-37C46EA9EC9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C73B5EA-4CBB-0E79-C759-4B25C3B90CF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7079963C-CE61-BB39-1001-128A347D97B1}"/>
              </a:ext>
            </a:extLst>
          </p:cNvPr>
          <p:cNvSpPr txBox="1"/>
          <p:nvPr/>
        </p:nvSpPr>
        <p:spPr>
          <a:xfrm>
            <a:off x="2253539" y="540584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المستهدفة خلال الأسبوع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DBF49E3-2ED3-8B66-46A4-F10EF614F6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EBD0"/>
              </a:clrFrom>
              <a:clrTo>
                <a:srgbClr val="FEEBD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302" y="1053110"/>
            <a:ext cx="7035394" cy="521862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19088B-9976-11EC-3E2C-45C084EC4FC2}"/>
              </a:ext>
            </a:extLst>
          </p:cNvPr>
          <p:cNvSpPr/>
          <p:nvPr/>
        </p:nvSpPr>
        <p:spPr>
          <a:xfrm>
            <a:off x="2423188" y="1095072"/>
            <a:ext cx="4055471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B01FD3-AAB2-49FE-005A-78262811E58D}"/>
              </a:ext>
            </a:extLst>
          </p:cNvPr>
          <p:cNvSpPr/>
          <p:nvPr/>
        </p:nvSpPr>
        <p:spPr>
          <a:xfrm>
            <a:off x="3294345" y="4989311"/>
            <a:ext cx="1405549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F624B-85DB-F459-015B-7F19A711D4C6}"/>
              </a:ext>
            </a:extLst>
          </p:cNvPr>
          <p:cNvSpPr/>
          <p:nvPr/>
        </p:nvSpPr>
        <p:spPr>
          <a:xfrm>
            <a:off x="2423188" y="1059750"/>
            <a:ext cx="105050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solidFill>
                  <a:schemeClr val="tx1"/>
                </a:solidFill>
              </a:rPr>
              <a:t>.</a:t>
            </a:r>
            <a:endParaRPr lang="fr-MA" sz="24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499008-685A-4787-0CC5-C5AF135BF7F4}"/>
              </a:ext>
            </a:extLst>
          </p:cNvPr>
          <p:cNvSpPr/>
          <p:nvPr/>
        </p:nvSpPr>
        <p:spPr>
          <a:xfrm>
            <a:off x="1565753" y="4090880"/>
            <a:ext cx="6523943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6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الحيوان.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58935B-206C-EDB2-828C-0A70900F73B9}"/>
              </a:ext>
            </a:extLst>
          </p:cNvPr>
          <p:cNvSpPr/>
          <p:nvPr/>
        </p:nvSpPr>
        <p:spPr>
          <a:xfrm>
            <a:off x="6548284" y="4395019"/>
            <a:ext cx="19074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28EF5E-90D4-85EB-7A80-B1123EE6B08A}"/>
              </a:ext>
            </a:extLst>
          </p:cNvPr>
          <p:cNvSpPr/>
          <p:nvPr/>
        </p:nvSpPr>
        <p:spPr>
          <a:xfrm>
            <a:off x="6600683" y="4728562"/>
            <a:ext cx="1297388" cy="361652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E7924-5D38-2B9F-885A-AE42A78D7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CC96894-23BA-F279-AA7B-03A5A77DED0B}"/>
              </a:ext>
            </a:extLst>
          </p:cNvPr>
          <p:cNvGrpSpPr/>
          <p:nvPr/>
        </p:nvGrpSpPr>
        <p:grpSpPr>
          <a:xfrm>
            <a:off x="28682" y="0"/>
            <a:ext cx="9086627" cy="6570005"/>
            <a:chOff x="339407" y="227366"/>
            <a:chExt cx="8518967" cy="657000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5870532-4624-2719-C777-D91A50159608}"/>
                </a:ext>
              </a:extLst>
            </p:cNvPr>
            <p:cNvSpPr/>
            <p:nvPr/>
          </p:nvSpPr>
          <p:spPr>
            <a:xfrm>
              <a:off x="339407" y="634799"/>
              <a:ext cx="8518967" cy="616257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38D83E2-A10F-DDC6-09BB-AA545B8BDC8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F489DAF0-CD9E-A213-2EB3-7233C7BEABE6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193102AA-4569-0AC8-7C15-DE4D43033E8C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DCD4B847-69B5-2F97-3B2C-17654020FBF9}"/>
              </a:ext>
            </a:extLst>
          </p:cNvPr>
          <p:cNvSpPr txBox="1"/>
          <p:nvPr/>
        </p:nvSpPr>
        <p:spPr>
          <a:xfrm>
            <a:off x="2081198" y="314213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المرحلة2: من نحن؟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30D8313D-8B18-B19E-D753-46530BD9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407825"/>
              </p:ext>
            </p:extLst>
          </p:nvPr>
        </p:nvGraphicFramePr>
        <p:xfrm>
          <a:off x="174507" y="865755"/>
          <a:ext cx="8784546" cy="5572843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630066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947316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88375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106609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112180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المجال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صحتي في تغذيتي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عاداتي الصحية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007482"/>
                  </a:ext>
                </a:extLst>
              </a:tr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r>
                        <a:rPr lang="ar-MA" sz="1200" kern="100" dirty="0">
                          <a:effectLst/>
                        </a:rPr>
                        <a:t>الأسابيع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372777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السباق- وجبة متوازنة- فضول- شهية- بشرة- التحدي</a:t>
                      </a:r>
                      <a:endParaRPr lang="a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طرية- وجبة- نكهة- ألم- تقوي- غذاء صحي</a:t>
                      </a: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تمارين رياضية- يركض- ماهر- الفحص الطبي- شهية- تعتني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النظافة الشخصية- تقيني-يمارس- مريض شاحب- نشاط بدني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181581"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الضد لفهم كلمات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استراتيجية الضد لفهم كلمات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972877870"/>
                  </a:ext>
                </a:extLst>
              </a:tr>
              <a:tr h="147446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كاد يتحول أرنبا</a:t>
                      </a:r>
                      <a:r>
                        <a:rPr lang="fr-MA" sz="1200" b="1" kern="100" dirty="0">
                          <a:effectLst/>
                        </a:rPr>
                        <a:t>!</a:t>
                      </a:r>
                      <a:endParaRPr lang="a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العناصر: من- ماذا -أين -متى؟ 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هل تحب......؟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أنا لا أحب، بل أفضل.... أحب.....ولكني أفضل.....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ماذا تقول الخضراوات؟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أنصح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عليك أن تتناول...... لأنه.....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أنصحك بتناول......لأنه.......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فطور الصباح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أحذر وأنهي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لا تهمل.......لأن......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مرآة حمزة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أنصح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واظب على....تجنب....تناول....لكي..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عليك أن.....لا.......كل.....لكي.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13682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endParaRPr lang="fr-MA" sz="1200" b="1" u="sng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كلمات و فقرات بدقة واسترسال.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استخراج معلومات من النص بتوظيف إستراتيجية الكلمات المفاتيح للسؤال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8618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المضارع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تصريف الفعل الأمر مع بعض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867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الفعلية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30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التاء المربوطة والتاء المبسوطة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التاء المربوطة والتاء المبسوطة</a:t>
                      </a:r>
                      <a:endParaRPr kumimoji="0" lang="fr-MA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720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وصفة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kern="100" dirty="0">
                          <a:effectLst/>
                        </a:rPr>
                        <a:t>التعليق على مشاهد متسلسلة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2B55BE-B567-A69D-10B5-D779F046F1B0}"/>
              </a:ext>
            </a:extLst>
          </p:cNvPr>
          <p:cNvSpPr/>
          <p:nvPr/>
        </p:nvSpPr>
        <p:spPr>
          <a:xfrm>
            <a:off x="4365523" y="1161353"/>
            <a:ext cx="1979727" cy="52772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6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634993"/>
              </p:ext>
            </p:extLst>
          </p:nvPr>
        </p:nvGraphicFramePr>
        <p:xfrm>
          <a:off x="479622" y="1378311"/>
          <a:ext cx="8160774" cy="49381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9697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التوليف والدعم 20د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(20د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</a:t>
                      </a:r>
                      <a:r>
                        <a:rPr lang="fr-F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</a:t>
                      </a:r>
                      <a:endParaRPr lang="ar-M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fr-F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30د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المعجم 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7095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أنشطة التوليف والدعم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قراءة 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</a:t>
                      </a:r>
                      <a:r>
                        <a:rPr lang="fr-F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21827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الإثرائية 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التعبير الكتابي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تمارين كتابية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(35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ورشة 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10256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 2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ح1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 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الخط والنقل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A533C9-3A11-B052-17B7-7C3FF3A5C2C8}"/>
              </a:ext>
            </a:extLst>
          </p:cNvPr>
          <p:cNvSpPr/>
          <p:nvPr/>
        </p:nvSpPr>
        <p:spPr>
          <a:xfrm>
            <a:off x="7313017" y="935175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1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ABF722C-4FDC-AE4E-689E-CF10B1EDF423}"/>
              </a:ext>
            </a:extLst>
          </p:cNvPr>
          <p:cNvSpPr/>
          <p:nvPr/>
        </p:nvSpPr>
        <p:spPr>
          <a:xfrm>
            <a:off x="5943989" y="931780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2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9949BD9-7E8D-3B18-AE42-2384C1378C81}"/>
              </a:ext>
            </a:extLst>
          </p:cNvPr>
          <p:cNvSpPr/>
          <p:nvPr/>
        </p:nvSpPr>
        <p:spPr>
          <a:xfrm>
            <a:off x="4579673" y="93822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3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17742CC-D25B-EA47-7B87-DE9A4011BA21}"/>
              </a:ext>
            </a:extLst>
          </p:cNvPr>
          <p:cNvSpPr/>
          <p:nvPr/>
        </p:nvSpPr>
        <p:spPr>
          <a:xfrm>
            <a:off x="3237568" y="95297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4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E20DA7-120E-4632-4565-123835628495}"/>
              </a:ext>
            </a:extLst>
          </p:cNvPr>
          <p:cNvSpPr/>
          <p:nvPr/>
        </p:nvSpPr>
        <p:spPr>
          <a:xfrm>
            <a:off x="1857339" y="94719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5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5017B6-A717-D0F8-87D7-683DE6EBCFD1}"/>
              </a:ext>
            </a:extLst>
          </p:cNvPr>
          <p:cNvSpPr/>
          <p:nvPr/>
        </p:nvSpPr>
        <p:spPr>
          <a:xfrm>
            <a:off x="496172" y="94466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6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1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المضامين والإستراتيجيات المستهدفة 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141404" cy="2502514"/>
            <a:chOff x="645917" y="5152424"/>
            <a:chExt cx="8141404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061335" y="5185748"/>
              <a:ext cx="2725986" cy="1573274"/>
              <a:chOff x="4969954" y="1523505"/>
              <a:chExt cx="2725986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4969954" y="1947844"/>
                <a:ext cx="2725986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ماذا تقول الخضروات؟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استرجاع معلومات – إعادة السرد – لعب الأدوار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tx2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2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التاء في آخر الكلمات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مشاهد متسلسلة باستعمال روابط منطقية.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2563804" y="3966574"/>
            <a:ext cx="6321064" cy="2108547"/>
            <a:chOff x="2544014" y="4099855"/>
            <a:chExt cx="6321064" cy="210854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2544014" y="4099855"/>
              <a:ext cx="6178249" cy="2108547"/>
              <a:chOff x="2478873" y="5129550"/>
              <a:chExt cx="6178249" cy="126758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252646"/>
                <a:chOff x="5553932" y="1482245"/>
                <a:chExt cx="2011809" cy="125264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828307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267584"/>
                <a:chOff x="5453934" y="1467307"/>
                <a:chExt cx="1872865" cy="1267584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إسداء نصائح متعلقة بمجال التغذية الصحية باستعمال الأمر والنهي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908395" cy="1267583"/>
                <a:chOff x="5309617" y="1467308"/>
                <a:chExt cx="1908395" cy="1267583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908395" cy="843244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فعلية واسمية 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</a:p>
                <a:p>
                  <a:pPr algn="ctr" rtl="1">
                    <a:lnSpc>
                      <a:spcPts val="2200"/>
                    </a:lnSpc>
                  </a:pP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(فعل الأمر)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567637" y="5234483"/>
              <a:ext cx="229744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طرية- وجبة- نكهة- ألم- تقوي- غذاء صحي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265536" y="3959803"/>
            <a:ext cx="2297441" cy="2074680"/>
            <a:chOff x="3406608" y="5335118"/>
            <a:chExt cx="2297441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النشيد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68B6E38-6FF8-C28A-D3B9-DE2E99B2A9B2}"/>
                </a:ext>
              </a:extLst>
            </p:cNvPr>
            <p:cNvSpPr txBox="1"/>
            <p:nvPr/>
          </p:nvSpPr>
          <p:spPr>
            <a:xfrm>
              <a:off x="3406608" y="6041027"/>
              <a:ext cx="2297441" cy="3322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متع جسمك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93113"/>
            <a:ext cx="2725986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الحكاية: ماذا تقول الخضروات؟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الضد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الكلمات المفاتيح </a:t>
            </a:r>
            <a:endParaRPr lang="ar-MA" sz="16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</p:spTree>
    <p:extLst>
      <p:ext uri="{BB962C8B-B14F-4D97-AF65-F5344CB8AC3E}">
        <p14:creationId xmlns:p14="http://schemas.microsoft.com/office/powerpoint/2010/main" val="76167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193647"/>
            <a:ext cx="8518967" cy="6472624"/>
            <a:chOff x="312517" y="194916"/>
            <a:chExt cx="8518967" cy="622903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443811"/>
              <a:ext cx="8518967" cy="5980138"/>
              <a:chOff x="312517" y="443811"/>
              <a:chExt cx="8518967" cy="598013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443811"/>
                <a:ext cx="8518967" cy="5980138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6398" y="194916"/>
              <a:ext cx="446606" cy="415128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206831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416638"/>
            <a:ext cx="4677147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إعداد الشروط والوسائل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41F7D5-3D6C-DBDA-5A8C-D1C02E90051D}"/>
              </a:ext>
            </a:extLst>
          </p:cNvPr>
          <p:cNvGrpSpPr/>
          <p:nvPr/>
        </p:nvGrpSpPr>
        <p:grpSpPr>
          <a:xfrm>
            <a:off x="1761594" y="2278233"/>
            <a:ext cx="5620810" cy="1943592"/>
            <a:chOff x="1183113" y="1234243"/>
            <a:chExt cx="6777773" cy="244775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49F031D8-FAFC-C60D-BB01-67D063EBE415}"/>
                </a:ext>
              </a:extLst>
            </p:cNvPr>
            <p:cNvGrpSpPr/>
            <p:nvPr/>
          </p:nvGrpSpPr>
          <p:grpSpPr>
            <a:xfrm>
              <a:off x="1183113" y="1234243"/>
              <a:ext cx="6777773" cy="2447756"/>
              <a:chOff x="500198" y="2389210"/>
              <a:chExt cx="4148646" cy="274020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F9FD306-605F-5DE1-9991-E5117BD05A96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721015"/>
                <a:chOff x="3077907" y="2389210"/>
                <a:chExt cx="1936146" cy="2721015"/>
              </a:xfrm>
            </p:grpSpPr>
            <p:sp>
              <p:nvSpPr>
                <p:cNvPr id="10" name="Rectangle : coins arrondis 18 - 2">
                  <a:extLst>
                    <a:ext uri="{FF2B5EF4-FFF2-40B4-BE49-F238E27FC236}">
                      <a16:creationId xmlns:a16="http://schemas.microsoft.com/office/drawing/2014/main" id="{8955BF22-DE62-49EA-3711-74FF446ED358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650034BE-CBCE-2083-5E5D-F4E5393436B5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64328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مطابقة الشرائح لإطار العرض</a:t>
                  </a: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39F2B1D-AB01-AB53-0A10-54CEB04BBBA0}"/>
                  </a:ext>
                </a:extLst>
              </p:cNvPr>
              <p:cNvGrpSpPr/>
              <p:nvPr/>
            </p:nvGrpSpPr>
            <p:grpSpPr>
              <a:xfrm>
                <a:off x="500198" y="2389210"/>
                <a:ext cx="1936145" cy="2740201"/>
                <a:chOff x="556071" y="2389210"/>
                <a:chExt cx="1936145" cy="2740201"/>
              </a:xfrm>
            </p:grpSpPr>
            <p:sp>
              <p:nvSpPr>
                <p:cNvPr id="2" name="Rectangle : coins arrondis 18 - 2">
                  <a:extLst>
                    <a:ext uri="{FF2B5EF4-FFF2-40B4-BE49-F238E27FC236}">
                      <a16:creationId xmlns:a16="http://schemas.microsoft.com/office/drawing/2014/main" id="{4651A915-0C67-D97E-632A-6145E6B07B39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18 - 2">
                  <a:extLst>
                    <a:ext uri="{FF2B5EF4-FFF2-40B4-BE49-F238E27FC236}">
                      <a16:creationId xmlns:a16="http://schemas.microsoft.com/office/drawing/2014/main" id="{CEADBFD3-3639-9BA2-477B-4ADFCC506D4F}"/>
                    </a:ext>
                  </a:extLst>
                </p:cNvPr>
                <p:cNvSpPr/>
                <p:nvPr/>
              </p:nvSpPr>
              <p:spPr>
                <a:xfrm flipH="1">
                  <a:off x="556071" y="4466938"/>
                  <a:ext cx="1936143" cy="662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مؤشر الليزر </a:t>
                  </a:r>
                </a:p>
              </p:txBody>
            </p:sp>
          </p:grpSp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DAE7270-52A5-5465-C635-15B40153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7936" y="1650057"/>
              <a:ext cx="2964022" cy="863969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596" y="2227237"/>
            <a:ext cx="1488108" cy="148652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BD72F6-FBAA-81E9-B06C-079A3196BB19}"/>
              </a:ext>
            </a:extLst>
          </p:cNvPr>
          <p:cNvGrpSpPr/>
          <p:nvPr/>
        </p:nvGrpSpPr>
        <p:grpSpPr>
          <a:xfrm>
            <a:off x="1761595" y="4365666"/>
            <a:ext cx="5620805" cy="2124960"/>
            <a:chOff x="1183115" y="3811916"/>
            <a:chExt cx="6777771" cy="2689728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B50DA59-A6AC-D6ED-6AC2-D4A03ED753F2}"/>
                </a:ext>
              </a:extLst>
            </p:cNvPr>
            <p:cNvGrpSpPr/>
            <p:nvPr/>
          </p:nvGrpSpPr>
          <p:grpSpPr>
            <a:xfrm>
              <a:off x="1183115" y="3811916"/>
              <a:ext cx="6777771" cy="2689728"/>
              <a:chOff x="500199" y="2389210"/>
              <a:chExt cx="4148645" cy="301108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A8EA999F-C9FF-F43F-8279-69A5A19F5B9A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966789"/>
                <a:chOff x="3077907" y="2389210"/>
                <a:chExt cx="1936146" cy="2966789"/>
              </a:xfrm>
            </p:grpSpPr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6F26891-7E13-748C-C31D-7989EB272DB3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A5A41AF-A745-2752-5786-6C0C3A5C9A39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8890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الحاسوب وتضمنه للدرس الرقمي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653FD5A-EE13-E8E4-3283-09A579C778E9}"/>
                  </a:ext>
                </a:extLst>
              </p:cNvPr>
              <p:cNvGrpSpPr/>
              <p:nvPr/>
            </p:nvGrpSpPr>
            <p:grpSpPr>
              <a:xfrm>
                <a:off x="500199" y="2389210"/>
                <a:ext cx="1936144" cy="3011082"/>
                <a:chOff x="556072" y="2389210"/>
                <a:chExt cx="1936144" cy="3011082"/>
              </a:xfrm>
            </p:grpSpPr>
            <p:sp>
              <p:nvSpPr>
                <p:cNvPr id="44" name="Rectangle : coins arrondis 18 - 2">
                  <a:extLst>
                    <a:ext uri="{FF2B5EF4-FFF2-40B4-BE49-F238E27FC236}">
                      <a16:creationId xmlns:a16="http://schemas.microsoft.com/office/drawing/2014/main" id="{381A388E-CCD7-AC77-5F36-999825433788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Rectangle : coins arrondis 18 - 2">
                  <a:extLst>
                    <a:ext uri="{FF2B5EF4-FFF2-40B4-BE49-F238E27FC236}">
                      <a16:creationId xmlns:a16="http://schemas.microsoft.com/office/drawing/2014/main" id="{2E41A937-B34B-3943-31CD-12B55FE44E5A}"/>
                    </a:ext>
                  </a:extLst>
                </p:cNvPr>
                <p:cNvSpPr/>
                <p:nvPr/>
              </p:nvSpPr>
              <p:spPr>
                <a:xfrm flipH="1">
                  <a:off x="556072" y="4466937"/>
                  <a:ext cx="1936143" cy="9333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تعبئة المذكرة اليومية</a:t>
                  </a:r>
                  <a:r>
                    <a:rPr lang="ar-MA" sz="2000" b="1" dirty="0">
                      <a:solidFill>
                        <a:prstClr val="white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وإعداد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الخطاطة الذهنية</a:t>
                  </a:r>
                </a:p>
              </p:txBody>
            </p:sp>
          </p:grp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B261E0A-39A4-FCBB-38C8-16C50612F3A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652166" y="4080543"/>
              <a:ext cx="1452551" cy="126688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bleu vert&#10;&#10;Description générée automatiquement">
              <a:extLst>
                <a:ext uri="{FF2B5EF4-FFF2-40B4-BE49-F238E27FC236}">
                  <a16:creationId xmlns:a16="http://schemas.microsoft.com/office/drawing/2014/main" id="{767820D4-08F9-4642-7F28-3862842B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4058" y="3979467"/>
              <a:ext cx="1038661" cy="1469038"/>
            </a:xfrm>
            <a:prstGeom prst="rect">
              <a:avLst/>
            </a:prstGeom>
            <a:ln>
              <a:solidFill>
                <a:srgbClr val="39B3D3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BD131F47-EA15-E4D8-461A-10E63A669B33}"/>
              </a:ext>
            </a:extLst>
          </p:cNvPr>
          <p:cNvSpPr/>
          <p:nvPr/>
        </p:nvSpPr>
        <p:spPr>
          <a:xfrm flipH="1">
            <a:off x="486950" y="974014"/>
            <a:ext cx="8209933" cy="108425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E37580-8B5F-36B3-A6A3-3A55EA3605B9}"/>
              </a:ext>
            </a:extLst>
          </p:cNvPr>
          <p:cNvSpPr txBox="1"/>
          <p:nvPr/>
        </p:nvSpPr>
        <p:spPr>
          <a:xfrm>
            <a:off x="536110" y="110060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ضمانا لحسن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التخطيطين المادي والذهني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لكل حصة يومية يجب السهر على تحميل الدرس الرقمي من البوابة الرسمية و إعداد مستلزمات الاشتغال من خلال ما يلي:</a:t>
            </a:r>
          </a:p>
        </p:txBody>
      </p:sp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6" y="177830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1347017" y="368697"/>
              <a:ext cx="6661276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EF6354-21BC-E47A-D8FC-656AA98D93E0}"/>
              </a:ext>
            </a:extLst>
          </p:cNvPr>
          <p:cNvGrpSpPr/>
          <p:nvPr/>
        </p:nvGrpSpPr>
        <p:grpSpPr>
          <a:xfrm>
            <a:off x="6199213" y="1158692"/>
            <a:ext cx="2537192" cy="562981"/>
            <a:chOff x="5525729" y="1168809"/>
            <a:chExt cx="2992418" cy="562981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8CA0BB5-27D9-0EE0-F347-FA8E69F95725}"/>
                </a:ext>
              </a:extLst>
            </p:cNvPr>
            <p:cNvSpPr/>
            <p:nvPr/>
          </p:nvSpPr>
          <p:spPr>
            <a:xfrm>
              <a:off x="5525729" y="1202630"/>
              <a:ext cx="2705201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شرائح خاصة بالأستاذ(ة)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DCB5382-F30E-BEB2-52CB-D9F66B91CEE5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1776042" y="488861"/>
            <a:ext cx="582576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بدلالات الأيقونات المستعملة في الدروس الرقمية</a:t>
            </a:r>
          </a:p>
        </p:txBody>
      </p:sp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8356941" y="1271052"/>
            <a:ext cx="311207" cy="330594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2F1FD3-4924-1D51-BDEE-6DA5DCA309E8}"/>
              </a:ext>
            </a:extLst>
          </p:cNvPr>
          <p:cNvGrpSpPr/>
          <p:nvPr/>
        </p:nvGrpSpPr>
        <p:grpSpPr>
          <a:xfrm>
            <a:off x="3205317" y="1155582"/>
            <a:ext cx="2879952" cy="562981"/>
            <a:chOff x="5638195" y="1168809"/>
            <a:chExt cx="2879952" cy="562981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B056821-A439-B2A7-7F4F-A62B377D7C89}"/>
                </a:ext>
              </a:extLst>
            </p:cNvPr>
            <p:cNvSpPr/>
            <p:nvPr/>
          </p:nvSpPr>
          <p:spPr>
            <a:xfrm>
              <a:off x="5638195" y="1202630"/>
              <a:ext cx="259273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منطوق الأستاذ الموجه إلى التلاميذ.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EEB85D6-B595-F4EF-04EA-AE293554F7F1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545396" y="1209827"/>
            <a:ext cx="453976" cy="43338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FFBFF5-FBC2-8472-FD97-DED76C173AD7}"/>
              </a:ext>
            </a:extLst>
          </p:cNvPr>
          <p:cNvGrpSpPr/>
          <p:nvPr/>
        </p:nvGrpSpPr>
        <p:grpSpPr>
          <a:xfrm>
            <a:off x="450506" y="1183370"/>
            <a:ext cx="2659732" cy="562981"/>
            <a:chOff x="5858415" y="1168809"/>
            <a:chExt cx="2659732" cy="56298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F262C3-9274-A76B-F106-2851A3E7182F}"/>
                </a:ext>
              </a:extLst>
            </p:cNvPr>
            <p:cNvSpPr/>
            <p:nvPr/>
          </p:nvSpPr>
          <p:spPr>
            <a:xfrm>
              <a:off x="5858415" y="1202630"/>
              <a:ext cx="237251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إرشادات إضافية موجهة للأستاذ(ة)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8623406-BE0D-80B7-3159-7E708F2A36BF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2231385" y="1262451"/>
            <a:ext cx="115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</a:t>
            </a:r>
          </a:p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7D5302-5525-31F8-765C-4A2B34B11A2D}"/>
              </a:ext>
            </a:extLst>
          </p:cNvPr>
          <p:cNvGrpSpPr/>
          <p:nvPr/>
        </p:nvGrpSpPr>
        <p:grpSpPr>
          <a:xfrm>
            <a:off x="6336585" y="2063695"/>
            <a:ext cx="2365252" cy="1854694"/>
            <a:chOff x="6381691" y="3010332"/>
            <a:chExt cx="2365252" cy="185469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DF41485-9A57-5111-7843-DF6C915B6218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نمذجة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0DA3A71-638A-59A9-C92D-2AC49A0B51B9}"/>
                </a:ext>
              </a:extLst>
            </p:cNvPr>
            <p:cNvSpPr/>
            <p:nvPr/>
          </p:nvSpPr>
          <p:spPr>
            <a:xfrm>
              <a:off x="6855573" y="3010332"/>
              <a:ext cx="1417483" cy="1212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477DE7C-C5F4-1E9A-8C60-10FDA7AC450A}"/>
              </a:ext>
            </a:extLst>
          </p:cNvPr>
          <p:cNvGrpSpPr/>
          <p:nvPr/>
        </p:nvGrpSpPr>
        <p:grpSpPr>
          <a:xfrm>
            <a:off x="3420346" y="2148166"/>
            <a:ext cx="2365252" cy="1770223"/>
            <a:chOff x="6381691" y="3094803"/>
            <a:chExt cx="2365252" cy="177022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DC1215C-A8FC-B46F-B181-3241897CAD09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موجهة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2F55D86-3B8C-7BF1-C262-BED5594DFF70}"/>
                </a:ext>
              </a:extLst>
            </p:cNvPr>
            <p:cNvSpPr/>
            <p:nvPr/>
          </p:nvSpPr>
          <p:spPr>
            <a:xfrm>
              <a:off x="6875473" y="309480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5B5BC57-35F2-BC21-C2C5-D3ECB880E353}"/>
              </a:ext>
            </a:extLst>
          </p:cNvPr>
          <p:cNvGrpSpPr/>
          <p:nvPr/>
        </p:nvGrpSpPr>
        <p:grpSpPr>
          <a:xfrm>
            <a:off x="504106" y="2122428"/>
            <a:ext cx="2365252" cy="1805903"/>
            <a:chOff x="6381691" y="3059123"/>
            <a:chExt cx="2365252" cy="180590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8CD22B9-090B-A3AF-0424-68FB58DFADBE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مستقلة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60CF95D-DB44-3BD2-77A9-5AD6CBE13BEB}"/>
                </a:ext>
              </a:extLst>
            </p:cNvPr>
            <p:cNvSpPr/>
            <p:nvPr/>
          </p:nvSpPr>
          <p:spPr>
            <a:xfrm>
              <a:off x="6857662" y="305912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B6531F9-94D0-2C3E-17AB-ABDE1EFDE4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2112" y="2317397"/>
            <a:ext cx="634191" cy="700164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AA7ED1-E39E-861B-D581-1929D76B8617}"/>
              </a:ext>
            </a:extLst>
          </p:cNvPr>
          <p:cNvGrpSpPr/>
          <p:nvPr/>
        </p:nvGrpSpPr>
        <p:grpSpPr>
          <a:xfrm>
            <a:off x="6085269" y="4327631"/>
            <a:ext cx="2651136" cy="1806029"/>
            <a:chOff x="6095807" y="3244549"/>
            <a:chExt cx="2651136" cy="1620477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EF140A12-79CD-20A7-A27F-F12883DFFEB5}"/>
                </a:ext>
              </a:extLst>
            </p:cNvPr>
            <p:cNvSpPr/>
            <p:nvPr/>
          </p:nvSpPr>
          <p:spPr>
            <a:xfrm>
              <a:off x="6095807" y="4164862"/>
              <a:ext cx="2651136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1F497D">
                      <a:lumMod val="5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يطلب الأستاذ الجواب أو المشاركة من تلميذ غير الذين رفعوا أيديهم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A274BFE-0522-BB14-9FE7-B1EF19D0BB93}"/>
                </a:ext>
              </a:extLst>
            </p:cNvPr>
            <p:cNvSpPr/>
            <p:nvPr/>
          </p:nvSpPr>
          <p:spPr>
            <a:xfrm>
              <a:off x="6622512" y="3244549"/>
              <a:ext cx="1468145" cy="10530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E8F92B0-65F2-4DC1-B8A5-EFF783AB1E9E}"/>
              </a:ext>
            </a:extLst>
          </p:cNvPr>
          <p:cNvGrpSpPr/>
          <p:nvPr/>
        </p:nvGrpSpPr>
        <p:grpSpPr>
          <a:xfrm>
            <a:off x="3329654" y="4312286"/>
            <a:ext cx="2544458" cy="1821374"/>
            <a:chOff x="6256431" y="3229204"/>
            <a:chExt cx="2544458" cy="182137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28C9BD7D-3954-240D-6E58-C38391BD7DF5}"/>
                </a:ext>
              </a:extLst>
            </p:cNvPr>
            <p:cNvSpPr/>
            <p:nvPr/>
          </p:nvSpPr>
          <p:spPr>
            <a:xfrm>
              <a:off x="6256431" y="4164861"/>
              <a:ext cx="2544458" cy="8857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يتحرك الأستاذ بين الصفوف لمراقبة الإنجازات.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F80B35-977B-8E93-7EFB-0639B2C00105}"/>
                </a:ext>
              </a:extLst>
            </p:cNvPr>
            <p:cNvSpPr/>
            <p:nvPr/>
          </p:nvSpPr>
          <p:spPr>
            <a:xfrm>
              <a:off x="6797280" y="3229204"/>
              <a:ext cx="1468145" cy="10126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A5CAC9E-371C-BB50-82B4-F2AD882F06AF}"/>
              </a:ext>
            </a:extLst>
          </p:cNvPr>
          <p:cNvGrpSpPr/>
          <p:nvPr/>
        </p:nvGrpSpPr>
        <p:grpSpPr>
          <a:xfrm>
            <a:off x="538674" y="4337573"/>
            <a:ext cx="2443800" cy="1883819"/>
            <a:chOff x="6381691" y="3244549"/>
            <a:chExt cx="2443800" cy="188381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78A0675-9E3D-549C-8288-5CE7665C0251}"/>
                </a:ext>
              </a:extLst>
            </p:cNvPr>
            <p:cNvSpPr/>
            <p:nvPr/>
          </p:nvSpPr>
          <p:spPr>
            <a:xfrm>
              <a:off x="6381691" y="4164862"/>
              <a:ext cx="2443800" cy="9635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مأسسة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وتدوين ما يجب تذكره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B4D7A0-00A2-C052-9EE4-3DE33FF42C85}"/>
                </a:ext>
              </a:extLst>
            </p:cNvPr>
            <p:cNvSpPr/>
            <p:nvPr/>
          </p:nvSpPr>
          <p:spPr>
            <a:xfrm>
              <a:off x="6784754" y="3244549"/>
              <a:ext cx="1468145" cy="9972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B432BCE-FCB8-6D8C-EE45-0E49B45A29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67" y="4358592"/>
            <a:ext cx="1266346" cy="88571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A35A404-7BBD-E9A0-397B-66063511A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1888" y="2215074"/>
            <a:ext cx="934381" cy="8580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E0F283B-6097-2909-BE14-BBF8A4CD2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06" y="2234685"/>
            <a:ext cx="1186773" cy="84769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D65B03B-1961-95EA-F3CD-D7DF267253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31" y="4402659"/>
            <a:ext cx="1031382" cy="879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E4274-4168-CEB0-D21A-A192745F7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725753" y="4434348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7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45EA-7327-CFAF-168D-477E9786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415CE-77B3-A8BE-4040-392CDB2C3C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66C2D-206E-5238-EFE7-A036FBE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1F104B-47DA-0F09-014E-9D0048C7DB43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AFCAA-42AB-12D6-7E18-D85918F8CCAA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E540CE9-6F69-0452-7A42-7D53549DB354}"/>
              </a:ext>
            </a:extLst>
          </p:cNvPr>
          <p:cNvSpPr/>
          <p:nvPr/>
        </p:nvSpPr>
        <p:spPr>
          <a:xfrm flipH="1" flipV="1">
            <a:off x="2266237" y="243887"/>
            <a:ext cx="4636919" cy="787137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00484-16CC-74AA-CF71-D9F2FBDFC834}"/>
              </a:ext>
            </a:extLst>
          </p:cNvPr>
          <p:cNvSpPr txBox="1"/>
          <p:nvPr/>
        </p:nvSpPr>
        <p:spPr>
          <a:xfrm>
            <a:off x="1767050" y="416295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لتقديم مضامين الأسبوع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ص62 إلى ص 75 -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749002-9E6D-D6C3-6D8F-939FE7FCD45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46EF4F-819E-5EAB-433E-0616FF3DA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00" y="1640644"/>
            <a:ext cx="2899049" cy="17779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25A44851-3A67-1E17-9E3C-B794D9D93E40}"/>
              </a:ext>
            </a:extLst>
          </p:cNvPr>
          <p:cNvSpPr/>
          <p:nvPr/>
        </p:nvSpPr>
        <p:spPr>
          <a:xfrm>
            <a:off x="7548500" y="1215513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78</a:t>
            </a:r>
            <a:endParaRPr lang="fr-MA" sz="16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704BB7A-581D-4018-7C97-92B6503D6E25}"/>
              </a:ext>
            </a:extLst>
          </p:cNvPr>
          <p:cNvSpPr/>
          <p:nvPr/>
        </p:nvSpPr>
        <p:spPr>
          <a:xfrm>
            <a:off x="5308459" y="1426002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المشهد العام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56E390-CDE4-B1A2-340C-992B94247E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357" y="3810133"/>
            <a:ext cx="2973908" cy="26138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32890F75-436F-A912-7B8A-1C8C5E0989DA}"/>
              </a:ext>
            </a:extLst>
          </p:cNvPr>
          <p:cNvSpPr/>
          <p:nvPr/>
        </p:nvSpPr>
        <p:spPr>
          <a:xfrm>
            <a:off x="7456431" y="3431016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80</a:t>
            </a:r>
            <a:endParaRPr lang="fr-MA" sz="16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662E47C-0C0C-5553-7657-75E112AADBB1}"/>
              </a:ext>
            </a:extLst>
          </p:cNvPr>
          <p:cNvSpPr/>
          <p:nvPr/>
        </p:nvSpPr>
        <p:spPr>
          <a:xfrm>
            <a:off x="5308459" y="3600443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النص القرائي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DF8362F-C7DC-FE24-FECF-CDBAF554B3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651" y="1698225"/>
            <a:ext cx="2934975" cy="18235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A00E45B3-4641-8B10-5523-FE75CEB1C146}"/>
              </a:ext>
            </a:extLst>
          </p:cNvPr>
          <p:cNvSpPr/>
          <p:nvPr/>
        </p:nvSpPr>
        <p:spPr>
          <a:xfrm>
            <a:off x="3377014" y="1172218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77</a:t>
            </a:r>
            <a:endParaRPr lang="fr-MA" sz="16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516F4613-E6D9-C5F6-A1CC-E0C8F8A39D84}"/>
              </a:ext>
            </a:extLst>
          </p:cNvPr>
          <p:cNvSpPr/>
          <p:nvPr/>
        </p:nvSpPr>
        <p:spPr>
          <a:xfrm>
            <a:off x="1187497" y="1435556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متون الطلاقة 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85167B-655B-60D8-C303-092AF84DA9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651" y="4108732"/>
            <a:ext cx="2934975" cy="23787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FA80F803-69F5-45FD-A0CB-8320F7EE398B}"/>
              </a:ext>
            </a:extLst>
          </p:cNvPr>
          <p:cNvSpPr/>
          <p:nvPr/>
        </p:nvSpPr>
        <p:spPr>
          <a:xfrm>
            <a:off x="3396678" y="3674206"/>
            <a:ext cx="668724" cy="6777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/>
              <a:t>ص 84</a:t>
            </a:r>
            <a:endParaRPr lang="fr-MA" sz="16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E0E912-13CE-3579-07F8-6FDD18841053}"/>
              </a:ext>
            </a:extLst>
          </p:cNvPr>
          <p:cNvSpPr/>
          <p:nvPr/>
        </p:nvSpPr>
        <p:spPr>
          <a:xfrm>
            <a:off x="1199126" y="3881733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الوضعية التواصلية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071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الواجب المنزلي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67029" y="1197252"/>
            <a:ext cx="8209933" cy="2772905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C80533-4FAF-03B9-6FC6-3655B50B2C54}"/>
              </a:ext>
            </a:extLst>
          </p:cNvPr>
          <p:cNvSpPr txBox="1"/>
          <p:nvPr/>
        </p:nvSpPr>
        <p:spPr>
          <a:xfrm>
            <a:off x="467033" y="1181919"/>
            <a:ext cx="80717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افتتاح كل حصة يومية يتم تتبع الواجب المنزلي، ونظرا لصعوبة تتبع كل الإنجازات، يمكن اعتماد ما يلي قصد تدبير أنجع للوقت و رفع  معدل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الواجبات المنزلية :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اعتماد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شبكة لتتبع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 تتضمن أسماء التلاميذ حيث يتم التأشير على الذين لم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ينجزوه بعلامة؛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اختيار اسم تلميذ أو تلميذين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بسحب عشوائي في كل حصة، لمراقبة واجبه المنزلي من قبل الأستاذ؛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3.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مكافأة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التلاميذ المواظبين على إنجاز واجباتهم المنزلية باحتساب الإنجاز المتتالي ل10 واجبات منزلي 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في استحقاق نجمة التفوق في مكون الواجب المنزلي.</a:t>
            </a: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467027" y="4278078"/>
            <a:ext cx="8209933" cy="1680270"/>
          </a:xfrm>
          <a:prstGeom prst="roundRect">
            <a:avLst>
              <a:gd name="adj" fmla="val 2580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4E3F-B413-7515-EEC0-E02FC3E8DA3D}"/>
              </a:ext>
            </a:extLst>
          </p:cNvPr>
          <p:cNvSpPr txBox="1"/>
          <p:nvPr/>
        </p:nvSpPr>
        <p:spPr>
          <a:xfrm>
            <a:off x="486949" y="4525674"/>
            <a:ext cx="8071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تغذية راجعة جماعية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للمتعلمين على السبورة، ويوجه التلاميذ إلى التصحيح في منازلهم ربحا للوقت الذي يستهلكه المتعلمون في تدوين التصحيح في هذه المرحلة العمرية أو الاكتفاء بالتصحيح الشفوي التفاعلي.</a:t>
            </a:r>
          </a:p>
        </p:txBody>
      </p:sp>
    </p:spTree>
    <p:extLst>
      <p:ext uri="{BB962C8B-B14F-4D97-AF65-F5344CB8AC3E}">
        <p14:creationId xmlns:p14="http://schemas.microsoft.com/office/powerpoint/2010/main" val="2579524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خاص بتدبير حصة الطلاقة</a:t>
            </a:r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</a:t>
            </a: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اليوم الأول من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709651" y="119725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505050" y="3419570"/>
            <a:ext cx="8209933" cy="2801821"/>
          </a:xfrm>
          <a:prstGeom prst="roundRect">
            <a:avLst>
              <a:gd name="adj" fmla="val 1134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37677A8-2F84-AD8C-5081-CEC1BA17AEED}"/>
              </a:ext>
            </a:extLst>
          </p:cNvPr>
          <p:cNvSpPr/>
          <p:nvPr/>
        </p:nvSpPr>
        <p:spPr>
          <a:xfrm flipH="1">
            <a:off x="509462" y="117706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32A02-5947-64C3-D794-990C064FF503}"/>
              </a:ext>
            </a:extLst>
          </p:cNvPr>
          <p:cNvSpPr txBox="1"/>
          <p:nvPr/>
        </p:nvSpPr>
        <p:spPr>
          <a:xfrm>
            <a:off x="642445" y="1329981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المستقل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صيغا مختلفة:  القراءة الصامتة فقط أو قراءة صامتة مقرونة بمهمة محددة.</a:t>
            </a: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الموجه 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بالقراءة الجهرية الجماعية أو الجهرية الفردية أو الجهرية التتابعية.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F17B3-8CF4-D1DA-883D-C7F62E2D8726}"/>
              </a:ext>
            </a:extLst>
          </p:cNvPr>
          <p:cNvSpPr txBox="1"/>
          <p:nvPr/>
        </p:nvSpPr>
        <p:spPr>
          <a:xfrm>
            <a:off x="4777641" y="1358834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تتضمن حصة الطلاقة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الموطنة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الكراسة ثلاثة  أنواع من المتون القرائية: </a:t>
            </a:r>
          </a:p>
          <a:p>
            <a:pPr algn="r" rtl="1"/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1.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من الفقرة القصيرة: تقرؤها الفئة </a:t>
            </a:r>
            <a:r>
              <a:rPr lang="fr-FR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2.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فقرة قصيرة : تقرؤها الفئة </a:t>
            </a:r>
            <a:r>
              <a:rPr lang="fr-FR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3.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فقرة طويلة: تقرؤها الفئة </a:t>
            </a:r>
            <a:r>
              <a:rPr lang="fr-FR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B414DB-97C3-DC5B-3C4F-ADEFCD94BB54}"/>
              </a:ext>
            </a:extLst>
          </p:cNvPr>
          <p:cNvSpPr txBox="1"/>
          <p:nvPr/>
        </p:nvSpPr>
        <p:spPr>
          <a:xfrm>
            <a:off x="455977" y="3612394"/>
            <a:ext cx="8071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وفق مبدأ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حيث ينجز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النشاط الموجه  أولا  ثم يليهم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B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ويتم تأخير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في الممارسة الموجهة  كالتالي: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12F1DB8-E79E-D4B9-D7CE-3BD355653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76799"/>
              </p:ext>
            </p:extLst>
          </p:nvPr>
        </p:nvGraphicFramePr>
        <p:xfrm>
          <a:off x="647443" y="4359490"/>
          <a:ext cx="7925143" cy="1783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390022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C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A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للكلمات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القصيرة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للفقرة الطويلة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1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للكلمات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للفقرة القصيرة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الطويلة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2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للكلمات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القصيرة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الطويلة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3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920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9EE1-3E69-3784-A399-DDAF0B8E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3C0E02D-208D-635D-FE2E-296BC413A51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D1BE7C5-AA63-2400-9E17-BBBAB67C0223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3F63D6-39EA-9D6C-4184-77F73DC1E739}"/>
              </a:ext>
            </a:extLst>
          </p:cNvPr>
          <p:cNvGrpSpPr/>
          <p:nvPr/>
        </p:nvGrpSpPr>
        <p:grpSpPr>
          <a:xfrm>
            <a:off x="127000" y="162146"/>
            <a:ext cx="8928099" cy="6622112"/>
            <a:chOff x="312517" y="165730"/>
            <a:chExt cx="8518967" cy="625822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D18B2BA-ED83-3478-9FBD-62E7332786D2}"/>
                </a:ext>
              </a:extLst>
            </p:cNvPr>
            <p:cNvSpPr/>
            <p:nvPr/>
          </p:nvSpPr>
          <p:spPr>
            <a:xfrm>
              <a:off x="312517" y="412048"/>
              <a:ext cx="8518967" cy="601190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54C4EF0-8B2D-86CA-3E90-D577B6126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52714D-3D75-5BD7-4E25-614DC5F03F33}"/>
                </a:ext>
              </a:extLst>
            </p:cNvPr>
            <p:cNvSpPr/>
            <p:nvPr/>
          </p:nvSpPr>
          <p:spPr>
            <a:xfrm>
              <a:off x="486963" y="165730"/>
              <a:ext cx="444305" cy="407210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76B07E0-5265-BA15-EA54-46B4302614DA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427684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69F1F3F-7864-7AD0-9445-16122ECFF0FA}"/>
              </a:ext>
            </a:extLst>
          </p:cNvPr>
          <p:cNvSpPr txBox="1"/>
          <p:nvPr/>
        </p:nvSpPr>
        <p:spPr>
          <a:xfrm>
            <a:off x="1689393" y="237479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تحدي الطلاقة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D35E9C41-71FB-2132-0F97-CA7E89D1051F}"/>
              </a:ext>
            </a:extLst>
          </p:cNvPr>
          <p:cNvSpPr txBox="1"/>
          <p:nvPr/>
        </p:nvSpPr>
        <p:spPr>
          <a:xfrm>
            <a:off x="7398676" y="140408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255A5584-BCE9-02BD-14A5-03BD9798648A}"/>
              </a:ext>
            </a:extLst>
          </p:cNvPr>
          <p:cNvSpPr/>
          <p:nvPr/>
        </p:nvSpPr>
        <p:spPr>
          <a:xfrm flipH="1">
            <a:off x="309821" y="743698"/>
            <a:ext cx="8618277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5BF72B-0F1A-1A1E-2A39-D632497E1648}"/>
              </a:ext>
            </a:extLst>
          </p:cNvPr>
          <p:cNvSpPr txBox="1"/>
          <p:nvPr/>
        </p:nvSpPr>
        <p:spPr>
          <a:xfrm>
            <a:off x="752959" y="814789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فقرة قرائية لتنمية الدقة والاسترسال في كل حصة أسبوعية ابتداء من الحصة الثانية.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8 - 2">
            <a:extLst>
              <a:ext uri="{FF2B5EF4-FFF2-40B4-BE49-F238E27FC236}">
                <a16:creationId xmlns:a16="http://schemas.microsoft.com/office/drawing/2014/main" id="{DE178C44-DCE3-4EC9-70C5-68653E7410D1}"/>
              </a:ext>
            </a:extLst>
          </p:cNvPr>
          <p:cNvSpPr/>
          <p:nvPr/>
        </p:nvSpPr>
        <p:spPr>
          <a:xfrm flipH="1">
            <a:off x="309821" y="1438230"/>
            <a:ext cx="8618276" cy="128554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23F460-7377-0305-CE7A-167029765684}"/>
              </a:ext>
            </a:extLst>
          </p:cNvPr>
          <p:cNvSpPr txBox="1"/>
          <p:nvPr/>
        </p:nvSpPr>
        <p:spPr>
          <a:xfrm>
            <a:off x="255722" y="1472960"/>
            <a:ext cx="857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تفاديا لتأثير حفظ النص واسترجاعه من الذاكرة أثناء القراءة تم توظيف نصوص تروج رصيدا لغويا مزدوجا: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ثابتا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تحافظ نصوص الطلاقة المعتمدة في الأسبوع الواحد على قدر من الكلمات والبنيات اللغوية.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متجددا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يتم تغيير بعض الكلمات والمقاطع بأخرى (الترادف،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تغييرالعدد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تغيير الجنس...)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489CC404-E194-FC3B-9472-BE9F8FA475B3}"/>
              </a:ext>
            </a:extLst>
          </p:cNvPr>
          <p:cNvSpPr/>
          <p:nvPr/>
        </p:nvSpPr>
        <p:spPr>
          <a:xfrm flipH="1">
            <a:off x="309824" y="6118959"/>
            <a:ext cx="8575760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CEF51FF-C297-B805-E77F-9510A475CFE3}"/>
              </a:ext>
            </a:extLst>
          </p:cNvPr>
          <p:cNvSpPr txBox="1"/>
          <p:nvPr/>
        </p:nvSpPr>
        <p:spPr>
          <a:xfrm>
            <a:off x="752960" y="6193664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المتعلم الذي نجح مرتين في أحد تحديات  القراءة إلى التحدي الأعلى منه بتوظيف سجل الطلاقة.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635C4A36-35A1-CC4B-52E1-DCEFCAE906C6}"/>
              </a:ext>
            </a:extLst>
          </p:cNvPr>
          <p:cNvSpPr/>
          <p:nvPr/>
        </p:nvSpPr>
        <p:spPr>
          <a:xfrm flipH="1">
            <a:off x="267309" y="2814188"/>
            <a:ext cx="8618275" cy="3221672"/>
          </a:xfrm>
          <a:prstGeom prst="roundRect">
            <a:avLst>
              <a:gd name="adj" fmla="val 4509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6A0E9A-B1EE-0FC4-85F1-DF9AE146DBAD}"/>
              </a:ext>
            </a:extLst>
          </p:cNvPr>
          <p:cNvSpPr txBox="1"/>
          <p:nvPr/>
        </p:nvSpPr>
        <p:spPr>
          <a:xfrm>
            <a:off x="424518" y="2922312"/>
            <a:ext cx="83644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توظيف فقرة قرائية واحدة في كل حصة وفق 3 تحديات للقراءة 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التلاميذ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المموضعون في مستوى أقل من  كلمة  5 كلمات من كلمات النص وفق التقييم التالي: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5 كلمات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كلمات 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كلمتين أو أقل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التلاميذ المموضعون في مستوى كلمة  جملة فقط من جمل الفقرة.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بدون استرسال أو  ارتكب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التلاميذ المموضعون في مستوى فقرة الفقرة كلها.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 بدون استرسال أو  بارتكاب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7947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F67EA-5EF9-A387-0888-25C6BF37A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047EAA8-CB95-569A-D6C8-7C6F20DE5B1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61E89D3-C56C-2C5E-5E23-395E271A90D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8B6F06-2F67-52C9-F74A-9240DD5EA281}"/>
              </a:ext>
            </a:extLst>
          </p:cNvPr>
          <p:cNvSpPr txBox="1"/>
          <p:nvPr/>
        </p:nvSpPr>
        <p:spPr>
          <a:xfrm>
            <a:off x="1834749" y="1839092"/>
            <a:ext cx="51050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</a:t>
            </a:r>
          </a:p>
          <a:p>
            <a:pPr algn="ctr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</a:p>
          <a:p>
            <a:pPr algn="ctr"/>
            <a:endParaRPr lang="fr-MA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8928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01EC9-8D71-B4D0-C128-9CB28145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8B031C5-D3C5-AC94-ED94-B0F22E39318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F4BC71E-56AB-0B67-6EA4-166AE4BB388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FDDE1B8-11EE-EB05-A4CD-856165077477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9DB983-65F8-8888-289E-81FE837B2F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0105EC0-D6A5-AEB8-127F-FE4374E7476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5A5702C-232D-74AF-AAB4-AAD39039F4B5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EBADD19-F2A7-1013-1972-F18E99EBCB98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الحكاية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57AD9AE-BC26-93E5-2BA6-E63CF38758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8868" y="681976"/>
            <a:ext cx="5520133" cy="55245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1373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5336-2BA5-C98F-BFA1-8FC1BC03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DDAA1AC-9012-42CC-52BC-87AB9AEBE85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8D33DC-0A2D-C86F-3114-6AEABCBC5A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946D4A-D8FC-89D0-4A6A-4214FED3DC3B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86341B-A6C8-278E-F6D9-BCBDD9AFC892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DBB4F75-8E79-B03A-614D-428A6B4F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ABDC6C4-9998-25C6-E0A3-FD90969C550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8C26157-B98E-6B3B-54C1-03B5731A98A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86A2DFC4-D1E3-7063-762B-93DC92F40BBB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الاستماع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305945F-5A12-5932-50FE-F0DE2BA73337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15E8A499-49D4-E6F3-3041-866EAF05FF0D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39C13-8B4B-89B7-B30A-42C636148980}"/>
              </a:ext>
            </a:extLst>
          </p:cNvPr>
          <p:cNvSpPr txBox="1"/>
          <p:nvPr/>
        </p:nvSpPr>
        <p:spPr>
          <a:xfrm>
            <a:off x="486957" y="1611292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النص السماعي (الحكاية) في خمس حصص تقدم في اليوم الأول و الثاني والثالث والرابع والخامس من الأسبوع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74A30746-0527-A703-BA65-0E3A3B1C93D7}"/>
              </a:ext>
            </a:extLst>
          </p:cNvPr>
          <p:cNvSpPr/>
          <p:nvPr/>
        </p:nvSpPr>
        <p:spPr>
          <a:xfrm flipH="1">
            <a:off x="486955" y="2952960"/>
            <a:ext cx="8209933" cy="3379014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E948FC-6427-8E09-5F03-3BB8DDCF0D44}"/>
              </a:ext>
            </a:extLst>
          </p:cNvPr>
          <p:cNvSpPr txBox="1"/>
          <p:nvPr/>
        </p:nvSpPr>
        <p:spPr>
          <a:xfrm>
            <a:off x="651624" y="3392095"/>
            <a:ext cx="7880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كل أسبوع من أسابيع الوحدة الثانية على حكاية واحدة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التوقع والتحقق من خلال التسميع والفهم العام.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تعرف عناصر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3. الحصة الثالثة: تعرف بنية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4. الحصة الرابعة: استثمار فهم المسموع لإنجاز أنشطة تطبيقية على الكراسة.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5. الحصة الخامسة: إعادة إنتاج الحكاية من خلال إعادة السرد.</a:t>
            </a:r>
          </a:p>
        </p:txBody>
      </p:sp>
    </p:spTree>
    <p:extLst>
      <p:ext uri="{BB962C8B-B14F-4D97-AF65-F5344CB8AC3E}">
        <p14:creationId xmlns:p14="http://schemas.microsoft.com/office/powerpoint/2010/main" val="4017637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3DD0F-3DEF-7E81-9402-9FA8796E2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96FEB9A-A667-A053-DD6B-719C1001A60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D7ED902-BA2E-B54C-C43E-F1FAA03984A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C8AA99C-1541-0A45-B69C-6507E5202AAB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EB3B5A-ED55-F014-9CEA-2713135187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3E3D953-A7B5-59EE-4E8C-F0ACA104612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1C1F0EA-B8B0-01AA-6489-066B24659FBB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17B357-22EE-6F8C-52A3-E4BB97BA5F18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الوضعية التواصلية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E5D379-610E-F01B-CEB0-4A25D8AFD2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7362" y="1097622"/>
            <a:ext cx="6219870" cy="4364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7204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D1E3-9E02-E17E-4005-70ADBE089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B21B37-D181-DE69-C12E-E802B93373D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10CAB5A-6639-417F-FDEC-ACDB26765C4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3682F9-46B9-6C29-92C7-FF52D202192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C1B768-814B-BCE8-3661-669A89167A7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04DD02F2-4AB5-690F-77DE-3293298BE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CB477FA-37BA-1CAC-503D-0051354667B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A51A663-C750-73DD-0810-74103D63A419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316D633-8E3B-44E7-4900-5397FE645FB3}"/>
              </a:ext>
            </a:extLst>
          </p:cNvPr>
          <p:cNvSpPr txBox="1"/>
          <p:nvPr/>
        </p:nvSpPr>
        <p:spPr>
          <a:xfrm>
            <a:off x="1674192" y="279804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التحدث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882308C-16A0-08F7-06A8-CE0F3F5138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0D3257C1-7A54-1C6B-C3BF-5D0C85B4CB9F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F1B565-565A-9637-7232-33023F4306D4}"/>
              </a:ext>
            </a:extLst>
          </p:cNvPr>
          <p:cNvSpPr txBox="1"/>
          <p:nvPr/>
        </p:nvSpPr>
        <p:spPr>
          <a:xfrm>
            <a:off x="486957" y="1611292"/>
            <a:ext cx="801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وضعية التحدث في </a:t>
            </a:r>
            <a:r>
              <a:rPr lang="f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حصص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في اليوم 2 و 3 و 4 من الأسبوع التربوي. 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0EE6BF3-74DD-FE5B-D3B7-8E492195FD0F}"/>
              </a:ext>
            </a:extLst>
          </p:cNvPr>
          <p:cNvSpPr/>
          <p:nvPr/>
        </p:nvSpPr>
        <p:spPr>
          <a:xfrm flipH="1">
            <a:off x="486957" y="3485740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0D1DD0-16D7-1329-B53C-BD2DEC771ED0}"/>
              </a:ext>
            </a:extLst>
          </p:cNvPr>
          <p:cNvSpPr txBox="1"/>
          <p:nvPr/>
        </p:nvSpPr>
        <p:spPr>
          <a:xfrm>
            <a:off x="631701" y="3765544"/>
            <a:ext cx="78805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الأسبوع الثاني من الفترة الثانية على مهارة إسداء نصائح مرتبطة بمجال التغذية الصحية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خلال وضعية تواصلية مرتبطة بالحكاية،  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تقديم الوضعية التواصلية (النمذجة +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تملك بنيات الفعل الكلامي من خلال الترديد ولعب الأدوار (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الحصة الثالثة : توظيف الأفعال الكلامية المكتسبة في وضعيات جديدة (استثمار الفعل الكلامي)</a:t>
            </a:r>
          </a:p>
        </p:txBody>
      </p:sp>
    </p:spTree>
    <p:extLst>
      <p:ext uri="{BB962C8B-B14F-4D97-AF65-F5344CB8AC3E}">
        <p14:creationId xmlns:p14="http://schemas.microsoft.com/office/powerpoint/2010/main" val="235207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82ECD-841E-70D6-9659-A60318451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5119EF3-369D-CF72-671A-2860B2182E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24B9988-6ED8-DE97-D4A6-D6C9A4E7E0F9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91C115-30F4-8183-622A-1196ACF48FD0}"/>
              </a:ext>
            </a:extLst>
          </p:cNvPr>
          <p:cNvSpPr txBox="1"/>
          <p:nvPr/>
        </p:nvSpPr>
        <p:spPr>
          <a:xfrm>
            <a:off x="807614" y="2703574"/>
            <a:ext cx="5105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3833721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2B357-4A2D-C42F-770F-D168C298C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E297D7C-535B-E3F3-D228-30B8284DF43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B4CFB26-945F-F40F-D1C5-38616788EBE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7F6933-AB6E-BF11-D532-438C3C9131D1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4E2859-C5FF-231D-86F1-21A0715ABB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176D5B5-6EB7-4FBE-FB4F-63D0EEDB7757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FD3D34-F084-C493-8BCA-E4BDD3F402CF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46E149B-9471-30AC-9AE8-CB78C6ECEFBC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الطلاقة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1C7469-E0F9-C2F7-64A2-D9FC1E4E7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2791" y="713110"/>
            <a:ext cx="6726477" cy="53369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8996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6"/>
            <a:ext cx="8518967" cy="6196584"/>
            <a:chOff x="312517" y="227366"/>
            <a:chExt cx="8518967" cy="619658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682970"/>
              <a:ext cx="8518967" cy="5740980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420644" y="294466"/>
              <a:ext cx="6219870" cy="707886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42198" y="263688"/>
            <a:ext cx="597676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هام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4E3F-B413-7515-EEC0-E02FC3E8DA3D}"/>
              </a:ext>
            </a:extLst>
          </p:cNvPr>
          <p:cNvSpPr txBox="1"/>
          <p:nvPr/>
        </p:nvSpPr>
        <p:spPr>
          <a:xfrm>
            <a:off x="536110" y="1388190"/>
            <a:ext cx="8071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وفق مبدأ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حيث ينجز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النشاط الموجه  أولا  ثم يليهم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B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ويتم تأخير تلاميذ الفئة </a:t>
            </a:r>
            <a:r>
              <a:rPr lang="fr-FR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كالتالي: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1355433-0937-D1F7-5E0A-4B603A1304D9}"/>
              </a:ext>
            </a:extLst>
          </p:cNvPr>
          <p:cNvGraphicFramePr>
            <a:graphicFrameLocks noGrp="1"/>
          </p:cNvGraphicFramePr>
          <p:nvPr/>
        </p:nvGraphicFramePr>
        <p:xfrm>
          <a:off x="647443" y="2322084"/>
          <a:ext cx="7925143" cy="345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499774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C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A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947042">
                <a:tc rowSpan="2"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للكلمات</a:t>
                      </a:r>
                    </a:p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مع توجيههم إلى </a:t>
                      </a:r>
                      <a:r>
                        <a:rPr lang="ar-MA" sz="2000" b="1" kern="1200" dirty="0">
                          <a:solidFill>
                            <a:schemeClr val="tx2"/>
                          </a:solidFill>
                          <a:highlight>
                            <a:srgbClr val="FFFF00"/>
                          </a:highlight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إحاطة الكلمات التي تمكنوا من قراءتها بخط.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القصيرة مع توجيه بوضع سطر تحت كلمة </a:t>
                      </a:r>
                      <a:r>
                        <a:rPr lang="ar-MA" sz="2000" b="1" kern="1200" dirty="0">
                          <a:solidFill>
                            <a:schemeClr val="tx2"/>
                          </a:solidFill>
                          <a:highlight>
                            <a:srgbClr val="FFFF00"/>
                          </a:highlight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فواكه</a:t>
                      </a:r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للفقرة الطويلة (نمذجة – م موجهة – م مستقلة)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1</a:t>
                      </a:r>
                    </a:p>
                    <a:p>
                      <a:pPr algn="ctr" rtl="1"/>
                      <a:r>
                        <a:rPr lang="fr-FR" sz="2000" b="0" kern="1200" dirty="0">
                          <a:solidFill>
                            <a:srgbClr val="75161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6 min</a:t>
                      </a:r>
                      <a:endParaRPr lang="fr-MA" sz="2000" b="0" kern="1200" dirty="0">
                        <a:solidFill>
                          <a:srgbClr val="75161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94704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للفقرة القصيرة</a:t>
                      </a:r>
                    </a:p>
                    <a:p>
                      <a:pPr algn="ctr" rtl="1"/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(نمذجة – م موجهة – م مستقلة)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الطويلة مع توجيههم إلى </a:t>
                      </a:r>
                      <a:r>
                        <a:rPr lang="ar-MA" sz="2000" b="1" kern="1200" dirty="0">
                          <a:solidFill>
                            <a:schemeClr val="tx2"/>
                          </a:solidFill>
                          <a:highlight>
                            <a:srgbClr val="FFFF00"/>
                          </a:highlight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نقل الفقرة على دفاترهم.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2</a:t>
                      </a:r>
                      <a:endParaRPr lang="fr-FR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kern="1200" dirty="0">
                          <a:solidFill>
                            <a:srgbClr val="75161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6 min</a:t>
                      </a:r>
                      <a:endParaRPr lang="fr-MA" sz="2000" b="0" kern="1200" dirty="0">
                        <a:solidFill>
                          <a:srgbClr val="75161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947042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 للكلمات</a:t>
                      </a:r>
                    </a:p>
                    <a:p>
                      <a:pPr algn="ctr" rtl="1"/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(نمذجة – م موجهة – م مستقلة)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 للفقرة القصيرة مع توجيههم إلى </a:t>
                      </a:r>
                      <a:r>
                        <a:rPr lang="ar-MA" sz="2000" b="1" kern="1200" dirty="0">
                          <a:solidFill>
                            <a:schemeClr val="tx2"/>
                          </a:solidFill>
                          <a:highlight>
                            <a:srgbClr val="FFFF00"/>
                          </a:highlight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كتابة الكلمات المنتهية بتاء مربوطة.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a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3</a:t>
                      </a:r>
                      <a:endParaRPr lang="fr-FR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kern="1200" dirty="0">
                          <a:solidFill>
                            <a:srgbClr val="75161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 min</a:t>
                      </a:r>
                      <a:endParaRPr lang="fr-MA" sz="2000" b="0" kern="1200" dirty="0">
                        <a:solidFill>
                          <a:srgbClr val="75161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362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A82AF-1EB2-17A6-906B-76B82B105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CFCDD69-4C72-F287-C68C-FA9E0BFEDB0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CE53DC0-3548-0AC7-8E94-B88A485C367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6183CF8A-D466-9844-1BE9-271EA8F8B7D9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0FA58F-EB63-B1F4-1487-F42593C608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808840F-CBDF-6F13-BD36-3604EAAAD347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C6A3D7-1D90-FC5A-70CB-497A105BA6F7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DCC0E96-8D20-5705-E187-4569D6E926A9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الطلاقة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DD295E-A8A7-F37C-553C-5B7A2472EB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2791" y="1422699"/>
            <a:ext cx="6272981" cy="333515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09D5936-97CF-9007-83AD-C05EE89C31F6}"/>
              </a:ext>
            </a:extLst>
          </p:cNvPr>
          <p:cNvCxnSpPr>
            <a:cxnSpLocks/>
          </p:cNvCxnSpPr>
          <p:nvPr/>
        </p:nvCxnSpPr>
        <p:spPr>
          <a:xfrm>
            <a:off x="7309816" y="2807571"/>
            <a:ext cx="42968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834028D-13CA-DD0A-DEC5-F2251925DC5E}"/>
              </a:ext>
            </a:extLst>
          </p:cNvPr>
          <p:cNvCxnSpPr>
            <a:cxnSpLocks/>
          </p:cNvCxnSpPr>
          <p:nvPr/>
        </p:nvCxnSpPr>
        <p:spPr>
          <a:xfrm>
            <a:off x="6005716" y="4757853"/>
            <a:ext cx="0" cy="4119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EF151F8-CBEB-C914-DCCA-5FF263D4254D}"/>
              </a:ext>
            </a:extLst>
          </p:cNvPr>
          <p:cNvCxnSpPr>
            <a:cxnSpLocks/>
          </p:cNvCxnSpPr>
          <p:nvPr/>
        </p:nvCxnSpPr>
        <p:spPr>
          <a:xfrm flipV="1">
            <a:off x="2535209" y="1679319"/>
            <a:ext cx="0" cy="3932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433CEB4-DFA4-4784-CDB0-3361B15D0FCF}"/>
              </a:ext>
            </a:extLst>
          </p:cNvPr>
          <p:cNvSpPr/>
          <p:nvPr/>
        </p:nvSpPr>
        <p:spPr>
          <a:xfrm>
            <a:off x="7807257" y="2592589"/>
            <a:ext cx="501445" cy="48178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C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1E291C8-E0D9-3775-05AE-282437FF283D}"/>
              </a:ext>
            </a:extLst>
          </p:cNvPr>
          <p:cNvSpPr/>
          <p:nvPr/>
        </p:nvSpPr>
        <p:spPr>
          <a:xfrm>
            <a:off x="5754994" y="5244831"/>
            <a:ext cx="501445" cy="481781"/>
          </a:xfrm>
          <a:prstGeom prst="round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B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B500844-238A-7C9C-8E47-B43FC42C35C2}"/>
              </a:ext>
            </a:extLst>
          </p:cNvPr>
          <p:cNvSpPr/>
          <p:nvPr/>
        </p:nvSpPr>
        <p:spPr>
          <a:xfrm>
            <a:off x="2277287" y="1050520"/>
            <a:ext cx="501445" cy="481781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A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206E7-DBAE-3712-A28A-EFC8A70F1F80}"/>
              </a:ext>
            </a:extLst>
          </p:cNvPr>
          <p:cNvSpPr/>
          <p:nvPr/>
        </p:nvSpPr>
        <p:spPr>
          <a:xfrm>
            <a:off x="4722236" y="2111355"/>
            <a:ext cx="2723536" cy="26852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391DDD-9AD0-32ED-CBCD-8A9BF62DE061}"/>
              </a:ext>
            </a:extLst>
          </p:cNvPr>
          <p:cNvSpPr/>
          <p:nvPr/>
        </p:nvSpPr>
        <p:spPr>
          <a:xfrm>
            <a:off x="933838" y="2072608"/>
            <a:ext cx="3689789" cy="27239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300DCD-FF70-EF79-56F3-88E3178D832E}"/>
              </a:ext>
            </a:extLst>
          </p:cNvPr>
          <p:cNvSpPr/>
          <p:nvPr/>
        </p:nvSpPr>
        <p:spPr>
          <a:xfrm>
            <a:off x="5931604" y="2225009"/>
            <a:ext cx="1356852" cy="11651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55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36DE-CE12-62BF-3E05-F254C77DC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7169B838-2950-F880-8231-E5AC7B4C5D3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7B8D235-8096-3BD9-B6F9-69E994630E5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8E20580-3BA1-D709-4ED3-979C66ED2686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3D21E7-0328-46A5-F43A-00B130A0FF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07385" y="631703"/>
            <a:ext cx="6219870" cy="5787341"/>
          </a:xfrm>
          <a:prstGeom prst="rect">
            <a:avLst/>
          </a:prstGeom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991AA27-B972-2841-C785-75FD2B3506F3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0E8577-3984-5A91-D49D-0CFBB942E912}"/>
              </a:ext>
            </a:extLst>
          </p:cNvPr>
          <p:cNvSpPr/>
          <p:nvPr/>
        </p:nvSpPr>
        <p:spPr>
          <a:xfrm>
            <a:off x="796411" y="419185"/>
            <a:ext cx="7551175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94AB525-C239-42FE-B7EF-C2B0A2E79D68}"/>
              </a:ext>
            </a:extLst>
          </p:cNvPr>
          <p:cNvSpPr/>
          <p:nvPr/>
        </p:nvSpPr>
        <p:spPr>
          <a:xfrm rot="10800000" flipH="1" flipV="1">
            <a:off x="2555260" y="93583"/>
            <a:ext cx="4110145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rPr>
              <a:t>النص القرائي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D2B183-9250-C967-E38B-2C1590612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1933" y="681977"/>
            <a:ext cx="5520133" cy="55245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43678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D6B9-3051-1DDA-9F98-A993F87F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E432594-867B-C905-B242-F16B45D396B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7A54771-0632-8861-785F-8CE0F815442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FEE1F-7A32-0FFD-F3D5-686EF8758660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EA2612-4520-C634-6A95-41B9CE540160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7DEE7ADB-9583-69CC-8FE0-F2E9A30D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D02CF0-87DD-5DC7-4B67-B4468D9A1D71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A35363A-33B2-4FDE-962A-3802345DBD1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98CD8BD-2615-1F82-AFD8-852AD21A05A1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CEE1123-536C-FF00-D76C-40D8E4265E64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E7AA8BD-3949-4135-CA85-45D9CD789518}"/>
              </a:ext>
            </a:extLst>
          </p:cNvPr>
          <p:cNvSpPr/>
          <p:nvPr/>
        </p:nvSpPr>
        <p:spPr>
          <a:xfrm flipH="1">
            <a:off x="467032" y="1406669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B1E9E-972A-33EB-BD98-0FBEE34DB198}"/>
              </a:ext>
            </a:extLst>
          </p:cNvPr>
          <p:cNvSpPr txBox="1"/>
          <p:nvPr/>
        </p:nvSpPr>
        <p:spPr>
          <a:xfrm>
            <a:off x="486957" y="1611292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النص القرائي في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حصص أسبوعية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تلقيه سماعا في اليوم 1 كمتن حكائي.  وتوزع حصصه الأربعة على اليوم 2 و 3 و 4 و 5 للأسبوع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F877110-D47A-67F3-92AD-106483EBD348}"/>
              </a:ext>
            </a:extLst>
          </p:cNvPr>
          <p:cNvSpPr/>
          <p:nvPr/>
        </p:nvSpPr>
        <p:spPr>
          <a:xfrm flipH="1">
            <a:off x="467032" y="2988336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303C35-4A0B-4501-091B-F8CA79905C96}"/>
              </a:ext>
            </a:extLst>
          </p:cNvPr>
          <p:cNvSpPr txBox="1"/>
          <p:nvPr/>
        </p:nvSpPr>
        <p:spPr>
          <a:xfrm>
            <a:off x="631701" y="3335659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تناول النص القرائي في أربع حصص أسبوعية كما يلي: 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1. الحصة الأولى: القراءات الفردية + تذكر وتوظيف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المفردات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الكلمة الضد)؛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2. الحصة الثانية: القراءات الفردية + تذكر واستعمال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الفهم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مفاتيح السياق)؛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3. الحصة الثالثة: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القرائي بإنجاز أنشطة تطبيقية على الكراسة؛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4. الحصة الرابعة: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استخلاص العبر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النص.</a:t>
            </a:r>
          </a:p>
        </p:txBody>
      </p:sp>
    </p:spTree>
    <p:extLst>
      <p:ext uri="{BB962C8B-B14F-4D97-AF65-F5344CB8AC3E}">
        <p14:creationId xmlns:p14="http://schemas.microsoft.com/office/powerpoint/2010/main" val="2573832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00AA-2346-E2DD-FDB5-F4FC6B7E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46AA3E6-4471-E5D3-27C8-A1C206A0B37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DB517F8-1210-D759-BE74-DEF7A728CDE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E32E4-B351-159E-3EBD-8C93E8231E1F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2F9B28A-AF15-D427-8B4D-3197712016C4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18BC8DD-7C8D-327A-3217-C7B84B3B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3423D41-D884-CFFB-1526-EAE4D5FC9122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5C70419-1854-760C-E86D-F0B2C2835AB2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09281E0-CA23-CEFA-13EF-786FE823700B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 - القراءات الفردية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A87C2FE-C004-DFF3-9CA1-9757F7E3CE23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EC8B5BD-B058-BCBC-DCE7-35957DCB90D5}"/>
              </a:ext>
            </a:extLst>
          </p:cNvPr>
          <p:cNvSpPr/>
          <p:nvPr/>
        </p:nvSpPr>
        <p:spPr>
          <a:xfrm flipH="1">
            <a:off x="486952" y="1041579"/>
            <a:ext cx="8209933" cy="153958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93A208-14E8-EDCC-6CEC-EDF24C665968}"/>
              </a:ext>
            </a:extLst>
          </p:cNvPr>
          <p:cNvSpPr txBox="1"/>
          <p:nvPr/>
        </p:nvSpPr>
        <p:spPr>
          <a:xfrm>
            <a:off x="719834" y="1217516"/>
            <a:ext cx="780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حصة من حصص القراءة الأسبوعية (النص الوظيفي)، وتخفيفا للحمولة المعرفية يتم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الاكتفاء باستثمار مقطع من النص كمتن للقراءة الجهرية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التدرب على الطلاقة باستثمار مكتسبات حصص تنمية الطلاقة.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FFBC5E4D-E1FA-43BF-21DA-8C602399F6B1}"/>
              </a:ext>
            </a:extLst>
          </p:cNvPr>
          <p:cNvSpPr/>
          <p:nvPr/>
        </p:nvSpPr>
        <p:spPr>
          <a:xfrm flipH="1">
            <a:off x="486951" y="2740904"/>
            <a:ext cx="8209933" cy="191958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4C4577-A35A-935F-C42F-61AF0708ED74}"/>
              </a:ext>
            </a:extLst>
          </p:cNvPr>
          <p:cNvSpPr txBox="1"/>
          <p:nvPr/>
        </p:nvSpPr>
        <p:spPr>
          <a:xfrm>
            <a:off x="719834" y="2840632"/>
            <a:ext cx="7805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تخويل التلاميذ جميعهم فرص ممارسة القراءة الجهرية وفق مستوى مهارتهم بالقراءة، يتم: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بقراءة الفقرة أو مقاطع لا تقل عن 3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جزئيا بقراءة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شديدي التعثر بقراءة كلمات متفرقة من النص.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8E153F59-CE56-EC5A-AE27-4628CCF6550D}"/>
              </a:ext>
            </a:extLst>
          </p:cNvPr>
          <p:cNvSpPr/>
          <p:nvPr/>
        </p:nvSpPr>
        <p:spPr>
          <a:xfrm flipH="1">
            <a:off x="486951" y="4934349"/>
            <a:ext cx="8209933" cy="115206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45246C-1030-929E-17C7-F39EEC4CBB3C}"/>
              </a:ext>
            </a:extLst>
          </p:cNvPr>
          <p:cNvSpPr txBox="1"/>
          <p:nvPr/>
        </p:nvSpPr>
        <p:spPr>
          <a:xfrm>
            <a:off x="719833" y="5083085"/>
            <a:ext cx="780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القراءة النموذجية للأستاذ، يتم توجيه المتعلمين إلى التدرب على قراءة المقاطع حسب مستوياتهم المهارية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صامتة على الكراسة قبل الأداء الجهري.</a:t>
            </a:r>
          </a:p>
        </p:txBody>
      </p:sp>
    </p:spTree>
    <p:extLst>
      <p:ext uri="{BB962C8B-B14F-4D97-AF65-F5344CB8AC3E}">
        <p14:creationId xmlns:p14="http://schemas.microsoft.com/office/powerpoint/2010/main" val="912218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9C61-8727-A9EA-3F74-386BAC8B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09ADD1A-7D9C-B7A9-C873-C8ABC005403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C984E46-2787-6EB1-F2EB-966FE6248C6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B1EA2-5886-3D88-A211-EE396F13FF31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095514C-094B-4769-4B4B-1D33C6C75995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8A2C9D2-BACF-120A-2BE6-FA4D7849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4770B14-BFAD-AD5A-4719-B27A620EB5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E08DD0-E649-E109-601D-94C69ECBAE0B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DB97217-04B7-0F90-E7C2-03D22158E315}"/>
              </a:ext>
            </a:extLst>
          </p:cNvPr>
          <p:cNvSpPr txBox="1"/>
          <p:nvPr/>
        </p:nvSpPr>
        <p:spPr>
          <a:xfrm>
            <a:off x="1674192" y="298601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الكتابة- الإملاء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4521D412-81F2-AECC-6FF8-53FCCF5FA659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521F7A45-B8E1-40D4-D9F2-2CF71851B011}"/>
              </a:ext>
            </a:extLst>
          </p:cNvPr>
          <p:cNvSpPr/>
          <p:nvPr/>
        </p:nvSpPr>
        <p:spPr>
          <a:xfrm flipH="1">
            <a:off x="467031" y="1139969"/>
            <a:ext cx="8209933" cy="264804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CF5EEC-0CCF-79C7-9491-7F5C3D9A9C32}"/>
              </a:ext>
            </a:extLst>
          </p:cNvPr>
          <p:cNvSpPr txBox="1"/>
          <p:nvPr/>
        </p:nvSpPr>
        <p:spPr>
          <a:xfrm>
            <a:off x="486957" y="1239698"/>
            <a:ext cx="801874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أسبوعيا على مكون الإملاء عبر مدخلين: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 مدخل النشاط الاعتيادي: حيث يتم التركيز على إحدى الصعوبات الإملائية المترددة.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 مدخل الحصتين الأسبوعيتين القارتين لدرس الإملاء: حيث يتم تقديم ظاهرة إملائية واحدة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الأولى: نمذجة المهارة والتدرب عليها من خلال الممارسة الموجهة باستعمال الألواح؛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الثانية: تخصص للممارسة المستقلة باستعمال الألواح و الكراسات.</a:t>
            </a:r>
          </a:p>
          <a:p>
            <a:pPr algn="just" rtl="1"/>
            <a:endParaRPr lang="ar-MA" sz="28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6810E48E-1D4D-5B5B-BC2A-F7AA724FF068}"/>
              </a:ext>
            </a:extLst>
          </p:cNvPr>
          <p:cNvSpPr/>
          <p:nvPr/>
        </p:nvSpPr>
        <p:spPr>
          <a:xfrm flipH="1">
            <a:off x="467028" y="3973265"/>
            <a:ext cx="8209933" cy="235870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367BD6-D696-2CDD-626E-4B9C7F459A04}"/>
              </a:ext>
            </a:extLst>
          </p:cNvPr>
          <p:cNvGrpSpPr/>
          <p:nvPr/>
        </p:nvGrpSpPr>
        <p:grpSpPr>
          <a:xfrm>
            <a:off x="936317" y="4078770"/>
            <a:ext cx="7603895" cy="2063995"/>
            <a:chOff x="894703" y="4163725"/>
            <a:chExt cx="7603895" cy="206399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DAF544D-B59F-E7E5-33CB-A4E3D94E1C66}"/>
                </a:ext>
              </a:extLst>
            </p:cNvPr>
            <p:cNvSpPr txBox="1"/>
            <p:nvPr/>
          </p:nvSpPr>
          <p:spPr>
            <a:xfrm>
              <a:off x="5284618" y="4773221"/>
              <a:ext cx="2720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68F99D-CB0C-010B-ED46-1376A16B553D}"/>
                </a:ext>
              </a:extLst>
            </p:cNvPr>
            <p:cNvSpPr txBox="1"/>
            <p:nvPr/>
          </p:nvSpPr>
          <p:spPr>
            <a:xfrm>
              <a:off x="894703" y="4793184"/>
              <a:ext cx="2021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الأسبوعي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CB0E7C-CA5B-0D11-E0FA-244E9EE5A6EA}"/>
                </a:ext>
              </a:extLst>
            </p:cNvPr>
            <p:cNvSpPr txBox="1"/>
            <p:nvPr/>
          </p:nvSpPr>
          <p:spPr>
            <a:xfrm>
              <a:off x="3131447" y="4163725"/>
              <a:ext cx="2720839" cy="649188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مضامين الأسبوع 1 الوحدة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5EF9BB-8E5C-8217-7515-DC0A9BF1E63A}"/>
                </a:ext>
              </a:extLst>
            </p:cNvPr>
            <p:cNvSpPr txBox="1"/>
            <p:nvPr/>
          </p:nvSpPr>
          <p:spPr>
            <a:xfrm>
              <a:off x="1131177" y="5762357"/>
              <a:ext cx="21664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التاء في آخر الكلمات (2)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3DB9D7-2DAF-D75A-233B-2DF06EA8DD33}"/>
                </a:ext>
              </a:extLst>
            </p:cNvPr>
            <p:cNvSpPr txBox="1"/>
            <p:nvPr/>
          </p:nvSpPr>
          <p:spPr>
            <a:xfrm>
              <a:off x="4791475" y="5396723"/>
              <a:ext cx="37071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دخول اللام على  الأسماء </a:t>
              </a:r>
            </a:p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المعرفة بـ "الـ"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BE96F1B-0360-5321-CFF9-318858F50CE0}"/>
                </a:ext>
              </a:extLst>
            </p:cNvPr>
            <p:cNvCxnSpPr/>
            <p:nvPr/>
          </p:nvCxnSpPr>
          <p:spPr>
            <a:xfrm>
              <a:off x="5852286" y="4448627"/>
              <a:ext cx="850339" cy="40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9A7B6800-E880-A8E0-E644-CEDB53A3BB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108" y="4448627"/>
              <a:ext cx="850339" cy="48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81B25DB-8AF2-E2FA-C0F0-B8C00ADC31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01138" y="448831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EB6CCAD2-8849-5FA0-0401-3E21F57DFC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4748" y="4495378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826BADB-0732-371B-5238-96A4FED9DE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5662" y="525534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A9D80B7-3DA0-FCDC-F441-FC7B827CA7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3260" y="533069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095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1AA7-FF3F-1DC6-38E2-2D4832BE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B8C7E5A-2D52-D70E-9695-16008AD608A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C017EA1-E717-1A84-24C1-A6720B8839A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9A370-087E-C808-B870-20F6D28CFDD7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4D4DAF5-1C0D-E073-CDE2-4A166C7CEB7F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FC2B80C-BD2A-0013-1FBE-7FD64B97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383FC42-B76A-942E-C177-80FAB93C8EF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DCBA8BC-7DE4-EB17-2607-4EBBC75BE518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C9C5E2C2-5250-ED35-318D-0BC0FC9D42E9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 - التعبير الكتابي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86424D02-E1D4-AF3F-E074-2130944CFCA8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BA122764-6E91-E5CE-2771-35458DD3E301}"/>
              </a:ext>
            </a:extLst>
          </p:cNvPr>
          <p:cNvSpPr/>
          <p:nvPr/>
        </p:nvSpPr>
        <p:spPr>
          <a:xfrm flipH="1">
            <a:off x="486955" y="895357"/>
            <a:ext cx="8209933" cy="17476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A198AE-C457-A2CC-A36A-10FEBCAD876D}"/>
              </a:ext>
            </a:extLst>
          </p:cNvPr>
          <p:cNvSpPr txBox="1"/>
          <p:nvPr/>
        </p:nvSpPr>
        <p:spPr>
          <a:xfrm>
            <a:off x="625110" y="994242"/>
            <a:ext cx="8071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على مهارة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عن مشاهد متسلسلة باستعمال روابط منطقية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تراكمي</a:t>
            </a:r>
            <a:r>
              <a:rPr lang="f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طيلة أسابيع الوحدة الثانية،  بحيث يتم الاشتغال في كل أسبوع حصة واحدة :</a:t>
            </a:r>
          </a:p>
          <a:p>
            <a:pPr lvl="2"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1 . يتم  نمذجة المهارة والتدرب عليها؛ </a:t>
            </a:r>
          </a:p>
          <a:p>
            <a:pPr lvl="3"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الممارسة المستقلة.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E25798-ECC5-D4D5-9BD0-B196052BD5B9}"/>
              </a:ext>
            </a:extLst>
          </p:cNvPr>
          <p:cNvSpPr/>
          <p:nvPr/>
        </p:nvSpPr>
        <p:spPr>
          <a:xfrm flipH="1">
            <a:off x="486955" y="2947486"/>
            <a:ext cx="8209933" cy="162867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12D06-551E-F013-CB77-B79707B75105}"/>
              </a:ext>
            </a:extLst>
          </p:cNvPr>
          <p:cNvSpPr txBox="1"/>
          <p:nvPr/>
        </p:nvSpPr>
        <p:spPr>
          <a:xfrm>
            <a:off x="486955" y="3178103"/>
            <a:ext cx="8209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دعم فرص ممارسة المتعلمين للأداء الكتابي وفرص التدرب على الكتابة سيتم ابتداء من الوحدة الثانية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بعض حصة المعجم وحصص القراءة من أجل كتابة 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انطلاقا من مشهد أو اعتمادا على مهارة الإكمال  أو بإعادة كتابة جواب شفوي على سؤال من أسئلة الفهم المتعلقة بالنص القرائي.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946C8363-0DEF-177D-2105-66906BE489CB}"/>
              </a:ext>
            </a:extLst>
          </p:cNvPr>
          <p:cNvSpPr/>
          <p:nvPr/>
        </p:nvSpPr>
        <p:spPr>
          <a:xfrm flipH="1">
            <a:off x="467033" y="4901402"/>
            <a:ext cx="8209933" cy="120032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15D77F-405B-0419-EE4F-8B244FA2DBAB}"/>
              </a:ext>
            </a:extLst>
          </p:cNvPr>
          <p:cNvSpPr txBox="1"/>
          <p:nvPr/>
        </p:nvSpPr>
        <p:spPr>
          <a:xfrm>
            <a:off x="625110" y="5055791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أيضا ابتداء من الوحدة الثانية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نشاط الواجب المنزلي من أجل التعبير كتابيا  بجملة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مشهد أو اعتمادا على مهارة الإكمال أو بالقرار النحوي أو بالإجابة على سؤال للفهم.</a:t>
            </a:r>
          </a:p>
        </p:txBody>
      </p:sp>
    </p:spTree>
    <p:extLst>
      <p:ext uri="{BB962C8B-B14F-4D97-AF65-F5344CB8AC3E}">
        <p14:creationId xmlns:p14="http://schemas.microsoft.com/office/powerpoint/2010/main" val="3065075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13698</TotalTime>
  <Words>2973</Words>
  <Application>Microsoft Office PowerPoint</Application>
  <PresentationFormat>Affichage à l'écran (4:3)</PresentationFormat>
  <Paragraphs>431</Paragraphs>
  <Slides>29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8" baseType="lpstr">
      <vt:lpstr>Calibri</vt:lpstr>
      <vt:lpstr>Microsoft Uighur</vt:lpstr>
      <vt:lpstr>A Massir Ballpoint</vt:lpstr>
      <vt:lpstr>Wingdings</vt:lpstr>
      <vt:lpstr>Calibri Light</vt:lpstr>
      <vt:lpstr>Dosis</vt:lpstr>
      <vt:lpstr>Arial</vt:lpstr>
      <vt:lpstr>Air Strip Arabic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99</cp:revision>
  <dcterms:created xsi:type="dcterms:W3CDTF">2023-09-20T21:35:22Z</dcterms:created>
  <dcterms:modified xsi:type="dcterms:W3CDTF">2025-03-07T07:17:49Z</dcterms:modified>
</cp:coreProperties>
</file>